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slideMaster3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_rels/presentation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media/image1.jpeg" ContentType="image/jpeg"/>
  <Override PartName="/ppt/media/image57.png" ContentType="image/png"/>
  <Override PartName="/ppt/media/image35.png" ContentType="image/png"/>
  <Override PartName="/ppt/media/image129.png" ContentType="image/png"/>
  <Override PartName="/ppt/media/image13.png" ContentType="image/png"/>
  <Override PartName="/ppt/media/image107.png" ContentType="image/png"/>
  <Override PartName="/ppt/media/image8.png" ContentType="image/png"/>
  <Override PartName="/ppt/media/image2.png" ContentType="image/png"/>
  <Override PartName="/ppt/media/image145.png" ContentType="image/png"/>
  <Override PartName="/ppt/media/image51.png" ContentType="image/png"/>
  <Override PartName="/ppt/media/image3.png" ContentType="image/png"/>
  <Override PartName="/ppt/media/image30.png" ContentType="image/png"/>
  <Override PartName="/ppt/media/image146.png" ContentType="image/png"/>
  <Override PartName="/ppt/media/image52.png" ContentType="image/png"/>
  <Override PartName="/ppt/media/image4.png" ContentType="image/png"/>
  <Override PartName="/ppt/media/image5.png" ContentType="image/png"/>
  <Override PartName="/ppt/media/image104.png" ContentType="image/png"/>
  <Override PartName="/ppt/media/image10.png" ContentType="image/png"/>
  <Override PartName="/ppt/media/image148.png" ContentType="image/png"/>
  <Override PartName="/ppt/media/image54.png" ContentType="image/png"/>
  <Override PartName="/ppt/media/image6.png" ContentType="image/png"/>
  <Override PartName="/ppt/media/image105.png" ContentType="image/png"/>
  <Override PartName="/ppt/media/image11.png" ContentType="image/png"/>
  <Override PartName="/ppt/media/image127.png" ContentType="image/png"/>
  <Override PartName="/ppt/media/image33.png" ContentType="image/png"/>
  <Override PartName="/ppt/media/image149.png" ContentType="image/png"/>
  <Override PartName="/ppt/media/image55.png" ContentType="image/png"/>
  <Override PartName="/ppt/media/image7.png" ContentType="image/png"/>
  <Override PartName="/ppt/media/image106.png" ContentType="image/png"/>
  <Override PartName="/ppt/media/image12.png" ContentType="image/png"/>
  <Override PartName="/ppt/media/image128.png" ContentType="image/png"/>
  <Override PartName="/ppt/media/image34.png" ContentType="image/png"/>
  <Override PartName="/ppt/media/image56.png" ContentType="image/png"/>
  <Override PartName="/ppt/media/image9.png" ContentType="image/png"/>
  <Override PartName="/ppt/media/image14.png" ContentType="image/png"/>
  <Override PartName="/ppt/media/image36.png" ContentType="image/png"/>
  <Override PartName="/ppt/media/image109.png" ContentType="image/png"/>
  <Override PartName="/ppt/media/image15.png" ContentType="image/png"/>
  <Override PartName="/ppt/media/image37.png" ContentType="image/png"/>
  <Override PartName="/ppt/media/image45.jpeg" ContentType="image/jpeg"/>
  <Override PartName="/ppt/media/image59.png" ContentType="image/png"/>
  <Override PartName="/ppt/media/image16.png" ContentType="image/png"/>
  <Override PartName="/ppt/media/image38.png" ContentType="image/png"/>
  <Override PartName="/ppt/media/image17.png" ContentType="image/png"/>
  <Override PartName="/ppt/media/image39.png" ContentType="image/png"/>
  <Override PartName="/ppt/media/image18.png" ContentType="image/png"/>
  <Override PartName="/ppt/media/image31.jpeg" ContentType="image/jpeg"/>
  <Override PartName="/ppt/media/image53.jpeg" ContentType="image/jpeg"/>
  <Override PartName="/ppt/media/image19.png" ContentType="image/png"/>
  <Override PartName="/ppt/media/image114.png" ContentType="image/png"/>
  <Override PartName="/ppt/media/image20.png" ContentType="image/png"/>
  <Override PartName="/ppt/media/image136.png" ContentType="image/png"/>
  <Override PartName="/ppt/media/image42.png" ContentType="image/png"/>
  <Override PartName="/ppt/media/image158.png" ContentType="image/png"/>
  <Override PartName="/ppt/media/image64.png" ContentType="image/png"/>
  <Override PartName="/ppt/media/image115.png" ContentType="image/png"/>
  <Override PartName="/ppt/media/image21.png" ContentType="image/png"/>
  <Override PartName="/ppt/media/image137.png" ContentType="image/png"/>
  <Override PartName="/ppt/media/image43.png" ContentType="image/png"/>
  <Override PartName="/ppt/media/image116.png" ContentType="image/png"/>
  <Override PartName="/ppt/media/image22.png" ContentType="image/png"/>
  <Override PartName="/ppt/media/image138.png" ContentType="image/png"/>
  <Override PartName="/ppt/media/image44.png" ContentType="image/png"/>
  <Override PartName="/ppt/media/image48.jpeg" ContentType="image/jpeg"/>
  <Override PartName="/ppt/media/image23.png" ContentType="image/png"/>
  <Override PartName="/ppt/media/image117.png" ContentType="image/png"/>
  <Override PartName="/ppt/media/image58.jpeg" ContentType="image/jpeg"/>
  <Override PartName="/ppt/media/image46.png" ContentType="image/png"/>
  <Override PartName="/ppt/media/image24.png" ContentType="image/png"/>
  <Override PartName="/ppt/media/image108.jpeg" ContentType="image/jpeg"/>
  <Override PartName="/ppt/media/image118.png" ContentType="image/png"/>
  <Override PartName="/ppt/media/image47.png" ContentType="image/png"/>
  <Override PartName="/ppt/media/image25.png" ContentType="image/png"/>
  <Override PartName="/ppt/media/image119.png" ContentType="image/png"/>
  <Override PartName="/ppt/media/image26.png" ContentType="image/png"/>
  <Override PartName="/ppt/media/image49.png" ContentType="image/png"/>
  <Override PartName="/ppt/media/image27.png" ContentType="image/png"/>
  <Override PartName="/ppt/media/image32.jpeg" ContentType="image/jpeg"/>
  <Override PartName="/ppt/media/image28.png" ContentType="image/png"/>
  <Override PartName="/ppt/media/image29.png" ContentType="image/png"/>
  <Override PartName="/ppt/media/image62.png" ContentType="image/png"/>
  <Override PartName="/ppt/media/image156.png" ContentType="image/png"/>
  <Override PartName="/ppt/media/image40.png" ContentType="image/png"/>
  <Override PartName="/ppt/media/image134.png" ContentType="image/png"/>
  <Override PartName="/ppt/media/image63.png" ContentType="image/png"/>
  <Override PartName="/ppt/media/image157.png" ContentType="image/png"/>
  <Override PartName="/ppt/media/image41.png" ContentType="image/png"/>
  <Override PartName="/ppt/media/image135.png" ContentType="image/png"/>
  <Override PartName="/ppt/media/image50.png" ContentType="image/png"/>
  <Override PartName="/ppt/media/image144.png" ContentType="image/png"/>
  <Override PartName="/ppt/media/image60.png" ContentType="image/png"/>
  <Override PartName="/ppt/media/image154.png" ContentType="image/png"/>
  <Override PartName="/ppt/media/image61.jpeg" ContentType="image/jpeg"/>
  <Override PartName="/ppt/media/image65.png" ContentType="image/png"/>
  <Override PartName="/ppt/media/image159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70.png" ContentType="image/png"/>
  <Override PartName="/ppt/media/image164.png" ContentType="image/png"/>
  <Override PartName="/ppt/media/image71.png" ContentType="image/png"/>
  <Override PartName="/ppt/media/image165.png" ContentType="image/png"/>
  <Override PartName="/ppt/media/image72.png" ContentType="image/png"/>
  <Override PartName="/ppt/media/image166.png" ContentType="image/png"/>
  <Override PartName="/ppt/media/image73.png" ContentType="image/png"/>
  <Override PartName="/ppt/media/image167.png" ContentType="image/png"/>
  <Override PartName="/ppt/media/image74.png" ContentType="image/png"/>
  <Override PartName="/ppt/media/image168.png" ContentType="image/png"/>
  <Override PartName="/ppt/media/image75.png" ContentType="image/png"/>
  <Override PartName="/ppt/media/image169.png" ContentType="image/png"/>
  <Override PartName="/ppt/media/image76.png" ContentType="image/png"/>
  <Override PartName="/ppt/media/image77.jpeg" ContentType="image/jpeg"/>
  <Override PartName="/ppt/media/image78.png" ContentType="image/png"/>
  <Override PartName="/ppt/media/image79.png" ContentType="image/png"/>
  <Override PartName="/ppt/media/image80.png" ContentType="image/png"/>
  <Override PartName="/ppt/media/image174.png" ContentType="image/png"/>
  <Override PartName="/ppt/media/image81.png" ContentType="image/png"/>
  <Override PartName="/ppt/media/image175.png" ContentType="image/png"/>
  <Override PartName="/ppt/media/image82.png" ContentType="image/png"/>
  <Override PartName="/ppt/media/image176.png" ContentType="image/png"/>
  <Override PartName="/ppt/media/image83.jpeg" ContentType="image/jpeg"/>
  <Override PartName="/ppt/media/image84.png" ContentType="image/png"/>
  <Override PartName="/ppt/media/image178.png" ContentType="image/png"/>
  <Override PartName="/ppt/media/image85.jpeg" ContentType="image/jpeg"/>
  <Override PartName="/ppt/media/image86.png" ContentType="image/png"/>
  <Override PartName="/ppt/media/image87.png" ContentType="image/png"/>
  <Override PartName="/ppt/media/image88.png" ContentType="image/png"/>
  <Override PartName="/ppt/media/image89.png" ContentType="image/png"/>
  <Override PartName="/ppt/media/image90.png" ContentType="image/png"/>
  <Override PartName="/ppt/media/image184.png" ContentType="image/png"/>
  <Override PartName="/ppt/media/image91.jpeg" ContentType="image/jpeg"/>
  <Override PartName="/ppt/media/image92.png" ContentType="image/png"/>
  <Override PartName="/ppt/media/image93.png" ContentType="image/png"/>
  <Override PartName="/ppt/media/image94.jpeg" ContentType="image/jpeg"/>
  <Override PartName="/ppt/media/image95.png" ContentType="image/png"/>
  <Override PartName="/ppt/media/image189.png" ContentType="image/png"/>
  <Override PartName="/ppt/media/image96.png" ContentType="image/png"/>
  <Override PartName="/ppt/media/image97.jpeg" ContentType="image/jpeg"/>
  <Override PartName="/ppt/media/image98.png" ContentType="image/png"/>
  <Override PartName="/ppt/media/image99.png" ContentType="image/png"/>
  <Override PartName="/ppt/media/image100.png" ContentType="image/png"/>
  <Override PartName="/ppt/media/image101.png" ContentType="image/png"/>
  <Override PartName="/ppt/media/image102.png" ContentType="image/png"/>
  <Override PartName="/ppt/media/image103.png" ContentType="image/png"/>
  <Override PartName="/ppt/media/image110.jpeg" ContentType="image/jpeg"/>
  <Override PartName="/ppt/media/image111.jpeg" ContentType="image/jpeg"/>
  <Override PartName="/ppt/media/image112.png" ContentType="image/png"/>
  <Override PartName="/ppt/media/image113.png" ContentType="image/png"/>
  <Override PartName="/ppt/media/image120.png" ContentType="image/png"/>
  <Override PartName="/ppt/media/image121.jpeg" ContentType="image/jpeg"/>
  <Override PartName="/ppt/media/image122.jpeg" ContentType="image/jpeg"/>
  <Override PartName="/ppt/media/image123.jpeg" ContentType="image/jpeg"/>
  <Override PartName="/ppt/media/image124.jpeg" ContentType="image/jpeg"/>
  <Override PartName="/ppt/media/image125.png" ContentType="image/png"/>
  <Override PartName="/ppt/media/image126.png" ContentType="image/png"/>
  <Override PartName="/ppt/media/image130.png" ContentType="image/png"/>
  <Override PartName="/ppt/media/image131.jpeg" ContentType="image/jpeg"/>
  <Override PartName="/ppt/media/image132.png" ContentType="image/png"/>
  <Override PartName="/ppt/media/image133.png" ContentType="image/png"/>
  <Override PartName="/ppt/media/image139.png" ContentType="image/png"/>
  <Override PartName="/ppt/media/image140.png" ContentType="image/png"/>
  <Override PartName="/ppt/media/image141.png" ContentType="image/png"/>
  <Override PartName="/ppt/media/image142.jpeg" ContentType="image/jpeg"/>
  <Override PartName="/ppt/media/image143.png" ContentType="image/png"/>
  <Override PartName="/ppt/media/image147.png" ContentType="image/png"/>
  <Override PartName="/ppt/media/image150.png" ContentType="image/png"/>
  <Override PartName="/ppt/media/image151.png" ContentType="image/png"/>
  <Override PartName="/ppt/media/image152.png" ContentType="image/png"/>
  <Override PartName="/ppt/media/image153.png" ContentType="image/png"/>
  <Override PartName="/ppt/media/image155.png" ContentType="image/png"/>
  <Override PartName="/ppt/media/image160.png" ContentType="image/png"/>
  <Override PartName="/ppt/media/image161.jpeg" ContentType="image/jpeg"/>
  <Override PartName="/ppt/media/image162.png" ContentType="image/png"/>
  <Override PartName="/ppt/media/image163.png" ContentType="image/png"/>
  <Override PartName="/ppt/media/image170.png" ContentType="image/png"/>
  <Override PartName="/ppt/media/image171.png" ContentType="image/png"/>
  <Override PartName="/ppt/media/image172.png" ContentType="image/png"/>
  <Override PartName="/ppt/media/image173.png" ContentType="image/png"/>
  <Override PartName="/ppt/media/image177.png" ContentType="image/png"/>
  <Override PartName="/ppt/media/image179.png" ContentType="image/png"/>
  <Override PartName="/ppt/media/image180.png" ContentType="image/png"/>
  <Override PartName="/ppt/media/image181.png" ContentType="image/png"/>
  <Override PartName="/ppt/media/image182.png" ContentType="image/png"/>
  <Override PartName="/ppt/media/image183.png" ContentType="image/png"/>
  <Override PartName="/ppt/media/image185.png" ContentType="image/png"/>
  <Override PartName="/ppt/media/image186.jpeg" ContentType="image/jpeg"/>
  <Override PartName="/ppt/media/image187.jpeg" ContentType="image/jpeg"/>
  <Override PartName="/ppt/media/image188.png" ContentType="image/png"/>
  <Override PartName="/ppt/media/image190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BFA5D80-3E30-498D-A5C1-F06E06ABCA8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F36180B-69E8-43CF-85DF-09784171AAE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9F77DC7-FFF9-446A-BD7A-AE846EF36F3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F1FA9DA-DC0A-44FC-A1A0-746AC8C8CFA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3E255B3-EFE3-483D-9A10-380CBC28A19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51B4FE5-44CC-4BE3-A3EB-61FCA59CA6A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6AAA8FA-91CC-4F52-A9A3-DFA810D5FBD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ABBC83C-E3DE-4F7F-9C80-CC9769F1467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2A47878-DAF2-4414-B01E-799D6F4FA91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A0566C8-0900-472B-85B7-F2898DFAA6A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C609EE2-365E-4B90-9895-C73CE444D65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EE0C37A-855D-4812-8693-25BDFD2EAB6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A75EB18-2A05-4D07-B9F1-0EE9CC13546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B6C0272-9846-47AE-8517-2B201FE07B3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E444378-ADE9-4CC9-A146-3073CB70650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6EAC92D-6468-40D4-B040-C18C6657B3C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4D29516-6E8C-4FBB-BF6A-51EDC38EAE6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ED191B6-36D1-41BD-ADE4-40ED0175CF6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EAF655F-290D-45A7-948E-5B64A05F7A7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14670D3-D148-4A06-BD16-97AF6C56DE9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B7E1E64-D7CB-4A8E-8FB4-32D1D8BDE27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62BD3F2-3AD5-4664-BB4B-B2A6C363BCF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7B4B840-223A-401B-8373-DFF0DC8836C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6870B10-958F-4E13-AC7A-D34C7F43127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2167821-65D6-453C-A4F8-AA72CD17FDB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28C5169-BD5E-4695-BDD5-62013A065C3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1470313-689D-42F6-8ECC-81293EE9E71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B56B461-58E5-4D41-A32A-C961769A647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995840F-04FB-4698-A8AC-29F370D5B25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EB1AF1D-984D-4BDB-A59F-AD8B0BCBA05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997562D-8E4C-4626-8562-313D39585A3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7EB511A-A30D-4C9E-98B0-8714C82124B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505F23E-32A4-459C-99E3-4AD0F4678ED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CB24074-6098-46F8-BF99-FF9A0D4D386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AD57B25-9F2B-4C92-86E6-5E11B2F10A7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23088A0-9877-407B-8E2A-F044BCD1850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bg object 16" descr=""/>
          <p:cNvPicPr/>
          <p:nvPr/>
        </p:nvPicPr>
        <p:blipFill>
          <a:blip r:embed="rId2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1" name="bg object 17"/>
          <p:cNvSpPr/>
          <p:nvPr/>
        </p:nvSpPr>
        <p:spPr>
          <a:xfrm>
            <a:off x="457200" y="0"/>
            <a:ext cx="1121400" cy="5328720"/>
          </a:xfrm>
          <a:custGeom>
            <a:avLst/>
            <a:gdLst>
              <a:gd name="textAreaLeft" fmla="*/ 0 w 1121400"/>
              <a:gd name="textAreaRight" fmla="*/ 1122120 w 1121400"/>
              <a:gd name="textAreaTop" fmla="*/ 0 h 5328720"/>
              <a:gd name="textAreaBottom" fmla="*/ 5329440 h 5328720"/>
            </a:gdLst>
            <a:ahLst/>
            <a:rect l="textAreaLeft" t="textAreaTop" r="textAreaRight" b="textAreaBottom"/>
            <a:pathLst>
              <a:path w="1122045" h="5329555">
                <a:moveTo>
                  <a:pt x="1121664" y="0"/>
                </a:moveTo>
                <a:lnTo>
                  <a:pt x="867791" y="0"/>
                </a:lnTo>
                <a:lnTo>
                  <a:pt x="0" y="5286502"/>
                </a:lnTo>
                <a:lnTo>
                  <a:pt x="247497" y="5329428"/>
                </a:lnTo>
                <a:lnTo>
                  <a:pt x="1121664" y="0"/>
                </a:lnTo>
                <a:close/>
              </a:path>
            </a:pathLst>
          </a:custGeom>
          <a:solidFill>
            <a:srgbClr val="2face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" name="bg object 18"/>
          <p:cNvSpPr/>
          <p:nvPr/>
        </p:nvSpPr>
        <p:spPr>
          <a:xfrm>
            <a:off x="150840" y="0"/>
            <a:ext cx="1116720" cy="5277240"/>
          </a:xfrm>
          <a:custGeom>
            <a:avLst/>
            <a:gdLst>
              <a:gd name="textAreaLeft" fmla="*/ 0 w 1116720"/>
              <a:gd name="textAreaRight" fmla="*/ 1117440 w 1116720"/>
              <a:gd name="textAreaTop" fmla="*/ 0 h 5277240"/>
              <a:gd name="textAreaBottom" fmla="*/ 5277960 h 5277240"/>
            </a:gdLst>
            <a:ahLst/>
            <a:rect l="textAreaLeft" t="textAreaTop" r="textAreaRight" b="textAreaBottom"/>
            <a:pathLst>
              <a:path w="1117600" h="5278120">
                <a:moveTo>
                  <a:pt x="1117092" y="0"/>
                </a:moveTo>
                <a:lnTo>
                  <a:pt x="864793" y="0"/>
                </a:lnTo>
                <a:lnTo>
                  <a:pt x="0" y="5239512"/>
                </a:lnTo>
                <a:lnTo>
                  <a:pt x="249123" y="5277612"/>
                </a:lnTo>
                <a:lnTo>
                  <a:pt x="1117092" y="0"/>
                </a:lnTo>
                <a:close/>
              </a:path>
            </a:pathLst>
          </a:custGeom>
          <a:solidFill>
            <a:srgbClr val="58585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" name="bg object 19"/>
          <p:cNvSpPr/>
          <p:nvPr/>
        </p:nvSpPr>
        <p:spPr>
          <a:xfrm>
            <a:off x="150840" y="5239440"/>
            <a:ext cx="1227960" cy="1617840"/>
          </a:xfrm>
          <a:custGeom>
            <a:avLst/>
            <a:gdLst>
              <a:gd name="textAreaLeft" fmla="*/ 0 w 1227960"/>
              <a:gd name="textAreaRight" fmla="*/ 1228680 w 1227960"/>
              <a:gd name="textAreaTop" fmla="*/ 0 h 1617840"/>
              <a:gd name="textAreaBottom" fmla="*/ 1618560 h 1617840"/>
            </a:gdLst>
            <a:ahLst/>
            <a:rect l="textAreaLeft" t="textAreaTop" r="textAreaRight" b="textAreaBottom"/>
            <a:pathLst>
              <a:path w="1228725" h="1618615">
                <a:moveTo>
                  <a:pt x="0" y="0"/>
                </a:moveTo>
                <a:lnTo>
                  <a:pt x="1174369" y="1618487"/>
                </a:lnTo>
                <a:lnTo>
                  <a:pt x="1228344" y="1618487"/>
                </a:lnTo>
                <a:lnTo>
                  <a:pt x="0" y="0"/>
                </a:lnTo>
                <a:close/>
              </a:path>
            </a:pathLst>
          </a:custGeom>
          <a:solidFill>
            <a:srgbClr val="25252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" name="bg object 20"/>
          <p:cNvSpPr/>
          <p:nvPr/>
        </p:nvSpPr>
        <p:spPr>
          <a:xfrm>
            <a:off x="457200" y="5291280"/>
            <a:ext cx="1494720" cy="1566360"/>
          </a:xfrm>
          <a:custGeom>
            <a:avLst/>
            <a:gdLst>
              <a:gd name="textAreaLeft" fmla="*/ 0 w 1494720"/>
              <a:gd name="textAreaRight" fmla="*/ 1495440 w 1494720"/>
              <a:gd name="textAreaTop" fmla="*/ 0 h 1566360"/>
              <a:gd name="textAreaBottom" fmla="*/ 1567080 h 1566360"/>
            </a:gdLst>
            <a:ahLst/>
            <a:rect l="textAreaLeft" t="textAreaTop" r="textAreaRight" b="textAreaBottom"/>
            <a:pathLst>
              <a:path w="1495425" h="1567179">
                <a:moveTo>
                  <a:pt x="0" y="0"/>
                </a:moveTo>
                <a:lnTo>
                  <a:pt x="1442720" y="1566672"/>
                </a:lnTo>
                <a:lnTo>
                  <a:pt x="1495044" y="1566672"/>
                </a:lnTo>
                <a:lnTo>
                  <a:pt x="0" y="0"/>
                </a:lnTo>
                <a:close/>
              </a:path>
            </a:pathLst>
          </a:custGeom>
          <a:solidFill>
            <a:srgbClr val="0c5a8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" name="bg object 21"/>
          <p:cNvSpPr/>
          <p:nvPr/>
        </p:nvSpPr>
        <p:spPr>
          <a:xfrm>
            <a:off x="457200" y="5286600"/>
            <a:ext cx="2130480" cy="1571040"/>
          </a:xfrm>
          <a:custGeom>
            <a:avLst/>
            <a:gdLst>
              <a:gd name="textAreaLeft" fmla="*/ 0 w 2130480"/>
              <a:gd name="textAreaRight" fmla="*/ 2131200 w 2130480"/>
              <a:gd name="textAreaTop" fmla="*/ 0 h 1571040"/>
              <a:gd name="textAreaBottom" fmla="*/ 1571760 h 1571040"/>
            </a:gdLst>
            <a:ahLst/>
            <a:rect l="textAreaLeft" t="textAreaTop" r="textAreaRight" b="textAreaBottom"/>
            <a:pathLst>
              <a:path w="2131060" h="1571625">
                <a:moveTo>
                  <a:pt x="0" y="0"/>
                </a:moveTo>
                <a:lnTo>
                  <a:pt x="0" y="4699"/>
                </a:lnTo>
                <a:lnTo>
                  <a:pt x="1495552" y="1571243"/>
                </a:lnTo>
                <a:lnTo>
                  <a:pt x="2130552" y="1571243"/>
                </a:lnTo>
                <a:lnTo>
                  <a:pt x="247662" y="42799"/>
                </a:lnTo>
                <a:lnTo>
                  <a:pt x="0" y="0"/>
                </a:lnTo>
                <a:close/>
              </a:path>
            </a:pathLst>
          </a:custGeom>
          <a:solidFill>
            <a:srgbClr val="1286c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" name="bg object 22"/>
          <p:cNvSpPr/>
          <p:nvPr/>
        </p:nvSpPr>
        <p:spPr>
          <a:xfrm>
            <a:off x="150840" y="5239440"/>
            <a:ext cx="1694160" cy="1617840"/>
          </a:xfrm>
          <a:custGeom>
            <a:avLst/>
            <a:gdLst>
              <a:gd name="textAreaLeft" fmla="*/ 0 w 1694160"/>
              <a:gd name="textAreaRight" fmla="*/ 1694880 w 1694160"/>
              <a:gd name="textAreaTop" fmla="*/ 0 h 1617840"/>
              <a:gd name="textAreaBottom" fmla="*/ 1618560 h 1617840"/>
            </a:gdLst>
            <a:ahLst/>
            <a:rect l="textAreaLeft" t="textAreaTop" r="textAreaRight" b="textAreaBottom"/>
            <a:pathLst>
              <a:path w="1694814" h="1618615">
                <a:moveTo>
                  <a:pt x="0" y="0"/>
                </a:moveTo>
                <a:lnTo>
                  <a:pt x="1228217" y="1618487"/>
                </a:lnTo>
                <a:lnTo>
                  <a:pt x="1694688" y="1618487"/>
                </a:lnTo>
                <a:lnTo>
                  <a:pt x="291973" y="95250"/>
                </a:lnTo>
                <a:lnTo>
                  <a:pt x="244360" y="42799"/>
                </a:lnTo>
                <a:lnTo>
                  <a:pt x="249123" y="42799"/>
                </a:lnTo>
                <a:lnTo>
                  <a:pt x="249123" y="38100"/>
                </a:lnTo>
                <a:lnTo>
                  <a:pt x="24436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" name="PlaceHolder 1"/>
          <p:cNvSpPr>
            <a:spLocks noGrp="1"/>
          </p:cNvSpPr>
          <p:nvPr>
            <p:ph type="ftr" idx="1"/>
          </p:nvPr>
        </p:nvSpPr>
        <p:spPr>
          <a:xfrm>
            <a:off x="4145400" y="6378120"/>
            <a:ext cx="3900600" cy="34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ldNum" idx="2"/>
          </p:nvPr>
        </p:nvSpPr>
        <p:spPr>
          <a:xfrm>
            <a:off x="8778240" y="6378120"/>
            <a:ext cx="2803320" cy="34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b2b2b2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87FC4E4-0703-4A29-8816-3B72FDE77C8B}" type="slidenum">
              <a:rPr b="0" lang="fr-FR" sz="1400" spc="-1" strike="noStrike">
                <a:solidFill>
                  <a:srgbClr val="b2b2b2"/>
                </a:solidFill>
                <a:latin typeface="Times New Roman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3"/>
          </p:nvPr>
        </p:nvSpPr>
        <p:spPr>
          <a:xfrm>
            <a:off x="609480" y="6378120"/>
            <a:ext cx="2803320" cy="34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bg object 16" descr=""/>
          <p:cNvPicPr/>
          <p:nvPr/>
        </p:nvPicPr>
        <p:blipFill>
          <a:blip r:embed="rId2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49" name="bg object 17"/>
          <p:cNvSpPr/>
          <p:nvPr/>
        </p:nvSpPr>
        <p:spPr>
          <a:xfrm>
            <a:off x="457200" y="0"/>
            <a:ext cx="1121400" cy="5328720"/>
          </a:xfrm>
          <a:custGeom>
            <a:avLst/>
            <a:gdLst>
              <a:gd name="textAreaLeft" fmla="*/ 0 w 1121400"/>
              <a:gd name="textAreaRight" fmla="*/ 1122120 w 1121400"/>
              <a:gd name="textAreaTop" fmla="*/ 0 h 5328720"/>
              <a:gd name="textAreaBottom" fmla="*/ 5329440 h 5328720"/>
            </a:gdLst>
            <a:ahLst/>
            <a:rect l="textAreaLeft" t="textAreaTop" r="textAreaRight" b="textAreaBottom"/>
            <a:pathLst>
              <a:path w="1122045" h="5329555">
                <a:moveTo>
                  <a:pt x="1121664" y="0"/>
                </a:moveTo>
                <a:lnTo>
                  <a:pt x="867791" y="0"/>
                </a:lnTo>
                <a:lnTo>
                  <a:pt x="0" y="5286502"/>
                </a:lnTo>
                <a:lnTo>
                  <a:pt x="247497" y="5329428"/>
                </a:lnTo>
                <a:lnTo>
                  <a:pt x="1121664" y="0"/>
                </a:lnTo>
                <a:close/>
              </a:path>
            </a:pathLst>
          </a:custGeom>
          <a:solidFill>
            <a:srgbClr val="2face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0" name="bg object 18"/>
          <p:cNvSpPr/>
          <p:nvPr/>
        </p:nvSpPr>
        <p:spPr>
          <a:xfrm>
            <a:off x="150840" y="0"/>
            <a:ext cx="1116720" cy="5277240"/>
          </a:xfrm>
          <a:custGeom>
            <a:avLst/>
            <a:gdLst>
              <a:gd name="textAreaLeft" fmla="*/ 0 w 1116720"/>
              <a:gd name="textAreaRight" fmla="*/ 1117440 w 1116720"/>
              <a:gd name="textAreaTop" fmla="*/ 0 h 5277240"/>
              <a:gd name="textAreaBottom" fmla="*/ 5277960 h 5277240"/>
            </a:gdLst>
            <a:ahLst/>
            <a:rect l="textAreaLeft" t="textAreaTop" r="textAreaRight" b="textAreaBottom"/>
            <a:pathLst>
              <a:path w="1117600" h="5278120">
                <a:moveTo>
                  <a:pt x="1117092" y="0"/>
                </a:moveTo>
                <a:lnTo>
                  <a:pt x="864793" y="0"/>
                </a:lnTo>
                <a:lnTo>
                  <a:pt x="0" y="5239512"/>
                </a:lnTo>
                <a:lnTo>
                  <a:pt x="249123" y="5277612"/>
                </a:lnTo>
                <a:lnTo>
                  <a:pt x="1117092" y="0"/>
                </a:lnTo>
                <a:close/>
              </a:path>
            </a:pathLst>
          </a:custGeom>
          <a:solidFill>
            <a:srgbClr val="58585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1" name="bg object 19"/>
          <p:cNvSpPr/>
          <p:nvPr/>
        </p:nvSpPr>
        <p:spPr>
          <a:xfrm>
            <a:off x="150840" y="5239440"/>
            <a:ext cx="1227960" cy="1617840"/>
          </a:xfrm>
          <a:custGeom>
            <a:avLst/>
            <a:gdLst>
              <a:gd name="textAreaLeft" fmla="*/ 0 w 1227960"/>
              <a:gd name="textAreaRight" fmla="*/ 1228680 w 1227960"/>
              <a:gd name="textAreaTop" fmla="*/ 0 h 1617840"/>
              <a:gd name="textAreaBottom" fmla="*/ 1618560 h 1617840"/>
            </a:gdLst>
            <a:ahLst/>
            <a:rect l="textAreaLeft" t="textAreaTop" r="textAreaRight" b="textAreaBottom"/>
            <a:pathLst>
              <a:path w="1228725" h="1618615">
                <a:moveTo>
                  <a:pt x="0" y="0"/>
                </a:moveTo>
                <a:lnTo>
                  <a:pt x="1174369" y="1618487"/>
                </a:lnTo>
                <a:lnTo>
                  <a:pt x="1228344" y="1618487"/>
                </a:lnTo>
                <a:lnTo>
                  <a:pt x="0" y="0"/>
                </a:lnTo>
                <a:close/>
              </a:path>
            </a:pathLst>
          </a:custGeom>
          <a:solidFill>
            <a:srgbClr val="25252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2" name="bg object 20"/>
          <p:cNvSpPr/>
          <p:nvPr/>
        </p:nvSpPr>
        <p:spPr>
          <a:xfrm>
            <a:off x="457200" y="5291280"/>
            <a:ext cx="1494720" cy="1566360"/>
          </a:xfrm>
          <a:custGeom>
            <a:avLst/>
            <a:gdLst>
              <a:gd name="textAreaLeft" fmla="*/ 0 w 1494720"/>
              <a:gd name="textAreaRight" fmla="*/ 1495440 w 1494720"/>
              <a:gd name="textAreaTop" fmla="*/ 0 h 1566360"/>
              <a:gd name="textAreaBottom" fmla="*/ 1567080 h 1566360"/>
            </a:gdLst>
            <a:ahLst/>
            <a:rect l="textAreaLeft" t="textAreaTop" r="textAreaRight" b="textAreaBottom"/>
            <a:pathLst>
              <a:path w="1495425" h="1567179">
                <a:moveTo>
                  <a:pt x="0" y="0"/>
                </a:moveTo>
                <a:lnTo>
                  <a:pt x="1442720" y="1566672"/>
                </a:lnTo>
                <a:lnTo>
                  <a:pt x="1495044" y="1566672"/>
                </a:lnTo>
                <a:lnTo>
                  <a:pt x="0" y="0"/>
                </a:lnTo>
                <a:close/>
              </a:path>
            </a:pathLst>
          </a:custGeom>
          <a:solidFill>
            <a:srgbClr val="0c5a8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3" name="bg object 21"/>
          <p:cNvSpPr/>
          <p:nvPr/>
        </p:nvSpPr>
        <p:spPr>
          <a:xfrm>
            <a:off x="457200" y="5286600"/>
            <a:ext cx="2130480" cy="1571040"/>
          </a:xfrm>
          <a:custGeom>
            <a:avLst/>
            <a:gdLst>
              <a:gd name="textAreaLeft" fmla="*/ 0 w 2130480"/>
              <a:gd name="textAreaRight" fmla="*/ 2131200 w 2130480"/>
              <a:gd name="textAreaTop" fmla="*/ 0 h 1571040"/>
              <a:gd name="textAreaBottom" fmla="*/ 1571760 h 1571040"/>
            </a:gdLst>
            <a:ahLst/>
            <a:rect l="textAreaLeft" t="textAreaTop" r="textAreaRight" b="textAreaBottom"/>
            <a:pathLst>
              <a:path w="2131060" h="1571625">
                <a:moveTo>
                  <a:pt x="0" y="0"/>
                </a:moveTo>
                <a:lnTo>
                  <a:pt x="0" y="4699"/>
                </a:lnTo>
                <a:lnTo>
                  <a:pt x="1495552" y="1571243"/>
                </a:lnTo>
                <a:lnTo>
                  <a:pt x="2130552" y="1571243"/>
                </a:lnTo>
                <a:lnTo>
                  <a:pt x="247662" y="42799"/>
                </a:lnTo>
                <a:lnTo>
                  <a:pt x="0" y="0"/>
                </a:lnTo>
                <a:close/>
              </a:path>
            </a:pathLst>
          </a:custGeom>
          <a:solidFill>
            <a:srgbClr val="1286c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4" name="bg object 22"/>
          <p:cNvSpPr/>
          <p:nvPr/>
        </p:nvSpPr>
        <p:spPr>
          <a:xfrm>
            <a:off x="150840" y="5239440"/>
            <a:ext cx="1694160" cy="1617840"/>
          </a:xfrm>
          <a:custGeom>
            <a:avLst/>
            <a:gdLst>
              <a:gd name="textAreaLeft" fmla="*/ 0 w 1694160"/>
              <a:gd name="textAreaRight" fmla="*/ 1694880 w 1694160"/>
              <a:gd name="textAreaTop" fmla="*/ 0 h 1617840"/>
              <a:gd name="textAreaBottom" fmla="*/ 1618560 h 1617840"/>
            </a:gdLst>
            <a:ahLst/>
            <a:rect l="textAreaLeft" t="textAreaTop" r="textAreaRight" b="textAreaBottom"/>
            <a:pathLst>
              <a:path w="1694814" h="1618615">
                <a:moveTo>
                  <a:pt x="0" y="0"/>
                </a:moveTo>
                <a:lnTo>
                  <a:pt x="1228217" y="1618487"/>
                </a:lnTo>
                <a:lnTo>
                  <a:pt x="1694688" y="1618487"/>
                </a:lnTo>
                <a:lnTo>
                  <a:pt x="291973" y="95250"/>
                </a:lnTo>
                <a:lnTo>
                  <a:pt x="244360" y="42799"/>
                </a:lnTo>
                <a:lnTo>
                  <a:pt x="249123" y="42799"/>
                </a:lnTo>
                <a:lnTo>
                  <a:pt x="249123" y="38100"/>
                </a:lnTo>
                <a:lnTo>
                  <a:pt x="24436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5" name="PlaceHolder 1"/>
          <p:cNvSpPr>
            <a:spLocks noGrp="1"/>
          </p:cNvSpPr>
          <p:nvPr>
            <p:ph type="ftr" idx="4"/>
          </p:nvPr>
        </p:nvSpPr>
        <p:spPr>
          <a:xfrm>
            <a:off x="4145400" y="6378120"/>
            <a:ext cx="3900600" cy="34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ldNum" idx="5"/>
          </p:nvPr>
        </p:nvSpPr>
        <p:spPr>
          <a:xfrm>
            <a:off x="8778240" y="6378120"/>
            <a:ext cx="2803320" cy="34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b2b2b2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162B662-5E4D-43AF-9E0D-17CA314F133F}" type="slidenum">
              <a:rPr b="0" lang="fr-FR" sz="1400" spc="-1" strike="noStrike">
                <a:solidFill>
                  <a:srgbClr val="b2b2b2"/>
                </a:solidFill>
                <a:latin typeface="Times New Roman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dt" idx="6"/>
          </p:nvPr>
        </p:nvSpPr>
        <p:spPr>
          <a:xfrm>
            <a:off x="609480" y="6378120"/>
            <a:ext cx="2803320" cy="34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bg object 16" descr=""/>
          <p:cNvPicPr/>
          <p:nvPr/>
        </p:nvPicPr>
        <p:blipFill>
          <a:blip r:embed="rId2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97" name="bg object 17"/>
          <p:cNvSpPr/>
          <p:nvPr/>
        </p:nvSpPr>
        <p:spPr>
          <a:xfrm>
            <a:off x="457200" y="0"/>
            <a:ext cx="1121400" cy="5328720"/>
          </a:xfrm>
          <a:custGeom>
            <a:avLst/>
            <a:gdLst>
              <a:gd name="textAreaLeft" fmla="*/ 0 w 1121400"/>
              <a:gd name="textAreaRight" fmla="*/ 1122120 w 1121400"/>
              <a:gd name="textAreaTop" fmla="*/ 0 h 5328720"/>
              <a:gd name="textAreaBottom" fmla="*/ 5329440 h 5328720"/>
            </a:gdLst>
            <a:ahLst/>
            <a:rect l="textAreaLeft" t="textAreaTop" r="textAreaRight" b="textAreaBottom"/>
            <a:pathLst>
              <a:path w="1122045" h="5329555">
                <a:moveTo>
                  <a:pt x="1121664" y="0"/>
                </a:moveTo>
                <a:lnTo>
                  <a:pt x="867791" y="0"/>
                </a:lnTo>
                <a:lnTo>
                  <a:pt x="0" y="5286502"/>
                </a:lnTo>
                <a:lnTo>
                  <a:pt x="247497" y="5329428"/>
                </a:lnTo>
                <a:lnTo>
                  <a:pt x="1121664" y="0"/>
                </a:lnTo>
                <a:close/>
              </a:path>
            </a:pathLst>
          </a:custGeom>
          <a:solidFill>
            <a:srgbClr val="2face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8" name="bg object 18"/>
          <p:cNvSpPr/>
          <p:nvPr/>
        </p:nvSpPr>
        <p:spPr>
          <a:xfrm>
            <a:off x="150840" y="0"/>
            <a:ext cx="1116720" cy="5277240"/>
          </a:xfrm>
          <a:custGeom>
            <a:avLst/>
            <a:gdLst>
              <a:gd name="textAreaLeft" fmla="*/ 0 w 1116720"/>
              <a:gd name="textAreaRight" fmla="*/ 1117440 w 1116720"/>
              <a:gd name="textAreaTop" fmla="*/ 0 h 5277240"/>
              <a:gd name="textAreaBottom" fmla="*/ 5277960 h 5277240"/>
            </a:gdLst>
            <a:ahLst/>
            <a:rect l="textAreaLeft" t="textAreaTop" r="textAreaRight" b="textAreaBottom"/>
            <a:pathLst>
              <a:path w="1117600" h="5278120">
                <a:moveTo>
                  <a:pt x="1117092" y="0"/>
                </a:moveTo>
                <a:lnTo>
                  <a:pt x="864793" y="0"/>
                </a:lnTo>
                <a:lnTo>
                  <a:pt x="0" y="5239512"/>
                </a:lnTo>
                <a:lnTo>
                  <a:pt x="249123" y="5277612"/>
                </a:lnTo>
                <a:lnTo>
                  <a:pt x="1117092" y="0"/>
                </a:lnTo>
                <a:close/>
              </a:path>
            </a:pathLst>
          </a:custGeom>
          <a:solidFill>
            <a:srgbClr val="58585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9" name="bg object 19"/>
          <p:cNvSpPr/>
          <p:nvPr/>
        </p:nvSpPr>
        <p:spPr>
          <a:xfrm>
            <a:off x="150840" y="5239440"/>
            <a:ext cx="1227960" cy="1617840"/>
          </a:xfrm>
          <a:custGeom>
            <a:avLst/>
            <a:gdLst>
              <a:gd name="textAreaLeft" fmla="*/ 0 w 1227960"/>
              <a:gd name="textAreaRight" fmla="*/ 1228680 w 1227960"/>
              <a:gd name="textAreaTop" fmla="*/ 0 h 1617840"/>
              <a:gd name="textAreaBottom" fmla="*/ 1618560 h 1617840"/>
            </a:gdLst>
            <a:ahLst/>
            <a:rect l="textAreaLeft" t="textAreaTop" r="textAreaRight" b="textAreaBottom"/>
            <a:pathLst>
              <a:path w="1228725" h="1618615">
                <a:moveTo>
                  <a:pt x="0" y="0"/>
                </a:moveTo>
                <a:lnTo>
                  <a:pt x="1174369" y="1618487"/>
                </a:lnTo>
                <a:lnTo>
                  <a:pt x="1228344" y="1618487"/>
                </a:lnTo>
                <a:lnTo>
                  <a:pt x="0" y="0"/>
                </a:lnTo>
                <a:close/>
              </a:path>
            </a:pathLst>
          </a:custGeom>
          <a:solidFill>
            <a:srgbClr val="25252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0" name="bg object 20"/>
          <p:cNvSpPr/>
          <p:nvPr/>
        </p:nvSpPr>
        <p:spPr>
          <a:xfrm>
            <a:off x="457200" y="5291280"/>
            <a:ext cx="1494720" cy="1566360"/>
          </a:xfrm>
          <a:custGeom>
            <a:avLst/>
            <a:gdLst>
              <a:gd name="textAreaLeft" fmla="*/ 0 w 1494720"/>
              <a:gd name="textAreaRight" fmla="*/ 1495440 w 1494720"/>
              <a:gd name="textAreaTop" fmla="*/ 0 h 1566360"/>
              <a:gd name="textAreaBottom" fmla="*/ 1567080 h 1566360"/>
            </a:gdLst>
            <a:ahLst/>
            <a:rect l="textAreaLeft" t="textAreaTop" r="textAreaRight" b="textAreaBottom"/>
            <a:pathLst>
              <a:path w="1495425" h="1567179">
                <a:moveTo>
                  <a:pt x="0" y="0"/>
                </a:moveTo>
                <a:lnTo>
                  <a:pt x="1442720" y="1566672"/>
                </a:lnTo>
                <a:lnTo>
                  <a:pt x="1495044" y="1566672"/>
                </a:lnTo>
                <a:lnTo>
                  <a:pt x="0" y="0"/>
                </a:lnTo>
                <a:close/>
              </a:path>
            </a:pathLst>
          </a:custGeom>
          <a:solidFill>
            <a:srgbClr val="0c5a8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1" name="bg object 21"/>
          <p:cNvSpPr/>
          <p:nvPr/>
        </p:nvSpPr>
        <p:spPr>
          <a:xfrm>
            <a:off x="457200" y="5286600"/>
            <a:ext cx="2130480" cy="1571040"/>
          </a:xfrm>
          <a:custGeom>
            <a:avLst/>
            <a:gdLst>
              <a:gd name="textAreaLeft" fmla="*/ 0 w 2130480"/>
              <a:gd name="textAreaRight" fmla="*/ 2131200 w 2130480"/>
              <a:gd name="textAreaTop" fmla="*/ 0 h 1571040"/>
              <a:gd name="textAreaBottom" fmla="*/ 1571760 h 1571040"/>
            </a:gdLst>
            <a:ahLst/>
            <a:rect l="textAreaLeft" t="textAreaTop" r="textAreaRight" b="textAreaBottom"/>
            <a:pathLst>
              <a:path w="2131060" h="1571625">
                <a:moveTo>
                  <a:pt x="0" y="0"/>
                </a:moveTo>
                <a:lnTo>
                  <a:pt x="0" y="4699"/>
                </a:lnTo>
                <a:lnTo>
                  <a:pt x="1495552" y="1571243"/>
                </a:lnTo>
                <a:lnTo>
                  <a:pt x="2130552" y="1571243"/>
                </a:lnTo>
                <a:lnTo>
                  <a:pt x="247662" y="42799"/>
                </a:lnTo>
                <a:lnTo>
                  <a:pt x="0" y="0"/>
                </a:lnTo>
                <a:close/>
              </a:path>
            </a:pathLst>
          </a:custGeom>
          <a:solidFill>
            <a:srgbClr val="1286c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2" name="bg object 22"/>
          <p:cNvSpPr/>
          <p:nvPr/>
        </p:nvSpPr>
        <p:spPr>
          <a:xfrm>
            <a:off x="150840" y="5239440"/>
            <a:ext cx="1694160" cy="1617840"/>
          </a:xfrm>
          <a:custGeom>
            <a:avLst/>
            <a:gdLst>
              <a:gd name="textAreaLeft" fmla="*/ 0 w 1694160"/>
              <a:gd name="textAreaRight" fmla="*/ 1694880 w 1694160"/>
              <a:gd name="textAreaTop" fmla="*/ 0 h 1617840"/>
              <a:gd name="textAreaBottom" fmla="*/ 1618560 h 1617840"/>
            </a:gdLst>
            <a:ahLst/>
            <a:rect l="textAreaLeft" t="textAreaTop" r="textAreaRight" b="textAreaBottom"/>
            <a:pathLst>
              <a:path w="1694814" h="1618615">
                <a:moveTo>
                  <a:pt x="0" y="0"/>
                </a:moveTo>
                <a:lnTo>
                  <a:pt x="1228217" y="1618487"/>
                </a:lnTo>
                <a:lnTo>
                  <a:pt x="1694688" y="1618487"/>
                </a:lnTo>
                <a:lnTo>
                  <a:pt x="291973" y="95250"/>
                </a:lnTo>
                <a:lnTo>
                  <a:pt x="244360" y="42799"/>
                </a:lnTo>
                <a:lnTo>
                  <a:pt x="249123" y="42799"/>
                </a:lnTo>
                <a:lnTo>
                  <a:pt x="249123" y="38100"/>
                </a:lnTo>
                <a:lnTo>
                  <a:pt x="24436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3" name="PlaceHolder 1"/>
          <p:cNvSpPr>
            <a:spLocks noGrp="1"/>
          </p:cNvSpPr>
          <p:nvPr>
            <p:ph type="ftr" idx="7"/>
          </p:nvPr>
        </p:nvSpPr>
        <p:spPr>
          <a:xfrm>
            <a:off x="4145400" y="6378120"/>
            <a:ext cx="3900600" cy="34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sldNum" idx="8"/>
          </p:nvPr>
        </p:nvSpPr>
        <p:spPr>
          <a:xfrm>
            <a:off x="8778240" y="6378120"/>
            <a:ext cx="2803320" cy="34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b2b2b2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03A6F75-C4E2-4397-BD40-435B0D6945A2}" type="slidenum">
              <a:rPr b="0" lang="fr-FR" sz="1400" spc="-1" strike="noStrike">
                <a:solidFill>
                  <a:srgbClr val="b2b2b2"/>
                </a:solidFill>
                <a:latin typeface="Times New Roman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dt" idx="9"/>
          </p:nvPr>
        </p:nvSpPr>
        <p:spPr>
          <a:xfrm>
            <a:off x="609480" y="6378120"/>
            <a:ext cx="2803320" cy="34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jpe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jpeg"/><Relationship Id="rId10" Type="http://schemas.openxmlformats.org/officeDocument/2006/relationships/image" Target="../media/image62.png"/><Relationship Id="rId11" Type="http://schemas.openxmlformats.org/officeDocument/2006/relationships/image" Target="../media/image63.png"/><Relationship Id="rId12" Type="http://schemas.openxmlformats.org/officeDocument/2006/relationships/image" Target="../media/image64.png"/><Relationship Id="rId1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hyperlink" Target="https://fr.wikipedia.org/wiki/Intelligence_artificielle" TargetMode="External"/><Relationship Id="rId3" Type="http://schemas.openxmlformats.org/officeDocument/2006/relationships/hyperlink" Target="https://fr.wikipedia.org/wiki/Intelligence_artificielle" TargetMode="External"/><Relationship Id="rId4" Type="http://schemas.openxmlformats.org/officeDocument/2006/relationships/hyperlink" Target="https://fr.wikipedia.org/wiki/Intelligence_artificielle" TargetMode="External"/><Relationship Id="rId5" Type="http://schemas.openxmlformats.org/officeDocument/2006/relationships/hyperlink" Target="https://fr.wikipedia.org/wiki/R&#233;seau_de_neurones_artificiels" TargetMode="External"/><Relationship Id="rId6" Type="http://schemas.openxmlformats.org/officeDocument/2006/relationships/hyperlink" Target="https://fr.wikipedia.org/wiki/R&#233;seau_de_neurones_artificiels" TargetMode="External"/><Relationship Id="rId7" Type="http://schemas.openxmlformats.org/officeDocument/2006/relationships/hyperlink" Target="https://fr.wikipedia.org/wiki/R&#233;seau_de_neurones_artificiels" TargetMode="External"/><Relationship Id="rId8" Type="http://schemas.openxmlformats.org/officeDocument/2006/relationships/hyperlink" Target="https://fr.wikipedia.org/wiki/R&#233;seau_de_neurones_artificiels" TargetMode="External"/><Relationship Id="rId9" Type="http://schemas.openxmlformats.org/officeDocument/2006/relationships/hyperlink" Target="https://fr.wikipedia.org/wiki/R&#233;seau_de_neurones_artificiels" TargetMode="External"/><Relationship Id="rId10" Type="http://schemas.openxmlformats.org/officeDocument/2006/relationships/hyperlink" Target="https://fr.wikipedia.org/wiki/R&#233;seau_de_neurones_artificiels" TargetMode="External"/><Relationship Id="rId11" Type="http://schemas.openxmlformats.org/officeDocument/2006/relationships/hyperlink" Target="https://fr.wikipedia.org/wiki/R&#233;seau_de_neurones_artificiels" TargetMode="External"/><Relationship Id="rId12" Type="http://schemas.openxmlformats.org/officeDocument/2006/relationships/hyperlink" Target="https://fr.wikipedia.org/wiki/Nombre_r&#233;el" TargetMode="External"/><Relationship Id="rId13" Type="http://schemas.openxmlformats.org/officeDocument/2006/relationships/hyperlink" Target="https://fr.wikipedia.org/wiki/Nombre_r&#233;el" TargetMode="External"/><Relationship Id="rId14" Type="http://schemas.openxmlformats.org/officeDocument/2006/relationships/hyperlink" Target="https://fr.wikipedia.org/wiki/Nombre_r&#233;el" TargetMode="External"/><Relationship Id="rId15" Type="http://schemas.openxmlformats.org/officeDocument/2006/relationships/image" Target="../media/image66.png"/><Relationship Id="rId16" Type="http://schemas.openxmlformats.org/officeDocument/2006/relationships/image" Target="../media/image67.png"/><Relationship Id="rId17" Type="http://schemas.openxmlformats.org/officeDocument/2006/relationships/hyperlink" Target="https://openclassrooms.com/fr/courses/4470541-analysez-vos-donnees-textuelles/4855006-effectuez-des-plongements-de-mots-word-embeddings" TargetMode="External"/><Relationship Id="rId18" Type="http://schemas.openxmlformats.org/officeDocument/2006/relationships/hyperlink" Target="https://openclassrooms.com/fr/courses/4470541-analysez-vos-donnees-textuelles/4855006-effectuez-des-plongements-de-mots-word-embeddings" TargetMode="External"/><Relationship Id="rId19" Type="http://schemas.openxmlformats.org/officeDocument/2006/relationships/hyperlink" Target="https://openclassrooms.com/fr/courses/4470541-analysez-vos-donnees-textuelles/4855006-effectuez-des-plongements-de-mots-word-embeddings" TargetMode="External"/><Relationship Id="rId20" Type="http://schemas.openxmlformats.org/officeDocument/2006/relationships/hyperlink" Target="https://openclassrooms.com/fr/courses/4470541-analysez-vos-donnees-textuelles/4855006-effectuez-des-plongements-de-mots-word-embeddings" TargetMode="External"/><Relationship Id="rId21" Type="http://schemas.openxmlformats.org/officeDocument/2006/relationships/hyperlink" Target="https://openclassrooms.com/fr/courses/4470541-analysez-vos-donnees-textuelles/4855006-effectuez-des-plongements-de-mots-word-embeddings" TargetMode="External"/><Relationship Id="rId2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jpeg"/><Relationship Id="rId7" Type="http://schemas.openxmlformats.org/officeDocument/2006/relationships/image" Target="../media/image78.png"/><Relationship Id="rId8" Type="http://schemas.openxmlformats.org/officeDocument/2006/relationships/image" Target="../media/image79.png"/><Relationship Id="rId9" Type="http://schemas.openxmlformats.org/officeDocument/2006/relationships/image" Target="../media/image80.png"/><Relationship Id="rId10" Type="http://schemas.openxmlformats.org/officeDocument/2006/relationships/image" Target="../media/image81.png"/><Relationship Id="rId11" Type="http://schemas.openxmlformats.org/officeDocument/2006/relationships/image" Target="../media/image82.png"/><Relationship Id="rId12" Type="http://schemas.openxmlformats.org/officeDocument/2006/relationships/image" Target="../media/image83.jpeg"/><Relationship Id="rId13" Type="http://schemas.openxmlformats.org/officeDocument/2006/relationships/image" Target="../media/image84.png"/><Relationship Id="rId14" Type="http://schemas.openxmlformats.org/officeDocument/2006/relationships/image" Target="../media/image85.jpeg"/><Relationship Id="rId15" Type="http://schemas.openxmlformats.org/officeDocument/2006/relationships/image" Target="../media/image86.png"/><Relationship Id="rId16" Type="http://schemas.openxmlformats.org/officeDocument/2006/relationships/image" Target="../media/image87.png"/><Relationship Id="rId17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jpe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jpe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jpeg"/><Relationship Id="rId1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Relationship Id="rId9" Type="http://schemas.openxmlformats.org/officeDocument/2006/relationships/image" Target="../media/image106.png"/><Relationship Id="rId10" Type="http://schemas.openxmlformats.org/officeDocument/2006/relationships/image" Target="../media/image107.png"/><Relationship Id="rId11" Type="http://schemas.openxmlformats.org/officeDocument/2006/relationships/image" Target="../media/image108.jpeg"/><Relationship Id="rId12" Type="http://schemas.openxmlformats.org/officeDocument/2006/relationships/image" Target="../media/image109.png"/><Relationship Id="rId13" Type="http://schemas.openxmlformats.org/officeDocument/2006/relationships/image" Target="../media/image110.jpeg"/><Relationship Id="rId14" Type="http://schemas.openxmlformats.org/officeDocument/2006/relationships/image" Target="../media/image111.jpeg"/><Relationship Id="rId15" Type="http://schemas.openxmlformats.org/officeDocument/2006/relationships/image" Target="../media/image112.png"/><Relationship Id="rId16" Type="http://schemas.openxmlformats.org/officeDocument/2006/relationships/image" Target="../media/image113.png"/><Relationship Id="rId17" Type="http://schemas.openxmlformats.org/officeDocument/2006/relationships/image" Target="../media/image114.png"/><Relationship Id="rId18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15.png"/><Relationship Id="rId2" Type="http://schemas.openxmlformats.org/officeDocument/2006/relationships/hyperlink" Target="https://medium.com/%40deepanshut041/introduction-to-orb-oriented-fast-and-rotated-brief-4220e8ec40cf" TargetMode="External"/><Relationship Id="rId3" Type="http://schemas.openxmlformats.org/officeDocument/2006/relationships/hyperlink" Target="https://medium.com/%40deepanshut041/introduction-to-orb-oriented-fast-and-rotated-brief-4220e8ec40cf" TargetMode="External"/><Relationship Id="rId4" Type="http://schemas.openxmlformats.org/officeDocument/2006/relationships/hyperlink" Target="https://medium.com/%40deepanshut041/introduction-to-orb-oriented-fast-and-rotated-brief-4220e8ec40cf" TargetMode="External"/><Relationship Id="rId5" Type="http://schemas.openxmlformats.org/officeDocument/2006/relationships/hyperlink" Target="https://medium.com/%40deepanshut041/introduction-to-orb-oriented-fast-and-rotated-brief-4220e8ec40cf" TargetMode="External"/><Relationship Id="rId6" Type="http://schemas.openxmlformats.org/officeDocument/2006/relationships/hyperlink" Target="https://medium.com/%40deepanshut041/introduction-to-orb-oriented-fast-and-rotated-brief-4220e8ec40cf" TargetMode="External"/><Relationship Id="rId7" Type="http://schemas.openxmlformats.org/officeDocument/2006/relationships/hyperlink" Target="https://medium.com/%40deepanshut041/introduction-to-orb-oriented-fast-and-rotated-brief-4220e8ec40cf" TargetMode="External"/><Relationship Id="rId8" Type="http://schemas.openxmlformats.org/officeDocument/2006/relationships/hyperlink" Target="https://medium.com/%40deepanshut041/introduction-to-orb-oriented-fast-and-rotated-brief-4220e8ec40cf" TargetMode="External"/><Relationship Id="rId9" Type="http://schemas.openxmlformats.org/officeDocument/2006/relationships/hyperlink" Target="https://medium.com/%40deepanshut041/introduction-to-orb-oriented-fast-and-rotated-brief-4220e8ec40cf" TargetMode="External"/><Relationship Id="rId10" Type="http://schemas.openxmlformats.org/officeDocument/2006/relationships/hyperlink" Target="https://medium.com/%40deepanshut041/introduction-to-orb-oriented-fast-and-rotated-brief-4220e8ec40cf" TargetMode="External"/><Relationship Id="rId11" Type="http://schemas.openxmlformats.org/officeDocument/2006/relationships/image" Target="../media/image116.png"/><Relationship Id="rId12" Type="http://schemas.openxmlformats.org/officeDocument/2006/relationships/image" Target="../media/image117.png"/><Relationship Id="rId13" Type="http://schemas.openxmlformats.org/officeDocument/2006/relationships/image" Target="../media/image118.png"/><Relationship Id="rId14" Type="http://schemas.openxmlformats.org/officeDocument/2006/relationships/image" Target="../media/image119.png"/><Relationship Id="rId15" Type="http://schemas.openxmlformats.org/officeDocument/2006/relationships/image" Target="../media/image120.png"/><Relationship Id="rId16" Type="http://schemas.openxmlformats.org/officeDocument/2006/relationships/image" Target="../media/image121.jpeg"/><Relationship Id="rId17" Type="http://schemas.openxmlformats.org/officeDocument/2006/relationships/image" Target="../media/image122.jpeg"/><Relationship Id="rId18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3.jpeg"/><Relationship Id="rId2" Type="http://schemas.openxmlformats.org/officeDocument/2006/relationships/image" Target="../media/image124.jpeg"/><Relationship Id="rId3" Type="http://schemas.openxmlformats.org/officeDocument/2006/relationships/image" Target="../media/image125.png"/><Relationship Id="rId4" Type="http://schemas.openxmlformats.org/officeDocument/2006/relationships/hyperlink" Target="https://openclassrooms.com/fr/courses/4470531-classez-et-segmentez-des-donnees-visuelles/5097666-tp-implementez-votre-premier-reseau-de-neurones-avec-keras" TargetMode="External"/><Relationship Id="rId5" Type="http://schemas.openxmlformats.org/officeDocument/2006/relationships/hyperlink" Target="https://openclassrooms.com/fr/courses/4470531-classez-et-segmentez-des-donnees-visuelles/5097666-tp-implementez-votre-premier-reseau-de-neurones-avec-keras" TargetMode="External"/><Relationship Id="rId6" Type="http://schemas.openxmlformats.org/officeDocument/2006/relationships/hyperlink" Target="https://openclassrooms.com/fr/courses/4470531-classez-et-segmentez-des-donnees-visuelles/5097666-tp-implementez-votre-premier-reseau-de-neurones-avec-keras" TargetMode="External"/><Relationship Id="rId7" Type="http://schemas.openxmlformats.org/officeDocument/2006/relationships/hyperlink" Target="https://openclassrooms.com/fr/courses/4470531-classez-et-segmentez-des-donnees-visuelles/5097666-tp-implementez-votre-premier-reseau-de-neurones-avec-keras" TargetMode="External"/><Relationship Id="rId8" Type="http://schemas.openxmlformats.org/officeDocument/2006/relationships/hyperlink" Target="https://openclassrooms.com/fr/courses/4470531-classez-et-segmentez-des-donnees-visuelles/5097666-tp-implementez-votre-premier-reseau-de-neurones-avec-keras" TargetMode="External"/><Relationship Id="rId9" Type="http://schemas.openxmlformats.org/officeDocument/2006/relationships/hyperlink" Target="https://openclassrooms.com/fr/courses/4470531-classez-et-segmentez-des-donnees-visuelles/5097666-tp-implementez-votre-premier-reseau-de-neurones-avec-keras" TargetMode="External"/><Relationship Id="rId10" Type="http://schemas.openxmlformats.org/officeDocument/2006/relationships/hyperlink" Target="https://openclassrooms.com/fr/courses/4470531-classez-et-segmentez-des-donnees-visuelles/5097666-tp-implementez-votre-premier-reseau-de-neurones-avec-keras" TargetMode="External"/><Relationship Id="rId11" Type="http://schemas.openxmlformats.org/officeDocument/2006/relationships/hyperlink" Target="https://openclassrooms.com/fr/courses/4470531-classez-et-segmentez-des-donnees-visuelles/5097666-tp-implementez-votre-premier-reseau-de-neurones-avec-keras" TargetMode="External"/><Relationship Id="rId12" Type="http://schemas.openxmlformats.org/officeDocument/2006/relationships/hyperlink" Target="https://openclassrooms.com/fr/courses/4470531-classez-et-segmentez-des-donnees-visuelles/5097666-tp-implementez-votre-premier-reseau-de-neurones-avec-keras" TargetMode="External"/><Relationship Id="rId13" Type="http://schemas.openxmlformats.org/officeDocument/2006/relationships/image" Target="../media/image126.png"/><Relationship Id="rId14" Type="http://schemas.openxmlformats.org/officeDocument/2006/relationships/image" Target="../media/image127.png"/><Relationship Id="rId15" Type="http://schemas.openxmlformats.org/officeDocument/2006/relationships/image" Target="../media/image128.png"/><Relationship Id="rId16" Type="http://schemas.openxmlformats.org/officeDocument/2006/relationships/image" Target="../media/image129.png"/><Relationship Id="rId17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0.png"/><Relationship Id="rId2" Type="http://schemas.openxmlformats.org/officeDocument/2006/relationships/hyperlink" Target="https://www.pyimagesearch.com/2017/03/20/imagenet-vggnet-resnet-inception-xception-keras/" TargetMode="External"/><Relationship Id="rId3" Type="http://schemas.openxmlformats.org/officeDocument/2006/relationships/image" Target="../media/image131.jpeg"/><Relationship Id="rId4" Type="http://schemas.openxmlformats.org/officeDocument/2006/relationships/image" Target="../media/image132.png"/><Relationship Id="rId5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33.png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39.png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42.jpeg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Relationship Id="rId7" Type="http://schemas.openxmlformats.org/officeDocument/2006/relationships/image" Target="../media/image148.png"/><Relationship Id="rId8" Type="http://schemas.openxmlformats.org/officeDocument/2006/relationships/image" Target="../media/image144.png"/><Relationship Id="rId9" Type="http://schemas.openxmlformats.org/officeDocument/2006/relationships/image" Target="../media/image149.png"/><Relationship Id="rId10" Type="http://schemas.openxmlformats.org/officeDocument/2006/relationships/image" Target="../media/image150.png"/><Relationship Id="rId11" Type="http://schemas.openxmlformats.org/officeDocument/2006/relationships/image" Target="../media/image151.png"/><Relationship Id="rId12" Type="http://schemas.openxmlformats.org/officeDocument/2006/relationships/image" Target="../media/image152.png"/><Relationship Id="rId13" Type="http://schemas.openxmlformats.org/officeDocument/2006/relationships/image" Target="../media/image153.png"/><Relationship Id="rId14" Type="http://schemas.openxmlformats.org/officeDocument/2006/relationships/image" Target="../media/image154.png"/><Relationship Id="rId15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55.png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61.jpeg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Relationship Id="rId6" Type="http://schemas.openxmlformats.org/officeDocument/2006/relationships/image" Target="../media/image166.png"/><Relationship Id="rId7" Type="http://schemas.openxmlformats.org/officeDocument/2006/relationships/image" Target="../media/image167.png"/><Relationship Id="rId8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8.png"/><Relationship Id="rId2" Type="http://schemas.openxmlformats.org/officeDocument/2006/relationships/image" Target="../media/image169.png"/><Relationship Id="rId3" Type="http://schemas.openxmlformats.org/officeDocument/2006/relationships/image" Target="../media/image25.png"/><Relationship Id="rId4" Type="http://schemas.openxmlformats.org/officeDocument/2006/relationships/image" Target="../media/image170.png"/><Relationship Id="rId5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1.png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Relationship Id="rId7" Type="http://schemas.openxmlformats.org/officeDocument/2006/relationships/image" Target="../media/image177.png"/><Relationship Id="rId8" Type="http://schemas.openxmlformats.org/officeDocument/2006/relationships/image" Target="../media/image178.png"/><Relationship Id="rId9" Type="http://schemas.openxmlformats.org/officeDocument/2006/relationships/image" Target="../media/image177.png"/><Relationship Id="rId10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79.png"/><Relationship Id="rId2" Type="http://schemas.openxmlformats.org/officeDocument/2006/relationships/image" Target="../media/image180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81.png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Relationship Id="rId6" Type="http://schemas.openxmlformats.org/officeDocument/2006/relationships/image" Target="../media/image186.jpeg"/><Relationship Id="rId7" Type="http://schemas.openxmlformats.org/officeDocument/2006/relationships/image" Target="../media/image187.jpeg"/><Relationship Id="rId8" Type="http://schemas.openxmlformats.org/officeDocument/2006/relationships/image" Target="../media/image188.png"/><Relationship Id="rId9" Type="http://schemas.openxmlformats.org/officeDocument/2006/relationships/image" Target="../media/image189.png"/><Relationship Id="rId10" Type="http://schemas.openxmlformats.org/officeDocument/2006/relationships/image" Target="../media/image190.png"/><Relationship Id="rId1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s://s3-eu-west-1.amazonaws.com/static.oc-static.com/prod/courses/files/Parcours_data_scientist/Projet%2B-%2BTextimage%2BDAS%2BV2/Dataset%2Bprojet%2Bpre&#769;traitement%2Btextes%2Bimages.zip" TargetMode="External"/><Relationship Id="rId2" Type="http://schemas.openxmlformats.org/officeDocument/2006/relationships/hyperlink" Target="https://s3-eu-west-1.amazonaws.com/static.oc-static.com/prod/courses/files/Parcours_data_scientist/Projet%2B-%2BTextimage%2BDAS%2BV2/Dataset%2Bprojet%2Bpre&#769;traitement%2Btextes%2Bimages.zip" TargetMode="External"/><Relationship Id="rId3" Type="http://schemas.openxmlformats.org/officeDocument/2006/relationships/hyperlink" Target="https://s3-eu-west-1.amazonaws.com/static.oc-static.com/prod/courses/files/Parcours_data_scientist/Projet%2B-%2BTextimage%2BDAS%2BV2/Dataset%2Bprojet%2Bpre&#769;traitement%2Btextes%2Bimages.zip" TargetMode="External"/><Relationship Id="rId4" Type="http://schemas.openxmlformats.org/officeDocument/2006/relationships/hyperlink" Target="https://s3-eu-west-1.amazonaws.com/static.oc-static.com/prod/courses/files/Parcours_data_scientist/Projet%2B-%2BTextimage%2BDAS%2BV2/Dataset%2Bprojet%2Bpre&#769;traitement%2Btextes%2Bimages.zip" TargetMode="External"/><Relationship Id="rId5" Type="http://schemas.openxmlformats.org/officeDocument/2006/relationships/hyperlink" Target="https://s3-eu-west-1.amazonaws.com/static.oc-static.com/prod/courses/files/Parcours_data_scientist/Projet%2B-%2BTextimage%2BDAS%2BV2/Dataset%2Bprojet%2Bpre&#769;traitement%2Btextes%2Bimages.zip" TargetMode="External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jpeg"/><Relationship Id="rId6" Type="http://schemas.openxmlformats.org/officeDocument/2006/relationships/image" Target="../media/image32.jpe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25.png"/><Relationship Id="rId4" Type="http://schemas.openxmlformats.org/officeDocument/2006/relationships/image" Target="../media/image37.png"/><Relationship Id="rId5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30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jpeg"/><Relationship Id="rId10" Type="http://schemas.openxmlformats.org/officeDocument/2006/relationships/image" Target="../media/image46.png"/><Relationship Id="rId11" Type="http://schemas.openxmlformats.org/officeDocument/2006/relationships/image" Target="../media/image47.png"/><Relationship Id="rId1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145" name="object 3"/>
          <p:cNvGrpSpPr/>
          <p:nvPr/>
        </p:nvGrpSpPr>
        <p:grpSpPr>
          <a:xfrm>
            <a:off x="545760" y="0"/>
            <a:ext cx="11539800" cy="6858000"/>
            <a:chOff x="545760" y="0"/>
            <a:chExt cx="11539800" cy="6858000"/>
          </a:xfrm>
        </p:grpSpPr>
        <p:sp>
          <p:nvSpPr>
            <p:cNvPr id="146" name="object 4"/>
            <p:cNvSpPr/>
            <p:nvPr/>
          </p:nvSpPr>
          <p:spPr>
            <a:xfrm>
              <a:off x="984600" y="0"/>
              <a:ext cx="1062360" cy="2778120"/>
            </a:xfrm>
            <a:custGeom>
              <a:avLst/>
              <a:gdLst>
                <a:gd name="textAreaLeft" fmla="*/ 0 w 1062360"/>
                <a:gd name="textAreaRight" fmla="*/ 1063080 w 1062360"/>
                <a:gd name="textAreaTop" fmla="*/ 0 h 2778120"/>
                <a:gd name="textAreaBottom" fmla="*/ 2778840 h 2778120"/>
              </a:gdLst>
              <a:ahLst/>
              <a:rect l="textAreaLeft" t="textAreaTop" r="textAreaRight" b="textAreaBottom"/>
              <a:pathLst>
                <a:path w="1062989" h="2778760">
                  <a:moveTo>
                    <a:pt x="1062591" y="0"/>
                  </a:moveTo>
                  <a:lnTo>
                    <a:pt x="681592" y="0"/>
                  </a:lnTo>
                  <a:lnTo>
                    <a:pt x="0" y="2687828"/>
                  </a:lnTo>
                  <a:lnTo>
                    <a:pt x="357251" y="2778252"/>
                  </a:lnTo>
                  <a:lnTo>
                    <a:pt x="1062591" y="0"/>
                  </a:lnTo>
                  <a:close/>
                </a:path>
              </a:pathLst>
            </a:custGeom>
            <a:solidFill>
              <a:srgbClr val="2face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47" name="object 5"/>
            <p:cNvSpPr/>
            <p:nvPr/>
          </p:nvSpPr>
          <p:spPr>
            <a:xfrm>
              <a:off x="545760" y="0"/>
              <a:ext cx="1035000" cy="2668320"/>
            </a:xfrm>
            <a:custGeom>
              <a:avLst/>
              <a:gdLst>
                <a:gd name="textAreaLeft" fmla="*/ 0 w 1035000"/>
                <a:gd name="textAreaRight" fmla="*/ 1035720 w 1035000"/>
                <a:gd name="textAreaTop" fmla="*/ 0 h 2668320"/>
                <a:gd name="textAreaBottom" fmla="*/ 2669040 h 2668320"/>
              </a:gdLst>
              <a:ahLst/>
              <a:rect l="textAreaLeft" t="textAreaTop" r="textAreaRight" b="textAreaBottom"/>
              <a:pathLst>
                <a:path w="1035685" h="2668905">
                  <a:moveTo>
                    <a:pt x="1035159" y="0"/>
                  </a:moveTo>
                  <a:lnTo>
                    <a:pt x="652106" y="0"/>
                  </a:lnTo>
                  <a:lnTo>
                    <a:pt x="0" y="2578100"/>
                  </a:lnTo>
                  <a:lnTo>
                    <a:pt x="348094" y="2663825"/>
                  </a:lnTo>
                  <a:lnTo>
                    <a:pt x="357632" y="2668524"/>
                  </a:lnTo>
                  <a:lnTo>
                    <a:pt x="1035159" y="0"/>
                  </a:lnTo>
                  <a:close/>
                </a:path>
              </a:pathLst>
            </a:custGeom>
            <a:solidFill>
              <a:srgbClr val="58585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48" name="object 6"/>
            <p:cNvSpPr/>
            <p:nvPr/>
          </p:nvSpPr>
          <p:spPr>
            <a:xfrm>
              <a:off x="545760" y="2583000"/>
              <a:ext cx="2694240" cy="4274280"/>
            </a:xfrm>
            <a:custGeom>
              <a:avLst/>
              <a:gdLst>
                <a:gd name="textAreaLeft" fmla="*/ 0 w 2694240"/>
                <a:gd name="textAreaRight" fmla="*/ 2694960 w 2694240"/>
                <a:gd name="textAreaTop" fmla="*/ 0 h 4274280"/>
                <a:gd name="textAreaBottom" fmla="*/ 4275000 h 4274280"/>
              </a:gdLst>
              <a:ahLst/>
              <a:rect l="textAreaLeft" t="textAreaTop" r="textAreaRight" b="textAreaBottom"/>
              <a:pathLst>
                <a:path w="2694940" h="4274820">
                  <a:moveTo>
                    <a:pt x="0" y="0"/>
                  </a:moveTo>
                  <a:lnTo>
                    <a:pt x="2575306" y="4274819"/>
                  </a:lnTo>
                  <a:lnTo>
                    <a:pt x="2694432" y="4274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149" name="object 7"/>
            <p:cNvSpPr/>
            <p:nvPr/>
          </p:nvSpPr>
          <p:spPr>
            <a:xfrm>
              <a:off x="988920" y="2692800"/>
              <a:ext cx="3331080" cy="4164840"/>
            </a:xfrm>
            <a:custGeom>
              <a:avLst/>
              <a:gdLst>
                <a:gd name="textAreaLeft" fmla="*/ 0 w 3331080"/>
                <a:gd name="textAreaRight" fmla="*/ 3331800 w 3331080"/>
                <a:gd name="textAreaTop" fmla="*/ 0 h 4164840"/>
                <a:gd name="textAreaBottom" fmla="*/ 4165560 h 4164840"/>
              </a:gdLst>
              <a:ahLst/>
              <a:rect l="textAreaLeft" t="textAreaTop" r="textAreaRight" b="textAreaBottom"/>
              <a:pathLst>
                <a:path w="3331845" h="4165600">
                  <a:moveTo>
                    <a:pt x="0" y="0"/>
                  </a:moveTo>
                  <a:lnTo>
                    <a:pt x="3207639" y="4165091"/>
                  </a:lnTo>
                  <a:lnTo>
                    <a:pt x="3331464" y="41650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5a8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50" name="object 8"/>
            <p:cNvSpPr/>
            <p:nvPr/>
          </p:nvSpPr>
          <p:spPr>
            <a:xfrm>
              <a:off x="984600" y="2688480"/>
              <a:ext cx="4576320" cy="4169160"/>
            </a:xfrm>
            <a:custGeom>
              <a:avLst/>
              <a:gdLst>
                <a:gd name="textAreaLeft" fmla="*/ 0 w 4576320"/>
                <a:gd name="textAreaRight" fmla="*/ 4577040 w 4576320"/>
                <a:gd name="textAreaTop" fmla="*/ 0 h 4169160"/>
                <a:gd name="textAreaBottom" fmla="*/ 4169880 h 4169160"/>
              </a:gdLst>
              <a:ahLst/>
              <a:rect l="textAreaLeft" t="textAreaTop" r="textAreaRight" b="textAreaBottom"/>
              <a:pathLst>
                <a:path w="4577080" h="4170045">
                  <a:moveTo>
                    <a:pt x="0" y="0"/>
                  </a:moveTo>
                  <a:lnTo>
                    <a:pt x="4762" y="4699"/>
                  </a:lnTo>
                  <a:lnTo>
                    <a:pt x="3336798" y="4169663"/>
                  </a:lnTo>
                  <a:lnTo>
                    <a:pt x="4576572" y="4169663"/>
                  </a:lnTo>
                  <a:lnTo>
                    <a:pt x="357124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86c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51" name="object 9"/>
            <p:cNvSpPr/>
            <p:nvPr/>
          </p:nvSpPr>
          <p:spPr>
            <a:xfrm>
              <a:off x="545760" y="2578680"/>
              <a:ext cx="3583800" cy="4279320"/>
            </a:xfrm>
            <a:custGeom>
              <a:avLst/>
              <a:gdLst>
                <a:gd name="textAreaLeft" fmla="*/ 0 w 3583800"/>
                <a:gd name="textAreaRight" fmla="*/ 3584520 w 3583800"/>
                <a:gd name="textAreaTop" fmla="*/ 0 h 4279320"/>
                <a:gd name="textAreaBottom" fmla="*/ 4280040 h 4279320"/>
              </a:gdLst>
              <a:ahLst/>
              <a:rect l="textAreaLeft" t="textAreaTop" r="textAreaRight" b="textAreaBottom"/>
              <a:pathLst>
                <a:path w="3584575" h="4279900">
                  <a:moveTo>
                    <a:pt x="0" y="0"/>
                  </a:moveTo>
                  <a:lnTo>
                    <a:pt x="0" y="4699"/>
                  </a:lnTo>
                  <a:lnTo>
                    <a:pt x="2693924" y="4279391"/>
                  </a:lnTo>
                  <a:lnTo>
                    <a:pt x="3584448" y="4279391"/>
                  </a:lnTo>
                  <a:lnTo>
                    <a:pt x="419087" y="176149"/>
                  </a:lnTo>
                  <a:lnTo>
                    <a:pt x="361937" y="95250"/>
                  </a:lnTo>
                  <a:lnTo>
                    <a:pt x="357174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152" name="object 10" descr=""/>
            <p:cNvPicPr/>
            <p:nvPr/>
          </p:nvPicPr>
          <p:blipFill>
            <a:blip r:embed="rId2"/>
            <a:stretch/>
          </p:blipFill>
          <p:spPr>
            <a:xfrm>
              <a:off x="5224320" y="3005280"/>
              <a:ext cx="5172480" cy="3349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3" name="object 11" descr=""/>
            <p:cNvPicPr/>
            <p:nvPr/>
          </p:nvPicPr>
          <p:blipFill>
            <a:blip r:embed="rId3"/>
            <a:stretch/>
          </p:blipFill>
          <p:spPr>
            <a:xfrm>
              <a:off x="9299520" y="431280"/>
              <a:ext cx="2786040" cy="25023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2875320" y="355320"/>
            <a:ext cx="6170760" cy="123120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85680" indent="0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1" lang="fr-FR" sz="4000" spc="-1" strike="noStrike">
                <a:solidFill>
                  <a:srgbClr val="000000"/>
                </a:solidFill>
                <a:latin typeface="Corbel"/>
              </a:rPr>
              <a:t>Classifiez</a:t>
            </a:r>
            <a:r>
              <a:rPr b="1" lang="fr-FR" sz="4000" spc="-140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2" strike="noStrike">
                <a:solidFill>
                  <a:srgbClr val="000000"/>
                </a:solidFill>
                <a:latin typeface="Corbel"/>
              </a:rPr>
              <a:t>automatiquement </a:t>
            </a:r>
            <a:r>
              <a:rPr b="1" lang="fr-FR" sz="4000" spc="-1" strike="noStrike">
                <a:solidFill>
                  <a:srgbClr val="000000"/>
                </a:solidFill>
                <a:latin typeface="Corbel"/>
              </a:rPr>
              <a:t>des</a:t>
            </a:r>
            <a:r>
              <a:rPr b="1" lang="fr-FR" sz="4000" spc="-52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" strike="noStrike">
                <a:solidFill>
                  <a:srgbClr val="000000"/>
                </a:solidFill>
                <a:latin typeface="Corbel"/>
              </a:rPr>
              <a:t>biens</a:t>
            </a:r>
            <a:r>
              <a:rPr b="1" lang="fr-FR" sz="4000" spc="-46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" strike="noStrike">
                <a:solidFill>
                  <a:srgbClr val="000000"/>
                </a:solidFill>
                <a:latin typeface="Corbel"/>
              </a:rPr>
              <a:t>de</a:t>
            </a:r>
            <a:r>
              <a:rPr b="1" lang="fr-FR" sz="4000" spc="-35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2" strike="noStrike">
                <a:solidFill>
                  <a:srgbClr val="000000"/>
                </a:solidFill>
                <a:latin typeface="Corbel"/>
              </a:rPr>
              <a:t>consommation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object 13"/>
          <p:cNvSpPr/>
          <p:nvPr/>
        </p:nvSpPr>
        <p:spPr>
          <a:xfrm>
            <a:off x="7214400" y="2305080"/>
            <a:ext cx="1832400" cy="70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3040" bIns="0" anchor="t">
            <a:spAutoFit/>
          </a:bodyPr>
          <a:p>
            <a:pPr algn="r">
              <a:lnSpc>
                <a:spcPct val="100000"/>
              </a:lnSpc>
              <a:spcBef>
                <a:spcPts val="890"/>
              </a:spcBef>
            </a:pPr>
            <a:r>
              <a:rPr b="0" i="1" lang="fr-FR" sz="1600" spc="-1" strike="noStrike">
                <a:solidFill>
                  <a:srgbClr val="000000"/>
                </a:solidFill>
                <a:latin typeface="Corbel"/>
                <a:ea typeface="DejaVu Sans"/>
              </a:rPr>
              <a:t>Création</a:t>
            </a:r>
            <a:r>
              <a:rPr b="0" i="1" lang="fr-FR" sz="16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i="1" lang="fr-FR" sz="1600" spc="-1" strike="noStrike">
                <a:solidFill>
                  <a:srgbClr val="000000"/>
                </a:solidFill>
                <a:latin typeface="Corbel"/>
                <a:ea typeface="DejaVu Sans"/>
              </a:rPr>
              <a:t>le</a:t>
            </a:r>
            <a:r>
              <a:rPr b="0" i="1" lang="fr-FR" sz="1600" spc="-4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i="1" lang="fr-FR" sz="1600" spc="-12" strike="noStrike">
                <a:solidFill>
                  <a:srgbClr val="000000"/>
                </a:solidFill>
                <a:latin typeface="Corbel"/>
                <a:ea typeface="DejaVu Sans"/>
              </a:rPr>
              <a:t>01/10/2023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794"/>
              </a:spcBef>
            </a:pPr>
            <a:r>
              <a:rPr b="0" i="1" lang="fr-FR" sz="1600" spc="-1" strike="noStrike">
                <a:solidFill>
                  <a:srgbClr val="000000"/>
                </a:solidFill>
                <a:latin typeface="Corbel"/>
                <a:ea typeface="DejaVu Sans"/>
              </a:rPr>
              <a:t>DAVID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1563120" y="182160"/>
            <a:ext cx="9558720" cy="115704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1" lang="fr-FR" sz="4000" spc="-55" strike="noStrike">
                <a:solidFill>
                  <a:srgbClr val="000000"/>
                </a:solidFill>
                <a:latin typeface="Corbel"/>
              </a:rPr>
              <a:t>OPERATIONS</a:t>
            </a:r>
            <a:r>
              <a:rPr b="1" lang="fr-FR" sz="4000" spc="-165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2" strike="noStrike">
                <a:solidFill>
                  <a:srgbClr val="000000"/>
                </a:solidFill>
                <a:latin typeface="Corbel"/>
              </a:rPr>
              <a:t>TEXTUELLES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object 3"/>
          <p:cNvSpPr/>
          <p:nvPr/>
        </p:nvSpPr>
        <p:spPr>
          <a:xfrm>
            <a:off x="11966400" y="6580440"/>
            <a:ext cx="145800" cy="16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0" lang="fr-FR" sz="1000" spc="-26" strike="noStrike">
                <a:solidFill>
                  <a:srgbClr val="000000"/>
                </a:solidFill>
                <a:latin typeface="Corbel"/>
                <a:ea typeface="DejaVu Sans"/>
              </a:rPr>
              <a:t>10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322" name="object 4"/>
          <p:cNvGraphicFramePr/>
          <p:nvPr/>
        </p:nvGraphicFramePr>
        <p:xfrm>
          <a:off x="230760" y="1057320"/>
          <a:ext cx="11717280" cy="5137560"/>
        </p:xfrm>
        <a:graphic>
          <a:graphicData uri="http://schemas.openxmlformats.org/drawingml/2006/table">
            <a:tbl>
              <a:tblPr/>
              <a:tblGrid>
                <a:gridCol w="3200400"/>
                <a:gridCol w="3953880"/>
                <a:gridCol w="1295280"/>
                <a:gridCol w="3268080"/>
              </a:tblGrid>
              <a:tr h="80748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641"/>
                        </a:spcBef>
                      </a:pP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4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Opération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269"/>
                        </a:spcBef>
                      </a:pPr>
                      <a:r>
                        <a:rPr b="1" lang="fr-FR" sz="14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Analyse</a:t>
                      </a:r>
                      <a:r>
                        <a:rPr b="1" lang="fr-FR" sz="1400" spc="-4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1" lang="fr-FR" sz="14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performance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6"/>
                        </a:spcBef>
                      </a:pP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Utilisation</a:t>
                      </a:r>
                      <a:r>
                        <a:rPr b="0" i="1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de</a:t>
                      </a:r>
                      <a:r>
                        <a:rPr b="0" i="1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la</a:t>
                      </a:r>
                      <a:r>
                        <a:rPr b="0" i="1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régression</a:t>
                      </a:r>
                      <a:r>
                        <a:rPr b="0" i="1" lang="fr-FR" sz="1100" spc="-5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logistique</a:t>
                      </a:r>
                      <a:r>
                        <a:rPr b="0" i="1" lang="fr-FR" sz="1100" spc="-3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pour</a:t>
                      </a:r>
                      <a:r>
                        <a:rPr b="0" i="1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quantifier</a:t>
                      </a:r>
                      <a:r>
                        <a:rPr b="0" i="1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 les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720" algn="ctr">
                        <a:lnSpc>
                          <a:spcPct val="100000"/>
                        </a:lnSpc>
                      </a:pPr>
                      <a:r>
                        <a:rPr b="0" i="1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performances</a:t>
                      </a:r>
                      <a:r>
                        <a:rPr b="0" i="1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de l’opération</a:t>
                      </a:r>
                      <a:r>
                        <a:rPr b="0" i="1" lang="fr-FR" sz="1100" spc="9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sur</a:t>
                      </a:r>
                      <a:r>
                        <a:rPr b="0" i="1" lang="fr-FR" sz="1100" spc="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le</a:t>
                      </a:r>
                      <a:r>
                        <a:rPr b="0" i="1" lang="fr-FR" sz="1100" spc="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corpus.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720" algn="ctr">
                        <a:lnSpc>
                          <a:spcPct val="100000"/>
                        </a:lnSpc>
                      </a:pPr>
                      <a:r>
                        <a:rPr b="0" i="1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Optimisation</a:t>
                      </a:r>
                      <a:r>
                        <a:rPr b="0" i="1" lang="fr-FR" sz="1100" spc="-15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du modèle par</a:t>
                      </a:r>
                      <a:r>
                        <a:rPr b="0" i="1" lang="fr-FR" sz="1100" spc="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un</a:t>
                      </a:r>
                      <a:r>
                        <a:rPr b="0" i="1" lang="fr-FR" sz="1100" spc="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RandomizeSearchCV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138600" indent="82080">
                        <a:lnSpc>
                          <a:spcPct val="100000"/>
                        </a:lnSpc>
                        <a:spcBef>
                          <a:spcPts val="1409"/>
                        </a:spcBef>
                        <a:tabLst>
                          <a:tab algn="l" pos="0"/>
                        </a:tabLst>
                      </a:pPr>
                      <a:r>
                        <a:rPr b="1" lang="fr-FR" sz="14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Nombre</a:t>
                      </a:r>
                      <a:r>
                        <a:rPr b="1" lang="fr-FR" sz="1400" spc="-5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1" lang="fr-FR" sz="14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de </a:t>
                      </a:r>
                      <a:r>
                        <a:rPr b="1" lang="fr-FR" sz="14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mots</a:t>
                      </a:r>
                      <a:r>
                        <a:rPr b="1" lang="fr-FR" sz="1400" spc="-3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1" lang="fr-FR" sz="14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extraits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641"/>
                        </a:spcBef>
                      </a:pP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3960" algn="ctr">
                        <a:lnSpc>
                          <a:spcPct val="100000"/>
                        </a:lnSpc>
                      </a:pPr>
                      <a:r>
                        <a:rPr b="1" lang="fr-FR" sz="14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Commentaire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</a:tr>
              <a:tr h="42588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289"/>
                        </a:spcBef>
                      </a:pPr>
                      <a:r>
                        <a:rPr b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Bag</a:t>
                      </a:r>
                      <a:r>
                        <a:rPr b="1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of</a:t>
                      </a:r>
                      <a:r>
                        <a:rPr b="1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1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words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6"/>
                        </a:spcBef>
                      </a:pP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Extraction</a:t>
                      </a:r>
                      <a:r>
                        <a:rPr b="0" i="1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simple</a:t>
                      </a:r>
                      <a:r>
                        <a:rPr b="0" i="1" lang="fr-FR" sz="1100" spc="-35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des</a:t>
                      </a:r>
                      <a:r>
                        <a:rPr b="0" i="1" lang="fr-FR" sz="1100" spc="-15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mots</a:t>
                      </a:r>
                      <a:r>
                        <a:rPr b="0" i="1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de</a:t>
                      </a:r>
                      <a:r>
                        <a:rPr b="0" i="1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chaque</a:t>
                      </a:r>
                      <a:r>
                        <a:rPr b="0" i="1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description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1440" algn="ctr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Accuracy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=</a:t>
                      </a:r>
                      <a:r>
                        <a:rPr b="0" lang="fr-FR" sz="1100" spc="-3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79%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800" algn="ctr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3777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fr-FR" sz="11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9436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Bag</a:t>
                      </a:r>
                      <a:r>
                        <a:rPr b="1" lang="fr-FR" sz="1100" spc="-15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of</a:t>
                      </a:r>
                      <a:r>
                        <a:rPr b="1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words</a:t>
                      </a:r>
                      <a:r>
                        <a:rPr b="1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1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amélioré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104040" algn="ctr">
                        <a:lnSpc>
                          <a:spcPct val="100000"/>
                        </a:lnSpc>
                      </a:pPr>
                      <a:r>
                        <a:rPr b="0" i="1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Suppression</a:t>
                      </a:r>
                      <a:r>
                        <a:rPr b="0" i="1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des</a:t>
                      </a:r>
                      <a:r>
                        <a:rPr b="0" i="1" lang="fr-FR" sz="1100" spc="9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mots</a:t>
                      </a:r>
                      <a:r>
                        <a:rPr b="0" i="1" lang="fr-FR" sz="1100" spc="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qui</a:t>
                      </a:r>
                      <a:r>
                        <a:rPr b="0" i="1" lang="fr-FR" sz="1100" spc="15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apparaissent</a:t>
                      </a:r>
                      <a:r>
                        <a:rPr b="0" i="1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dans</a:t>
                      </a:r>
                      <a:r>
                        <a:rPr b="0" i="1" lang="fr-FR" sz="1100" spc="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au</a:t>
                      </a:r>
                      <a:r>
                        <a:rPr b="0" i="1" lang="fr-FR" sz="1100" spc="9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moins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3 </a:t>
                      </a:r>
                      <a:r>
                        <a:rPr b="0" i="1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documents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349"/>
                        </a:spcBef>
                      </a:pP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1440" algn="ctr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Accuracy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=</a:t>
                      </a:r>
                      <a:r>
                        <a:rPr b="0" lang="fr-FR" sz="1100" spc="-3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79%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349"/>
                        </a:spcBef>
                      </a:pP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1800" algn="ctr">
                        <a:lnSpc>
                          <a:spcPct val="100000"/>
                        </a:lnSpc>
                      </a:pP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1029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228600" indent="720" algn="ctr">
                        <a:lnSpc>
                          <a:spcPct val="100000"/>
                        </a:lnSpc>
                        <a:spcBef>
                          <a:spcPts val="295"/>
                        </a:spcBef>
                        <a:tabLst>
                          <a:tab algn="l" pos="0"/>
                        </a:tabLs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Pas 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d’amélioration</a:t>
                      </a: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des</a:t>
                      </a:r>
                      <a:r>
                        <a:rPr b="0" lang="fr-FR" sz="1100" spc="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performances,</a:t>
                      </a:r>
                      <a:r>
                        <a:rPr b="0" lang="fr-FR" sz="1100" spc="-15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mais </a:t>
                      </a: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nous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avons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éliminé</a:t>
                      </a:r>
                      <a:r>
                        <a:rPr b="0" lang="fr-FR" sz="1100" spc="-3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des</a:t>
                      </a:r>
                      <a:r>
                        <a:rPr b="0" lang="fr-FR" sz="1100" spc="9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caractéristiques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inutiles,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ce</a:t>
                      </a:r>
                      <a:r>
                        <a:rPr b="0" lang="fr-FR" sz="1100" spc="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qui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 peut</a:t>
                      </a:r>
                      <a:r>
                        <a:rPr b="0" lang="fr-FR" sz="1100" spc="-15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rendre</a:t>
                      </a:r>
                      <a:r>
                        <a:rPr b="0" lang="fr-FR" sz="1100" spc="-5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le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modèle</a:t>
                      </a: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plus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interprétable.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42660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1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Stopwords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i="1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Suppression</a:t>
                      </a:r>
                      <a:r>
                        <a:rPr b="0" i="1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des</a:t>
                      </a:r>
                      <a:r>
                        <a:rPr b="0" i="1" lang="fr-FR" sz="1100" spc="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mots les plus</a:t>
                      </a:r>
                      <a:r>
                        <a:rPr b="0" i="1" lang="fr-FR" sz="1100" spc="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courants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1440" algn="ctr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Accuracy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=</a:t>
                      </a:r>
                      <a:r>
                        <a:rPr b="0" lang="fr-FR" sz="1100" spc="-3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79%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939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Pas</a:t>
                      </a:r>
                      <a:r>
                        <a:rPr b="0" lang="fr-FR" sz="1100" spc="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d’amélioration</a:t>
                      </a: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des</a:t>
                      </a:r>
                      <a:r>
                        <a:rPr b="0" lang="fr-FR" sz="1100" spc="15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performances.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Cela</a:t>
                      </a:r>
                      <a:r>
                        <a:rPr b="0" lang="fr-FR" sz="1100" spc="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est</a:t>
                      </a:r>
                      <a:r>
                        <a:rPr b="0" lang="fr-FR" sz="1100" spc="15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dû</a:t>
                      </a:r>
                      <a:r>
                        <a:rPr b="0" lang="fr-FR" sz="1100" spc="15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à</a:t>
                      </a:r>
                      <a:r>
                        <a:rPr b="0" lang="fr-FR" sz="1100" spc="15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la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720" algn="ctr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taille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réduite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de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notre</a:t>
                      </a: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jeu</a:t>
                      </a:r>
                      <a:r>
                        <a:rPr b="0" lang="fr-FR" sz="1100" spc="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de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données.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109656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1009"/>
                        </a:spcBef>
                      </a:pP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6"/>
                        </a:spcBef>
                      </a:pPr>
                      <a:r>
                        <a:rPr b="1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Tf-</a:t>
                      </a:r>
                      <a:r>
                        <a:rPr b="1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Idf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291600" algn="ctr">
                        <a:lnSpc>
                          <a:spcPct val="100000"/>
                        </a:lnSpc>
                      </a:pP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Application</a:t>
                      </a:r>
                      <a:r>
                        <a:rPr b="0" i="1" lang="fr-FR" sz="1100" spc="-3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d’une</a:t>
                      </a:r>
                      <a:r>
                        <a:rPr b="0" i="1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tf-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Idf</a:t>
                      </a:r>
                      <a:r>
                        <a:rPr b="0" i="1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en</a:t>
                      </a:r>
                      <a:r>
                        <a:rPr b="0" i="1" lang="fr-FR" sz="1100" spc="-15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tenant</a:t>
                      </a:r>
                      <a:r>
                        <a:rPr b="0" i="1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compte</a:t>
                      </a:r>
                      <a:r>
                        <a:rPr b="0" i="1" lang="fr-FR" sz="1100" spc="-35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des</a:t>
                      </a:r>
                      <a:r>
                        <a:rPr b="0" i="1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52" strike="noStrike">
                          <a:solidFill>
                            <a:srgbClr val="000000"/>
                          </a:solidFill>
                          <a:latin typeface="Corbel"/>
                        </a:rPr>
                        <a:t>3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 premières</a:t>
                      </a:r>
                      <a:r>
                        <a:rPr b="0" i="1" lang="fr-FR" sz="1100" spc="-5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opérations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66"/>
                        </a:spcBef>
                      </a:pP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6"/>
                        </a:spcBef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Accuracy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=</a:t>
                      </a:r>
                      <a:r>
                        <a:rPr b="0" lang="fr-FR" sz="1100" spc="-3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87%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66"/>
                        </a:spcBef>
                      </a:pP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6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939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29088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Nous</a:t>
                      </a: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pouvons</a:t>
                      </a:r>
                      <a:r>
                        <a:rPr b="0" lang="fr-FR" sz="1100" spc="-4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aussi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inspecter</a:t>
                      </a:r>
                      <a:r>
                        <a:rPr b="0" lang="fr-FR" sz="1100" spc="-35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quels</a:t>
                      </a: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mots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cette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méthode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a</a:t>
                      </a:r>
                      <a:r>
                        <a:rPr b="0" lang="fr-FR" sz="1100" spc="-15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déterminé</a:t>
                      </a: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comme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étant</a:t>
                      </a: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les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plus 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importants.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92880" indent="2520"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Tf-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idf</a:t>
                      </a: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a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pour</a:t>
                      </a: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but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de trouver</a:t>
                      </a: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des mots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qui 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permettent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de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distinguer</a:t>
                      </a:r>
                      <a:r>
                        <a:rPr b="0" lang="fr-FR" sz="1100" spc="-15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des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documents.</a:t>
                      </a:r>
                      <a:r>
                        <a:rPr b="0" lang="fr-FR" sz="1100" spc="-15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Il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s'agit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d'une</a:t>
                      </a: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technique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purement</a:t>
                      </a:r>
                      <a:r>
                        <a:rPr b="0" lang="fr-FR" sz="1100" spc="-35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non</a:t>
                      </a:r>
                      <a:r>
                        <a:rPr b="0" lang="fr-FR" sz="1100" spc="-35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supervisée.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9436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N-</a:t>
                      </a:r>
                      <a:r>
                        <a:rPr b="1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grammes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Recherche</a:t>
                      </a:r>
                      <a:r>
                        <a:rPr b="0" i="1" lang="fr-FR" sz="1100" spc="-35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de</a:t>
                      </a:r>
                      <a:r>
                        <a:rPr b="0" i="1" lang="fr-FR" sz="1100" spc="-3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la</a:t>
                      </a:r>
                      <a:r>
                        <a:rPr b="0" i="1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meilleure</a:t>
                      </a:r>
                      <a:r>
                        <a:rPr b="0" i="1" lang="fr-FR" sz="1100" spc="-35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valeur</a:t>
                      </a:r>
                      <a:r>
                        <a:rPr b="0" i="1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possible</a:t>
                      </a:r>
                      <a:r>
                        <a:rPr b="0" i="1" lang="fr-FR" sz="1100" spc="-46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pour</a:t>
                      </a:r>
                      <a:r>
                        <a:rPr b="0" i="1" lang="fr-FR" sz="1100" spc="-15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la</a:t>
                      </a:r>
                      <a:r>
                        <a:rPr b="0" i="1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 plage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des</a:t>
                      </a:r>
                      <a:r>
                        <a:rPr b="0" i="1" lang="fr-FR" sz="1100" spc="-15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n-grammes</a:t>
                      </a:r>
                      <a:r>
                        <a:rPr b="0" i="1" lang="fr-FR" sz="1100" spc="-4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à</a:t>
                      </a:r>
                      <a:r>
                        <a:rPr b="0" i="1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partir</a:t>
                      </a:r>
                      <a:r>
                        <a:rPr b="0" i="1" lang="fr-FR" sz="1100" spc="-15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de</a:t>
                      </a:r>
                      <a:r>
                        <a:rPr b="0" i="1" lang="fr-FR" sz="1100" spc="-15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notre</a:t>
                      </a:r>
                      <a:r>
                        <a:rPr b="0" i="1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précédent</a:t>
                      </a:r>
                      <a:r>
                        <a:rPr b="0" i="1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tf-</a:t>
                      </a:r>
                      <a:r>
                        <a:rPr b="0" i="1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idf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349"/>
                        </a:spcBef>
                      </a:pP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6"/>
                        </a:spcBef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Accuracy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=</a:t>
                      </a:r>
                      <a:r>
                        <a:rPr b="0" lang="fr-FR" sz="1100" spc="-3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88%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349"/>
                        </a:spcBef>
                      </a:pP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6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939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862200" indent="-703080">
                        <a:lnSpc>
                          <a:spcPct val="100000"/>
                        </a:lnSpc>
                        <a:spcBef>
                          <a:spcPts val="961"/>
                        </a:spcBef>
                        <a:tabLst>
                          <a:tab algn="l" pos="0"/>
                        </a:tabLs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Les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performances</a:t>
                      </a: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sont</a:t>
                      </a:r>
                      <a:r>
                        <a:rPr b="0" lang="fr-FR" sz="1100" spc="-15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équivalentes</a:t>
                      </a: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en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ajoutant</a:t>
                      </a:r>
                      <a:r>
                        <a:rPr b="0" lang="fr-FR" sz="1100" spc="-3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les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 bigrammes</a:t>
                      </a:r>
                      <a:r>
                        <a:rPr b="0" lang="fr-FR" sz="1100" spc="-4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et</a:t>
                      </a: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trigrammes.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42588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Racinisation</a:t>
                      </a:r>
                      <a:r>
                        <a:rPr b="1" lang="fr-FR" sz="1100" spc="-4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(Stemming)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Représentation</a:t>
                      </a:r>
                      <a:r>
                        <a:rPr b="0" i="1" lang="fr-FR" sz="1100" spc="-35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des</a:t>
                      </a:r>
                      <a:r>
                        <a:rPr b="0" i="1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mots</a:t>
                      </a:r>
                      <a:r>
                        <a:rPr b="0" i="1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suivant</a:t>
                      </a:r>
                      <a:r>
                        <a:rPr b="0" i="1" lang="fr-FR" sz="1100" spc="-3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leurs</a:t>
                      </a:r>
                      <a:r>
                        <a:rPr b="0" i="1" lang="fr-FR" sz="1100" spc="-35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racines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961"/>
                        </a:spcBef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Accuracy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=</a:t>
                      </a:r>
                      <a:r>
                        <a:rPr b="0" lang="fr-FR" sz="1100" spc="-3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87%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961"/>
                        </a:spcBef>
                      </a:pP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2342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rowSpan="2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714"/>
                        </a:spcBef>
                      </a:pP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Ces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deux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techniques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n’apportent</a:t>
                      </a:r>
                      <a:r>
                        <a:rPr b="0" lang="fr-FR" sz="1100" spc="-35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pas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d’amélioration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1800" algn="ctr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avec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notre</a:t>
                      </a: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jeu</a:t>
                      </a:r>
                      <a:r>
                        <a:rPr b="0" lang="fr-FR" sz="1100" spc="-15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de 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données.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141480" algn="ctr">
                        <a:lnSpc>
                          <a:spcPct val="100000"/>
                        </a:lnSpc>
                      </a:pPr>
                      <a:r>
                        <a:rPr b="1" lang="fr-FR" sz="1100" spc="-1" strike="noStrike" u="sng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orbel"/>
                        </a:rPr>
                        <a:t>Essai</a:t>
                      </a:r>
                      <a:r>
                        <a:rPr b="1" lang="fr-FR" sz="1100" spc="-21" strike="noStrike" u="sng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orbel"/>
                        </a:rPr>
                        <a:t> </a:t>
                      </a:r>
                      <a:r>
                        <a:rPr b="1" lang="fr-FR" sz="1100" spc="-1" strike="noStrike" u="sng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orbel"/>
                        </a:rPr>
                        <a:t>des</a:t>
                      </a:r>
                      <a:r>
                        <a:rPr b="1" lang="fr-FR" sz="1100" spc="-21" strike="noStrike" u="sng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orbel"/>
                        </a:rPr>
                        <a:t> </a:t>
                      </a:r>
                      <a:r>
                        <a:rPr b="1" lang="fr-FR" sz="1100" spc="-1" strike="noStrike" u="sng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orbel"/>
                        </a:rPr>
                        <a:t>dictionnaires</a:t>
                      </a:r>
                      <a:r>
                        <a:rPr b="1" lang="fr-FR" sz="1100" spc="-32" strike="noStrike" u="sng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orbel"/>
                        </a:rPr>
                        <a:t> </a:t>
                      </a:r>
                      <a:r>
                        <a:rPr b="1" lang="fr-FR" sz="1100" spc="-1" strike="noStrike" u="sng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orbel"/>
                        </a:rPr>
                        <a:t>contenus</a:t>
                      </a:r>
                      <a:r>
                        <a:rPr b="1" lang="fr-FR" sz="1100" spc="-32" strike="noStrike" u="sng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orbel"/>
                        </a:rPr>
                        <a:t> </a:t>
                      </a:r>
                      <a:r>
                        <a:rPr b="1" lang="fr-FR" sz="1100" spc="-1" strike="noStrike" u="sng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orbel"/>
                        </a:rPr>
                        <a:t>dans</a:t>
                      </a:r>
                      <a:r>
                        <a:rPr b="1" lang="fr-FR" sz="1100" spc="-7" strike="noStrike" u="sng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orbel"/>
                        </a:rPr>
                        <a:t> </a:t>
                      </a:r>
                      <a:r>
                        <a:rPr b="1" lang="fr-FR" sz="1100" spc="-1" strike="noStrike" u="sng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orbel"/>
                        </a:rPr>
                        <a:t>les</a:t>
                      </a:r>
                      <a:r>
                        <a:rPr b="1" lang="fr-FR" sz="1100" spc="-21" strike="noStrike" u="sng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orbel"/>
                        </a:rPr>
                        <a:t> </a:t>
                      </a:r>
                      <a:r>
                        <a:rPr b="1" lang="fr-FR" sz="1100" spc="-12" strike="noStrike" u="sng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orbel"/>
                        </a:rPr>
                        <a:t>librairies</a:t>
                      </a:r>
                      <a:r>
                        <a:rPr b="1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1" lang="fr-FR" sz="1100" spc="-1" strike="noStrike" u="sng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orbel"/>
                        </a:rPr>
                        <a:t>spacy</a:t>
                      </a:r>
                      <a:r>
                        <a:rPr b="1" lang="fr-FR" sz="1100" spc="-26" strike="noStrike" u="sng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orbel"/>
                        </a:rPr>
                        <a:t> </a:t>
                      </a:r>
                      <a:r>
                        <a:rPr b="1" lang="fr-FR" sz="1100" spc="-1" strike="noStrike" u="sng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orbel"/>
                        </a:rPr>
                        <a:t>et</a:t>
                      </a:r>
                      <a:r>
                        <a:rPr b="1" lang="fr-FR" sz="1100" spc="-12" strike="noStrike" u="sng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orbel"/>
                        </a:rPr>
                        <a:t> nltk.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76104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1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Lemmatisation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236880" indent="-1800"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Utilisation d’un</a:t>
                      </a:r>
                      <a:r>
                        <a:rPr b="0" i="1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dictionnaire</a:t>
                      </a:r>
                      <a:r>
                        <a:rPr b="0" i="1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de</a:t>
                      </a:r>
                      <a:r>
                        <a:rPr b="0" i="1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formes</a:t>
                      </a:r>
                      <a:r>
                        <a:rPr b="0" i="1" lang="fr-FR" sz="1100" spc="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pour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représenter</a:t>
                      </a:r>
                      <a:r>
                        <a:rPr b="0" i="1" lang="fr-FR" sz="1100" spc="-35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les</a:t>
                      </a:r>
                      <a:r>
                        <a:rPr b="0" i="1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mots</a:t>
                      </a:r>
                      <a:r>
                        <a:rPr b="0" i="1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sous</a:t>
                      </a:r>
                      <a:r>
                        <a:rPr b="0" i="1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leur</a:t>
                      </a:r>
                      <a:r>
                        <a:rPr b="0" i="1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forme</a:t>
                      </a:r>
                      <a:r>
                        <a:rPr b="0" i="1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simplifiée</a:t>
                      </a:r>
                      <a:r>
                        <a:rPr b="0" i="1" lang="fr-FR" sz="1100" spc="-3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ou</a:t>
                      </a:r>
                      <a:r>
                        <a:rPr b="0" i="1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verbale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Accuracy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=</a:t>
                      </a:r>
                      <a:r>
                        <a:rPr b="0" lang="fr-FR" sz="1100" spc="-3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87%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1440" algn="ctr">
                        <a:lnSpc>
                          <a:spcPct val="100000"/>
                        </a:lnSpc>
                      </a:pP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2371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fr-F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object 2"/>
          <p:cNvSpPr/>
          <p:nvPr/>
        </p:nvSpPr>
        <p:spPr>
          <a:xfrm>
            <a:off x="11299320" y="5999760"/>
            <a:ext cx="112320" cy="1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941"/>
              </a:lnSpc>
            </a:pPr>
            <a:r>
              <a:rPr b="0" lang="fr-FR" sz="1000" spc="-32" strike="noStrike">
                <a:solidFill>
                  <a:srgbClr val="000000"/>
                </a:solidFill>
                <a:latin typeface="Corbel"/>
                <a:ea typeface="DejaVu Sans"/>
              </a:rPr>
              <a:t>11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1563120" y="182160"/>
            <a:ext cx="9558720" cy="115704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1" lang="fr-FR" sz="4000" spc="-1" strike="noStrike">
                <a:solidFill>
                  <a:srgbClr val="000000"/>
                </a:solidFill>
                <a:latin typeface="Corbel"/>
              </a:rPr>
              <a:t>Allocation</a:t>
            </a:r>
            <a:r>
              <a:rPr b="1" lang="fr-FR" sz="4000" spc="-100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" strike="noStrike">
                <a:solidFill>
                  <a:srgbClr val="000000"/>
                </a:solidFill>
                <a:latin typeface="Corbel"/>
              </a:rPr>
              <a:t>de</a:t>
            </a:r>
            <a:r>
              <a:rPr b="1" lang="fr-FR" sz="4000" spc="-126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" strike="noStrike">
                <a:solidFill>
                  <a:srgbClr val="000000"/>
                </a:solidFill>
                <a:latin typeface="Corbel"/>
              </a:rPr>
              <a:t>Dirichlet</a:t>
            </a:r>
            <a:r>
              <a:rPr b="1" lang="fr-FR" sz="4000" spc="-126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" strike="noStrike">
                <a:solidFill>
                  <a:srgbClr val="000000"/>
                </a:solidFill>
                <a:latin typeface="Corbel"/>
              </a:rPr>
              <a:t>Latente</a:t>
            </a:r>
            <a:r>
              <a:rPr b="1" lang="fr-FR" sz="4000" spc="-106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2" strike="noStrike">
                <a:solidFill>
                  <a:srgbClr val="000000"/>
                </a:solidFill>
                <a:latin typeface="Corbel"/>
              </a:rPr>
              <a:t>(LDA)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25" name="object 4"/>
          <p:cNvGrpSpPr/>
          <p:nvPr/>
        </p:nvGrpSpPr>
        <p:grpSpPr>
          <a:xfrm>
            <a:off x="1484280" y="848880"/>
            <a:ext cx="10018440" cy="759960"/>
            <a:chOff x="1484280" y="848880"/>
            <a:chExt cx="10018440" cy="759960"/>
          </a:xfrm>
        </p:grpSpPr>
        <p:sp>
          <p:nvSpPr>
            <p:cNvPr id="326" name="object 5"/>
            <p:cNvSpPr/>
            <p:nvPr/>
          </p:nvSpPr>
          <p:spPr>
            <a:xfrm>
              <a:off x="1484280" y="848880"/>
              <a:ext cx="10018440" cy="759960"/>
            </a:xfrm>
            <a:custGeom>
              <a:avLst/>
              <a:gdLst>
                <a:gd name="textAreaLeft" fmla="*/ 0 w 10018440"/>
                <a:gd name="textAreaRight" fmla="*/ 10019160 w 10018440"/>
                <a:gd name="textAreaTop" fmla="*/ 0 h 759960"/>
                <a:gd name="textAreaBottom" fmla="*/ 760680 h 759960"/>
              </a:gdLst>
              <a:ahLst/>
              <a:rect l="textAreaLeft" t="textAreaTop" r="textAreaRight" b="textAreaBottom"/>
              <a:pathLst>
                <a:path w="10019030" h="760730">
                  <a:moveTo>
                    <a:pt x="9892030" y="0"/>
                  </a:moveTo>
                  <a:lnTo>
                    <a:pt x="126746" y="0"/>
                  </a:lnTo>
                  <a:lnTo>
                    <a:pt x="77420" y="9963"/>
                  </a:lnTo>
                  <a:lnTo>
                    <a:pt x="37131" y="37131"/>
                  </a:lnTo>
                  <a:lnTo>
                    <a:pt x="9963" y="77420"/>
                  </a:lnTo>
                  <a:lnTo>
                    <a:pt x="0" y="126746"/>
                  </a:lnTo>
                  <a:lnTo>
                    <a:pt x="0" y="633730"/>
                  </a:lnTo>
                  <a:lnTo>
                    <a:pt x="9963" y="683055"/>
                  </a:lnTo>
                  <a:lnTo>
                    <a:pt x="37131" y="723344"/>
                  </a:lnTo>
                  <a:lnTo>
                    <a:pt x="77420" y="750512"/>
                  </a:lnTo>
                  <a:lnTo>
                    <a:pt x="126746" y="760476"/>
                  </a:lnTo>
                  <a:lnTo>
                    <a:pt x="9892030" y="760476"/>
                  </a:lnTo>
                  <a:lnTo>
                    <a:pt x="9941355" y="750512"/>
                  </a:lnTo>
                  <a:lnTo>
                    <a:pt x="9981644" y="723344"/>
                  </a:lnTo>
                  <a:lnTo>
                    <a:pt x="10008812" y="683055"/>
                  </a:lnTo>
                  <a:lnTo>
                    <a:pt x="10018776" y="633730"/>
                  </a:lnTo>
                  <a:lnTo>
                    <a:pt x="10018776" y="126746"/>
                  </a:lnTo>
                  <a:lnTo>
                    <a:pt x="10008812" y="77420"/>
                  </a:lnTo>
                  <a:lnTo>
                    <a:pt x="9981644" y="37131"/>
                  </a:lnTo>
                  <a:lnTo>
                    <a:pt x="9941355" y="9963"/>
                  </a:lnTo>
                  <a:lnTo>
                    <a:pt x="9892030" y="0"/>
                  </a:lnTo>
                  <a:close/>
                </a:path>
              </a:pathLst>
            </a:custGeom>
            <a:solidFill>
              <a:srgbClr val="d9d9d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27" name="object 6"/>
            <p:cNvSpPr/>
            <p:nvPr/>
          </p:nvSpPr>
          <p:spPr>
            <a:xfrm>
              <a:off x="1484280" y="848880"/>
              <a:ext cx="10018440" cy="759960"/>
            </a:xfrm>
            <a:custGeom>
              <a:avLst/>
              <a:gdLst>
                <a:gd name="textAreaLeft" fmla="*/ 0 w 10018440"/>
                <a:gd name="textAreaRight" fmla="*/ 10019160 w 10018440"/>
                <a:gd name="textAreaTop" fmla="*/ 0 h 759960"/>
                <a:gd name="textAreaBottom" fmla="*/ 760680 h 759960"/>
              </a:gdLst>
              <a:ahLst/>
              <a:rect l="textAreaLeft" t="textAreaTop" r="textAreaRight" b="textAreaBottom"/>
              <a:pathLst>
                <a:path w="10019030" h="760730">
                  <a:moveTo>
                    <a:pt x="0" y="126746"/>
                  </a:moveTo>
                  <a:lnTo>
                    <a:pt x="9963" y="77420"/>
                  </a:lnTo>
                  <a:lnTo>
                    <a:pt x="37131" y="37131"/>
                  </a:lnTo>
                  <a:lnTo>
                    <a:pt x="77420" y="9963"/>
                  </a:lnTo>
                  <a:lnTo>
                    <a:pt x="126746" y="0"/>
                  </a:lnTo>
                  <a:lnTo>
                    <a:pt x="9892030" y="0"/>
                  </a:lnTo>
                  <a:lnTo>
                    <a:pt x="9941355" y="9963"/>
                  </a:lnTo>
                  <a:lnTo>
                    <a:pt x="9981644" y="37131"/>
                  </a:lnTo>
                  <a:lnTo>
                    <a:pt x="10008812" y="77420"/>
                  </a:lnTo>
                  <a:lnTo>
                    <a:pt x="10018776" y="126746"/>
                  </a:lnTo>
                  <a:lnTo>
                    <a:pt x="10018776" y="633730"/>
                  </a:lnTo>
                  <a:lnTo>
                    <a:pt x="10008812" y="683055"/>
                  </a:lnTo>
                  <a:lnTo>
                    <a:pt x="9981644" y="723344"/>
                  </a:lnTo>
                  <a:lnTo>
                    <a:pt x="9941355" y="750512"/>
                  </a:lnTo>
                  <a:lnTo>
                    <a:pt x="9892030" y="760476"/>
                  </a:lnTo>
                  <a:lnTo>
                    <a:pt x="126746" y="760476"/>
                  </a:lnTo>
                  <a:lnTo>
                    <a:pt x="77420" y="750512"/>
                  </a:lnTo>
                  <a:lnTo>
                    <a:pt x="37131" y="723344"/>
                  </a:lnTo>
                  <a:lnTo>
                    <a:pt x="9963" y="683055"/>
                  </a:lnTo>
                  <a:lnTo>
                    <a:pt x="0" y="633730"/>
                  </a:lnTo>
                  <a:lnTo>
                    <a:pt x="0" y="126746"/>
                  </a:lnTo>
                  <a:close/>
                </a:path>
              </a:pathLst>
            </a:custGeom>
            <a:noFill/>
            <a:ln w="9525">
              <a:solidFill>
                <a:srgbClr val="aaaaa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328" name="object 7"/>
          <p:cNvSpPr/>
          <p:nvPr/>
        </p:nvSpPr>
        <p:spPr>
          <a:xfrm>
            <a:off x="1600200" y="933120"/>
            <a:ext cx="9550800" cy="5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Définition</a:t>
            </a:r>
            <a:r>
              <a:rPr b="1" lang="fr-FR" sz="1200" spc="-2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:</a:t>
            </a:r>
            <a:r>
              <a:rPr b="1" lang="fr-FR" sz="1200" spc="-2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Le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modèle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LDA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est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un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algorithme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d’apprentissage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non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supervisée.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Il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essaie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trouver</a:t>
            </a:r>
            <a:r>
              <a:rPr b="0" lang="fr-FR" sz="12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des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groupes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mots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(sujets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ou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topics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en</a:t>
            </a:r>
            <a:r>
              <a:rPr b="0" lang="fr-FR" sz="1200" spc="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anglais)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qui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apparaissent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fréquemment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ensemble.</a:t>
            </a:r>
            <a:r>
              <a:rPr b="0" lang="fr-FR" sz="1200" spc="-5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Un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sujet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regroupe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des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composants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 extraits</a:t>
            </a:r>
            <a:r>
              <a:rPr b="0" lang="fr-FR" sz="12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du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corpus,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un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peu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comme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les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méthodes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PCA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ou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NMF.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Ces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composants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peuvent,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ou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non,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avoir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une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signification sémantique.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29" name="object 8"/>
          <p:cNvGrpSpPr/>
          <p:nvPr/>
        </p:nvGrpSpPr>
        <p:grpSpPr>
          <a:xfrm>
            <a:off x="132480" y="1731240"/>
            <a:ext cx="4566960" cy="2386080"/>
            <a:chOff x="132480" y="1731240"/>
            <a:chExt cx="4566960" cy="2386080"/>
          </a:xfrm>
        </p:grpSpPr>
        <p:pic>
          <p:nvPicPr>
            <p:cNvPr id="330" name="object 9" descr=""/>
            <p:cNvPicPr/>
            <p:nvPr/>
          </p:nvPicPr>
          <p:blipFill>
            <a:blip r:embed="rId1"/>
            <a:stretch/>
          </p:blipFill>
          <p:spPr>
            <a:xfrm>
              <a:off x="132480" y="2740320"/>
              <a:ext cx="4566600" cy="1377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31" name="object 10" descr=""/>
            <p:cNvPicPr/>
            <p:nvPr/>
          </p:nvPicPr>
          <p:blipFill>
            <a:blip r:embed="rId2"/>
            <a:stretch/>
          </p:blipFill>
          <p:spPr>
            <a:xfrm>
              <a:off x="132480" y="1731240"/>
              <a:ext cx="4566600" cy="906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2" name="object 11"/>
            <p:cNvSpPr/>
            <p:nvPr/>
          </p:nvSpPr>
          <p:spPr>
            <a:xfrm>
              <a:off x="132480" y="1731240"/>
              <a:ext cx="4566960" cy="906120"/>
            </a:xfrm>
            <a:custGeom>
              <a:avLst/>
              <a:gdLst>
                <a:gd name="textAreaLeft" fmla="*/ 0 w 4566960"/>
                <a:gd name="textAreaRight" fmla="*/ 4567680 w 4566960"/>
                <a:gd name="textAreaTop" fmla="*/ 0 h 906120"/>
                <a:gd name="textAreaBottom" fmla="*/ 906840 h 906120"/>
              </a:gdLst>
              <a:ahLst/>
              <a:rect l="textAreaLeft" t="textAreaTop" r="textAreaRight" b="textAreaBottom"/>
              <a:pathLst>
                <a:path w="4567555" h="906780">
                  <a:moveTo>
                    <a:pt x="0" y="151130"/>
                  </a:moveTo>
                  <a:lnTo>
                    <a:pt x="7704" y="103371"/>
                  </a:lnTo>
                  <a:lnTo>
                    <a:pt x="29160" y="61886"/>
                  </a:lnTo>
                  <a:lnTo>
                    <a:pt x="61875" y="29167"/>
                  </a:lnTo>
                  <a:lnTo>
                    <a:pt x="103362" y="7707"/>
                  </a:lnTo>
                  <a:lnTo>
                    <a:pt x="151130" y="0"/>
                  </a:lnTo>
                  <a:lnTo>
                    <a:pt x="4416298" y="0"/>
                  </a:lnTo>
                  <a:lnTo>
                    <a:pt x="4464056" y="7707"/>
                  </a:lnTo>
                  <a:lnTo>
                    <a:pt x="4505541" y="29167"/>
                  </a:lnTo>
                  <a:lnTo>
                    <a:pt x="4538260" y="61886"/>
                  </a:lnTo>
                  <a:lnTo>
                    <a:pt x="4559720" y="103371"/>
                  </a:lnTo>
                  <a:lnTo>
                    <a:pt x="4567428" y="151130"/>
                  </a:lnTo>
                  <a:lnTo>
                    <a:pt x="4567428" y="755650"/>
                  </a:lnTo>
                  <a:lnTo>
                    <a:pt x="4559720" y="803408"/>
                  </a:lnTo>
                  <a:lnTo>
                    <a:pt x="4538260" y="844893"/>
                  </a:lnTo>
                  <a:lnTo>
                    <a:pt x="4505541" y="877612"/>
                  </a:lnTo>
                  <a:lnTo>
                    <a:pt x="4464056" y="899072"/>
                  </a:lnTo>
                  <a:lnTo>
                    <a:pt x="4416298" y="906780"/>
                  </a:lnTo>
                  <a:lnTo>
                    <a:pt x="151130" y="906780"/>
                  </a:lnTo>
                  <a:lnTo>
                    <a:pt x="103362" y="899072"/>
                  </a:lnTo>
                  <a:lnTo>
                    <a:pt x="61875" y="877612"/>
                  </a:lnTo>
                  <a:lnTo>
                    <a:pt x="29160" y="844893"/>
                  </a:lnTo>
                  <a:lnTo>
                    <a:pt x="7704" y="803408"/>
                  </a:lnTo>
                  <a:lnTo>
                    <a:pt x="0" y="755650"/>
                  </a:lnTo>
                  <a:lnTo>
                    <a:pt x="0" y="151130"/>
                  </a:lnTo>
                  <a:close/>
                </a:path>
              </a:pathLst>
            </a:custGeom>
            <a:noFill/>
            <a:ln w="9525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333" name="object 12"/>
          <p:cNvSpPr/>
          <p:nvPr/>
        </p:nvSpPr>
        <p:spPr>
          <a:xfrm>
            <a:off x="1390680" y="1779120"/>
            <a:ext cx="2051640" cy="2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fr-FR" sz="14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LDA</a:t>
            </a:r>
            <a:r>
              <a:rPr b="1" lang="fr-FR" sz="1400" spc="-1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4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:</a:t>
            </a:r>
            <a:r>
              <a:rPr b="1" lang="fr-FR" sz="1400" spc="-7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4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7 sujets</a:t>
            </a:r>
            <a:r>
              <a:rPr b="1" lang="fr-FR" sz="1400" spc="-4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4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(sous_cat_1)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object 13"/>
          <p:cNvSpPr/>
          <p:nvPr/>
        </p:nvSpPr>
        <p:spPr>
          <a:xfrm>
            <a:off x="254880" y="2178720"/>
            <a:ext cx="3122280" cy="37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86120" indent="-17352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  <a:tabLst>
                <a:tab algn="l" pos="18612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Définitions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des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sujets</a:t>
            </a:r>
            <a:r>
              <a:rPr b="0" lang="fr-FR" sz="1200" spc="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difficiles.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86120" indent="-1735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18612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Chaque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sujet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représente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un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champs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trop</a:t>
            </a:r>
            <a:r>
              <a:rPr b="0" lang="fr-FR" sz="1200" spc="-4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large.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35" name="object 14"/>
          <p:cNvGrpSpPr/>
          <p:nvPr/>
        </p:nvGrpSpPr>
        <p:grpSpPr>
          <a:xfrm>
            <a:off x="4795920" y="1755720"/>
            <a:ext cx="7263000" cy="2923920"/>
            <a:chOff x="4795920" y="1755720"/>
            <a:chExt cx="7263000" cy="2923920"/>
          </a:xfrm>
        </p:grpSpPr>
        <p:pic>
          <p:nvPicPr>
            <p:cNvPr id="336" name="object 15" descr=""/>
            <p:cNvPicPr/>
            <p:nvPr/>
          </p:nvPicPr>
          <p:blipFill>
            <a:blip r:embed="rId3"/>
            <a:stretch/>
          </p:blipFill>
          <p:spPr>
            <a:xfrm>
              <a:off x="4795920" y="2740320"/>
              <a:ext cx="7262640" cy="1939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37" name="object 16" descr=""/>
            <p:cNvPicPr/>
            <p:nvPr/>
          </p:nvPicPr>
          <p:blipFill>
            <a:blip r:embed="rId4"/>
            <a:stretch/>
          </p:blipFill>
          <p:spPr>
            <a:xfrm>
              <a:off x="4795920" y="1755720"/>
              <a:ext cx="7262640" cy="904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8" name="object 17"/>
            <p:cNvSpPr/>
            <p:nvPr/>
          </p:nvSpPr>
          <p:spPr>
            <a:xfrm>
              <a:off x="4795920" y="1755720"/>
              <a:ext cx="7263000" cy="904680"/>
            </a:xfrm>
            <a:custGeom>
              <a:avLst/>
              <a:gdLst>
                <a:gd name="textAreaLeft" fmla="*/ 0 w 7263000"/>
                <a:gd name="textAreaRight" fmla="*/ 7263720 w 7263000"/>
                <a:gd name="textAreaTop" fmla="*/ 0 h 904680"/>
                <a:gd name="textAreaBottom" fmla="*/ 905400 h 904680"/>
              </a:gdLst>
              <a:ahLst/>
              <a:rect l="textAreaLeft" t="textAreaTop" r="textAreaRight" b="textAreaBottom"/>
              <a:pathLst>
                <a:path w="7263765" h="905510">
                  <a:moveTo>
                    <a:pt x="0" y="150875"/>
                  </a:moveTo>
                  <a:lnTo>
                    <a:pt x="7693" y="103193"/>
                  </a:lnTo>
                  <a:lnTo>
                    <a:pt x="29114" y="61776"/>
                  </a:lnTo>
                  <a:lnTo>
                    <a:pt x="61776" y="29114"/>
                  </a:lnTo>
                  <a:lnTo>
                    <a:pt x="103193" y="7693"/>
                  </a:lnTo>
                  <a:lnTo>
                    <a:pt x="150875" y="0"/>
                  </a:lnTo>
                  <a:lnTo>
                    <a:pt x="7112508" y="0"/>
                  </a:lnTo>
                  <a:lnTo>
                    <a:pt x="7160190" y="7693"/>
                  </a:lnTo>
                  <a:lnTo>
                    <a:pt x="7201607" y="29114"/>
                  </a:lnTo>
                  <a:lnTo>
                    <a:pt x="7234269" y="61776"/>
                  </a:lnTo>
                  <a:lnTo>
                    <a:pt x="7255690" y="103193"/>
                  </a:lnTo>
                  <a:lnTo>
                    <a:pt x="7263383" y="150875"/>
                  </a:lnTo>
                  <a:lnTo>
                    <a:pt x="7263383" y="754379"/>
                  </a:lnTo>
                  <a:lnTo>
                    <a:pt x="7255690" y="802062"/>
                  </a:lnTo>
                  <a:lnTo>
                    <a:pt x="7234269" y="843479"/>
                  </a:lnTo>
                  <a:lnTo>
                    <a:pt x="7201607" y="876141"/>
                  </a:lnTo>
                  <a:lnTo>
                    <a:pt x="7160190" y="897562"/>
                  </a:lnTo>
                  <a:lnTo>
                    <a:pt x="7112508" y="905255"/>
                  </a:lnTo>
                  <a:lnTo>
                    <a:pt x="150875" y="905255"/>
                  </a:lnTo>
                  <a:lnTo>
                    <a:pt x="103193" y="897562"/>
                  </a:lnTo>
                  <a:lnTo>
                    <a:pt x="61776" y="876141"/>
                  </a:lnTo>
                  <a:lnTo>
                    <a:pt x="29114" y="843479"/>
                  </a:lnTo>
                  <a:lnTo>
                    <a:pt x="7693" y="802062"/>
                  </a:lnTo>
                  <a:lnTo>
                    <a:pt x="0" y="754379"/>
                  </a:lnTo>
                  <a:lnTo>
                    <a:pt x="0" y="150875"/>
                  </a:lnTo>
                  <a:close/>
                </a:path>
              </a:pathLst>
            </a:custGeom>
            <a:noFill/>
            <a:ln w="9525">
              <a:solidFill>
                <a:srgbClr val="c0deb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339" name="object 18"/>
          <p:cNvSpPr/>
          <p:nvPr/>
        </p:nvSpPr>
        <p:spPr>
          <a:xfrm>
            <a:off x="4919040" y="1803240"/>
            <a:ext cx="647820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2446560">
              <a:lnSpc>
                <a:spcPct val="100000"/>
              </a:lnSpc>
              <a:spcBef>
                <a:spcPts val="105"/>
              </a:spcBef>
            </a:pPr>
            <a:r>
              <a:rPr b="1" lang="fr-FR" sz="14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LDA</a:t>
            </a:r>
            <a:r>
              <a:rPr b="1" lang="fr-FR" sz="1400" spc="-2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4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:</a:t>
            </a:r>
            <a:r>
              <a:rPr b="1" lang="fr-FR" sz="1400" spc="-7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4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63 sujets</a:t>
            </a:r>
            <a:r>
              <a:rPr b="1" lang="fr-FR" sz="14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4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(sous_cat_2)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186120" indent="-173520">
              <a:lnSpc>
                <a:spcPct val="100000"/>
              </a:lnSpc>
              <a:spcBef>
                <a:spcPts val="14"/>
              </a:spcBef>
              <a:buClr>
                <a:srgbClr val="000000"/>
              </a:buClr>
              <a:buFont typeface="Arial"/>
              <a:buChar char="•"/>
              <a:tabLst>
                <a:tab algn="l" pos="18612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Définitions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des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sujets plus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compréhensibles.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86120" indent="-1735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18612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Création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d’une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table</a:t>
            </a:r>
            <a:r>
              <a:rPr b="0" lang="fr-FR" sz="12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indiquant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les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sujets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dominants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trouvés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par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la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LDA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par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rapport</a:t>
            </a:r>
            <a:r>
              <a:rPr b="0" lang="fr-FR" sz="12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à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nos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descriptions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84680">
              <a:lnSpc>
                <a:spcPct val="100000"/>
              </a:lnSpc>
              <a:tabLst>
                <a:tab algn="l" pos="18612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initiales.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40" name="object 19"/>
          <p:cNvGrpSpPr/>
          <p:nvPr/>
        </p:nvGrpSpPr>
        <p:grpSpPr>
          <a:xfrm>
            <a:off x="138600" y="4837320"/>
            <a:ext cx="9848880" cy="1462320"/>
            <a:chOff x="138600" y="4837320"/>
            <a:chExt cx="9848880" cy="1462320"/>
          </a:xfrm>
        </p:grpSpPr>
        <p:pic>
          <p:nvPicPr>
            <p:cNvPr id="341" name="object 20" descr=""/>
            <p:cNvPicPr/>
            <p:nvPr/>
          </p:nvPicPr>
          <p:blipFill>
            <a:blip r:embed="rId5"/>
            <a:stretch/>
          </p:blipFill>
          <p:spPr>
            <a:xfrm>
              <a:off x="8499240" y="4837320"/>
              <a:ext cx="1488240" cy="1462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42" name="object 21" descr=""/>
            <p:cNvPicPr/>
            <p:nvPr/>
          </p:nvPicPr>
          <p:blipFill>
            <a:blip r:embed="rId6"/>
            <a:stretch/>
          </p:blipFill>
          <p:spPr>
            <a:xfrm>
              <a:off x="138600" y="4837320"/>
              <a:ext cx="8152560" cy="556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43" name="object 22" descr=""/>
            <p:cNvPicPr/>
            <p:nvPr/>
          </p:nvPicPr>
          <p:blipFill>
            <a:blip r:embed="rId7"/>
            <a:stretch/>
          </p:blipFill>
          <p:spPr>
            <a:xfrm>
              <a:off x="1885320" y="5410080"/>
              <a:ext cx="4339800" cy="328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44" name="object 23"/>
            <p:cNvSpPr/>
            <p:nvPr/>
          </p:nvSpPr>
          <p:spPr>
            <a:xfrm>
              <a:off x="1885320" y="5410080"/>
              <a:ext cx="4340160" cy="328680"/>
            </a:xfrm>
            <a:custGeom>
              <a:avLst/>
              <a:gdLst>
                <a:gd name="textAreaLeft" fmla="*/ 0 w 4340160"/>
                <a:gd name="textAreaRight" fmla="*/ 4340880 w 4340160"/>
                <a:gd name="textAreaTop" fmla="*/ 0 h 328680"/>
                <a:gd name="textAreaBottom" fmla="*/ 329400 h 328680"/>
              </a:gdLst>
              <a:ahLst/>
              <a:rect l="textAreaLeft" t="textAreaTop" r="textAreaRight" b="textAreaBottom"/>
              <a:pathLst>
                <a:path w="4340860" h="329564">
                  <a:moveTo>
                    <a:pt x="0" y="54863"/>
                  </a:moveTo>
                  <a:lnTo>
                    <a:pt x="4304" y="33486"/>
                  </a:lnTo>
                  <a:lnTo>
                    <a:pt x="16049" y="16049"/>
                  </a:lnTo>
                  <a:lnTo>
                    <a:pt x="33486" y="4304"/>
                  </a:lnTo>
                  <a:lnTo>
                    <a:pt x="54863" y="0"/>
                  </a:lnTo>
                  <a:lnTo>
                    <a:pt x="4285488" y="0"/>
                  </a:lnTo>
                  <a:lnTo>
                    <a:pt x="4306865" y="4304"/>
                  </a:lnTo>
                  <a:lnTo>
                    <a:pt x="4324302" y="16049"/>
                  </a:lnTo>
                  <a:lnTo>
                    <a:pt x="4336047" y="33486"/>
                  </a:lnTo>
                  <a:lnTo>
                    <a:pt x="4340352" y="54863"/>
                  </a:lnTo>
                  <a:lnTo>
                    <a:pt x="4340352" y="274319"/>
                  </a:lnTo>
                  <a:lnTo>
                    <a:pt x="4336047" y="295676"/>
                  </a:lnTo>
                  <a:lnTo>
                    <a:pt x="4324302" y="313115"/>
                  </a:lnTo>
                  <a:lnTo>
                    <a:pt x="4306865" y="324872"/>
                  </a:lnTo>
                  <a:lnTo>
                    <a:pt x="4285488" y="329184"/>
                  </a:lnTo>
                  <a:lnTo>
                    <a:pt x="54863" y="329184"/>
                  </a:lnTo>
                  <a:lnTo>
                    <a:pt x="33486" y="324872"/>
                  </a:lnTo>
                  <a:lnTo>
                    <a:pt x="16049" y="313115"/>
                  </a:lnTo>
                  <a:lnTo>
                    <a:pt x="4304" y="295676"/>
                  </a:lnTo>
                  <a:lnTo>
                    <a:pt x="0" y="274319"/>
                  </a:lnTo>
                  <a:lnTo>
                    <a:pt x="0" y="54863"/>
                  </a:lnTo>
                  <a:close/>
                </a:path>
              </a:pathLst>
            </a:custGeom>
            <a:noFill/>
            <a:ln w="9525">
              <a:solidFill>
                <a:srgbClr val="edcc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345" name="object 24"/>
          <p:cNvSpPr/>
          <p:nvPr/>
        </p:nvSpPr>
        <p:spPr>
          <a:xfrm>
            <a:off x="1892160" y="5479200"/>
            <a:ext cx="4326120" cy="16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329040">
              <a:lnSpc>
                <a:spcPct val="100000"/>
              </a:lnSpc>
              <a:spcBef>
                <a:spcPts val="96"/>
              </a:spcBef>
            </a:pPr>
            <a:r>
              <a:rPr b="0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Description</a:t>
            </a:r>
            <a:r>
              <a:rPr b="0" lang="fr-FR" sz="1000" spc="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du</a:t>
            </a:r>
            <a:r>
              <a:rPr b="0" lang="fr-FR" sz="10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premier</a:t>
            </a:r>
            <a:r>
              <a:rPr b="0" lang="fr-FR" sz="10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produit</a:t>
            </a:r>
            <a:r>
              <a:rPr b="0" lang="fr-FR" sz="10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0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notre</a:t>
            </a:r>
            <a:r>
              <a:rPr b="0" lang="fr-FR" sz="10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dataset</a:t>
            </a:r>
            <a:r>
              <a:rPr b="0" lang="fr-FR" sz="10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:</a:t>
            </a:r>
            <a:r>
              <a:rPr b="0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Rideau</a:t>
            </a:r>
            <a:r>
              <a:rPr b="1" lang="fr-FR" sz="10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en</a:t>
            </a:r>
            <a:r>
              <a:rPr b="1" lang="fr-FR" sz="10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polyester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46" name="object 25"/>
          <p:cNvGrpSpPr/>
          <p:nvPr/>
        </p:nvGrpSpPr>
        <p:grpSpPr>
          <a:xfrm>
            <a:off x="6284880" y="5410080"/>
            <a:ext cx="1678680" cy="328680"/>
            <a:chOff x="6284880" y="5410080"/>
            <a:chExt cx="1678680" cy="328680"/>
          </a:xfrm>
        </p:grpSpPr>
        <p:pic>
          <p:nvPicPr>
            <p:cNvPr id="347" name="object 26" descr=""/>
            <p:cNvPicPr/>
            <p:nvPr/>
          </p:nvPicPr>
          <p:blipFill>
            <a:blip r:embed="rId8"/>
            <a:stretch/>
          </p:blipFill>
          <p:spPr>
            <a:xfrm>
              <a:off x="6284880" y="5410080"/>
              <a:ext cx="1678680" cy="328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48" name="object 27"/>
            <p:cNvSpPr/>
            <p:nvPr/>
          </p:nvSpPr>
          <p:spPr>
            <a:xfrm>
              <a:off x="6284880" y="5410080"/>
              <a:ext cx="1678680" cy="328680"/>
            </a:xfrm>
            <a:custGeom>
              <a:avLst/>
              <a:gdLst>
                <a:gd name="textAreaLeft" fmla="*/ 0 w 1678680"/>
                <a:gd name="textAreaRight" fmla="*/ 1679400 w 1678680"/>
                <a:gd name="textAreaTop" fmla="*/ 0 h 328680"/>
                <a:gd name="textAreaBottom" fmla="*/ 329400 h 328680"/>
              </a:gdLst>
              <a:ahLst/>
              <a:rect l="textAreaLeft" t="textAreaTop" r="textAreaRight" b="textAreaBottom"/>
              <a:pathLst>
                <a:path w="1679575" h="329564">
                  <a:moveTo>
                    <a:pt x="0" y="54863"/>
                  </a:moveTo>
                  <a:lnTo>
                    <a:pt x="4304" y="33486"/>
                  </a:lnTo>
                  <a:lnTo>
                    <a:pt x="16049" y="16049"/>
                  </a:lnTo>
                  <a:lnTo>
                    <a:pt x="33486" y="4304"/>
                  </a:lnTo>
                  <a:lnTo>
                    <a:pt x="54863" y="0"/>
                  </a:lnTo>
                  <a:lnTo>
                    <a:pt x="1624583" y="0"/>
                  </a:lnTo>
                  <a:lnTo>
                    <a:pt x="1645961" y="4304"/>
                  </a:lnTo>
                  <a:lnTo>
                    <a:pt x="1663398" y="16049"/>
                  </a:lnTo>
                  <a:lnTo>
                    <a:pt x="1675143" y="33486"/>
                  </a:lnTo>
                  <a:lnTo>
                    <a:pt x="1679448" y="54863"/>
                  </a:lnTo>
                  <a:lnTo>
                    <a:pt x="1679448" y="274319"/>
                  </a:lnTo>
                  <a:lnTo>
                    <a:pt x="1675143" y="295676"/>
                  </a:lnTo>
                  <a:lnTo>
                    <a:pt x="1663398" y="313115"/>
                  </a:lnTo>
                  <a:lnTo>
                    <a:pt x="1645961" y="324872"/>
                  </a:lnTo>
                  <a:lnTo>
                    <a:pt x="1624583" y="329184"/>
                  </a:lnTo>
                  <a:lnTo>
                    <a:pt x="54863" y="329184"/>
                  </a:lnTo>
                  <a:lnTo>
                    <a:pt x="33486" y="324872"/>
                  </a:lnTo>
                  <a:lnTo>
                    <a:pt x="16049" y="313115"/>
                  </a:lnTo>
                  <a:lnTo>
                    <a:pt x="4304" y="295676"/>
                  </a:lnTo>
                  <a:lnTo>
                    <a:pt x="0" y="274319"/>
                  </a:lnTo>
                  <a:lnTo>
                    <a:pt x="0" y="54863"/>
                  </a:lnTo>
                  <a:close/>
                </a:path>
              </a:pathLst>
            </a:custGeom>
            <a:noFill/>
            <a:ln w="9525">
              <a:solidFill>
                <a:srgbClr val="edcc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349" name="object 28"/>
          <p:cNvSpPr/>
          <p:nvPr/>
        </p:nvSpPr>
        <p:spPr>
          <a:xfrm>
            <a:off x="6291720" y="5479200"/>
            <a:ext cx="1665360" cy="16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230400">
              <a:lnSpc>
                <a:spcPct val="100000"/>
              </a:lnSpc>
              <a:spcBef>
                <a:spcPts val="96"/>
              </a:spcBef>
            </a:pP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Poids</a:t>
            </a:r>
            <a:r>
              <a:rPr b="0" lang="fr-FR" sz="1000" spc="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du</a:t>
            </a:r>
            <a:r>
              <a:rPr b="0" lang="fr-FR" sz="10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sujet</a:t>
            </a:r>
            <a:r>
              <a:rPr b="0" lang="fr-FR" sz="10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40</a:t>
            </a:r>
            <a:r>
              <a:rPr b="0" lang="fr-FR" sz="10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:</a:t>
            </a:r>
            <a:r>
              <a:rPr b="0" lang="fr-FR" sz="10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000" spc="-26" strike="noStrike">
                <a:solidFill>
                  <a:srgbClr val="000000"/>
                </a:solidFill>
                <a:latin typeface="Corbel"/>
                <a:ea typeface="DejaVu Sans"/>
              </a:rPr>
              <a:t>61%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50" name="object 29"/>
          <p:cNvGrpSpPr/>
          <p:nvPr/>
        </p:nvGrpSpPr>
        <p:grpSpPr>
          <a:xfrm>
            <a:off x="138600" y="5394960"/>
            <a:ext cx="11569680" cy="1462320"/>
            <a:chOff x="138600" y="5394960"/>
            <a:chExt cx="11569680" cy="1462320"/>
          </a:xfrm>
        </p:grpSpPr>
        <p:sp>
          <p:nvSpPr>
            <p:cNvPr id="351" name="object 30"/>
            <p:cNvSpPr/>
            <p:nvPr/>
          </p:nvSpPr>
          <p:spPr>
            <a:xfrm>
              <a:off x="7950960" y="5527440"/>
              <a:ext cx="549360" cy="85680"/>
            </a:xfrm>
            <a:custGeom>
              <a:avLst/>
              <a:gdLst>
                <a:gd name="textAreaLeft" fmla="*/ 0 w 549360"/>
                <a:gd name="textAreaRight" fmla="*/ 550080 w 549360"/>
                <a:gd name="textAreaTop" fmla="*/ 0 h 85680"/>
                <a:gd name="textAreaBottom" fmla="*/ 86400 h 85680"/>
              </a:gdLst>
              <a:ahLst/>
              <a:rect l="textAreaLeft" t="textAreaTop" r="textAreaRight" b="textAreaBottom"/>
              <a:pathLst>
                <a:path w="549909" h="86360">
                  <a:moveTo>
                    <a:pt x="521949" y="28320"/>
                  </a:moveTo>
                  <a:lnTo>
                    <a:pt x="486156" y="28320"/>
                  </a:lnTo>
                  <a:lnTo>
                    <a:pt x="492633" y="34670"/>
                  </a:lnTo>
                  <a:lnTo>
                    <a:pt x="492760" y="50418"/>
                  </a:lnTo>
                  <a:lnTo>
                    <a:pt x="486537" y="56895"/>
                  </a:lnTo>
                  <a:lnTo>
                    <a:pt x="464354" y="57185"/>
                  </a:lnTo>
                  <a:lnTo>
                    <a:pt x="464693" y="85750"/>
                  </a:lnTo>
                  <a:lnTo>
                    <a:pt x="549910" y="41909"/>
                  </a:lnTo>
                  <a:lnTo>
                    <a:pt x="521949" y="28320"/>
                  </a:lnTo>
                  <a:close/>
                </a:path>
                <a:path w="549909" h="86360">
                  <a:moveTo>
                    <a:pt x="464016" y="28611"/>
                  </a:moveTo>
                  <a:lnTo>
                    <a:pt x="6350" y="33908"/>
                  </a:lnTo>
                  <a:lnTo>
                    <a:pt x="0" y="40385"/>
                  </a:lnTo>
                  <a:lnTo>
                    <a:pt x="126" y="56133"/>
                  </a:lnTo>
                  <a:lnTo>
                    <a:pt x="6604" y="62433"/>
                  </a:lnTo>
                  <a:lnTo>
                    <a:pt x="464354" y="57185"/>
                  </a:lnTo>
                  <a:lnTo>
                    <a:pt x="464016" y="28611"/>
                  </a:lnTo>
                  <a:close/>
                </a:path>
                <a:path w="549909" h="86360">
                  <a:moveTo>
                    <a:pt x="486156" y="28320"/>
                  </a:moveTo>
                  <a:lnTo>
                    <a:pt x="464016" y="28611"/>
                  </a:lnTo>
                  <a:lnTo>
                    <a:pt x="464354" y="57185"/>
                  </a:lnTo>
                  <a:lnTo>
                    <a:pt x="486537" y="56895"/>
                  </a:lnTo>
                  <a:lnTo>
                    <a:pt x="492760" y="50418"/>
                  </a:lnTo>
                  <a:lnTo>
                    <a:pt x="492633" y="34670"/>
                  </a:lnTo>
                  <a:lnTo>
                    <a:pt x="486156" y="28320"/>
                  </a:lnTo>
                  <a:close/>
                </a:path>
                <a:path w="549909" h="86360">
                  <a:moveTo>
                    <a:pt x="463676" y="0"/>
                  </a:moveTo>
                  <a:lnTo>
                    <a:pt x="464016" y="28611"/>
                  </a:lnTo>
                  <a:lnTo>
                    <a:pt x="486156" y="28320"/>
                  </a:lnTo>
                  <a:lnTo>
                    <a:pt x="521949" y="28320"/>
                  </a:lnTo>
                  <a:lnTo>
                    <a:pt x="463676" y="0"/>
                  </a:lnTo>
                  <a:close/>
                </a:path>
              </a:pathLst>
            </a:custGeom>
            <a:solidFill>
              <a:srgbClr val="edcca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352" name="object 31" descr=""/>
            <p:cNvPicPr/>
            <p:nvPr/>
          </p:nvPicPr>
          <p:blipFill>
            <a:blip r:embed="rId9"/>
            <a:stretch/>
          </p:blipFill>
          <p:spPr>
            <a:xfrm>
              <a:off x="138600" y="6620400"/>
              <a:ext cx="8152560" cy="2368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53" name="object 32" descr=""/>
            <p:cNvPicPr/>
            <p:nvPr/>
          </p:nvPicPr>
          <p:blipFill>
            <a:blip r:embed="rId10"/>
            <a:stretch/>
          </p:blipFill>
          <p:spPr>
            <a:xfrm>
              <a:off x="10194120" y="5394960"/>
              <a:ext cx="1514160" cy="1462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54" name="object 33" descr=""/>
            <p:cNvPicPr/>
            <p:nvPr/>
          </p:nvPicPr>
          <p:blipFill>
            <a:blip r:embed="rId11"/>
            <a:stretch/>
          </p:blipFill>
          <p:spPr>
            <a:xfrm>
              <a:off x="1892880" y="6277320"/>
              <a:ext cx="4339800" cy="328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55" name="object 34"/>
            <p:cNvSpPr/>
            <p:nvPr/>
          </p:nvSpPr>
          <p:spPr>
            <a:xfrm>
              <a:off x="1892880" y="6277320"/>
              <a:ext cx="4340160" cy="328680"/>
            </a:xfrm>
            <a:custGeom>
              <a:avLst/>
              <a:gdLst>
                <a:gd name="textAreaLeft" fmla="*/ 0 w 4340160"/>
                <a:gd name="textAreaRight" fmla="*/ 4340880 w 4340160"/>
                <a:gd name="textAreaTop" fmla="*/ 0 h 328680"/>
                <a:gd name="textAreaBottom" fmla="*/ 329400 h 328680"/>
              </a:gdLst>
              <a:ahLst/>
              <a:rect l="textAreaLeft" t="textAreaTop" r="textAreaRight" b="textAreaBottom"/>
              <a:pathLst>
                <a:path w="4340860" h="329565">
                  <a:moveTo>
                    <a:pt x="0" y="54864"/>
                  </a:moveTo>
                  <a:lnTo>
                    <a:pt x="4304" y="33507"/>
                  </a:lnTo>
                  <a:lnTo>
                    <a:pt x="16049" y="16068"/>
                  </a:lnTo>
                  <a:lnTo>
                    <a:pt x="33486" y="4311"/>
                  </a:lnTo>
                  <a:lnTo>
                    <a:pt x="54864" y="0"/>
                  </a:lnTo>
                  <a:lnTo>
                    <a:pt x="4285488" y="0"/>
                  </a:lnTo>
                  <a:lnTo>
                    <a:pt x="4306865" y="4311"/>
                  </a:lnTo>
                  <a:lnTo>
                    <a:pt x="4324302" y="16068"/>
                  </a:lnTo>
                  <a:lnTo>
                    <a:pt x="4336047" y="33507"/>
                  </a:lnTo>
                  <a:lnTo>
                    <a:pt x="4340352" y="54864"/>
                  </a:lnTo>
                  <a:lnTo>
                    <a:pt x="4340352" y="274320"/>
                  </a:lnTo>
                  <a:lnTo>
                    <a:pt x="4336047" y="295676"/>
                  </a:lnTo>
                  <a:lnTo>
                    <a:pt x="4324302" y="313115"/>
                  </a:lnTo>
                  <a:lnTo>
                    <a:pt x="4306865" y="324872"/>
                  </a:lnTo>
                  <a:lnTo>
                    <a:pt x="4285488" y="329184"/>
                  </a:lnTo>
                  <a:lnTo>
                    <a:pt x="54864" y="329184"/>
                  </a:lnTo>
                  <a:lnTo>
                    <a:pt x="33486" y="324872"/>
                  </a:lnTo>
                  <a:lnTo>
                    <a:pt x="16049" y="313115"/>
                  </a:lnTo>
                  <a:lnTo>
                    <a:pt x="4304" y="295676"/>
                  </a:lnTo>
                  <a:lnTo>
                    <a:pt x="0" y="274320"/>
                  </a:lnTo>
                  <a:lnTo>
                    <a:pt x="0" y="54864"/>
                  </a:lnTo>
                  <a:close/>
                </a:path>
              </a:pathLst>
            </a:custGeom>
            <a:noFill/>
            <a:ln w="9525">
              <a:solidFill>
                <a:srgbClr val="e8b0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356" name="object 35"/>
          <p:cNvSpPr/>
          <p:nvPr/>
        </p:nvSpPr>
        <p:spPr>
          <a:xfrm>
            <a:off x="1899720" y="6346800"/>
            <a:ext cx="4326120" cy="16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354240">
              <a:lnSpc>
                <a:spcPct val="100000"/>
              </a:lnSpc>
              <a:spcBef>
                <a:spcPts val="96"/>
              </a:spcBef>
            </a:pPr>
            <a:r>
              <a:rPr b="0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Description</a:t>
            </a:r>
            <a:r>
              <a:rPr b="0" lang="fr-FR" sz="1000" spc="9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du</a:t>
            </a:r>
            <a:r>
              <a:rPr b="0" lang="fr-FR" sz="10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deuxième</a:t>
            </a:r>
            <a:r>
              <a:rPr b="0" lang="fr-FR" sz="1000" spc="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produit</a:t>
            </a:r>
            <a:r>
              <a:rPr b="0" lang="fr-FR" sz="1000" spc="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notre</a:t>
            </a:r>
            <a:r>
              <a:rPr b="0" lang="fr-FR" sz="10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dataset</a:t>
            </a:r>
            <a:r>
              <a:rPr b="0" lang="fr-FR" sz="10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:</a:t>
            </a:r>
            <a:r>
              <a:rPr b="0" lang="fr-FR" sz="10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Serviette</a:t>
            </a:r>
            <a:r>
              <a:rPr b="1" lang="fr-FR" sz="10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1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000" spc="-21" strike="noStrike">
                <a:solidFill>
                  <a:srgbClr val="000000"/>
                </a:solidFill>
                <a:latin typeface="Corbel"/>
                <a:ea typeface="DejaVu Sans"/>
              </a:rPr>
              <a:t>bain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57" name="object 36"/>
          <p:cNvGrpSpPr/>
          <p:nvPr/>
        </p:nvGrpSpPr>
        <p:grpSpPr>
          <a:xfrm>
            <a:off x="6292440" y="6284880"/>
            <a:ext cx="1677600" cy="328680"/>
            <a:chOff x="6292440" y="6284880"/>
            <a:chExt cx="1677600" cy="328680"/>
          </a:xfrm>
        </p:grpSpPr>
        <p:pic>
          <p:nvPicPr>
            <p:cNvPr id="358" name="object 37" descr=""/>
            <p:cNvPicPr/>
            <p:nvPr/>
          </p:nvPicPr>
          <p:blipFill>
            <a:blip r:embed="rId12"/>
            <a:stretch/>
          </p:blipFill>
          <p:spPr>
            <a:xfrm>
              <a:off x="6292440" y="6284880"/>
              <a:ext cx="1677240" cy="328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59" name="object 38"/>
            <p:cNvSpPr/>
            <p:nvPr/>
          </p:nvSpPr>
          <p:spPr>
            <a:xfrm>
              <a:off x="6292440" y="6284880"/>
              <a:ext cx="1677600" cy="328680"/>
            </a:xfrm>
            <a:custGeom>
              <a:avLst/>
              <a:gdLst>
                <a:gd name="textAreaLeft" fmla="*/ 0 w 1677600"/>
                <a:gd name="textAreaRight" fmla="*/ 1678320 w 1677600"/>
                <a:gd name="textAreaTop" fmla="*/ 0 h 328680"/>
                <a:gd name="textAreaBottom" fmla="*/ 329400 h 328680"/>
              </a:gdLst>
              <a:ahLst/>
              <a:rect l="textAreaLeft" t="textAreaTop" r="textAreaRight" b="textAreaBottom"/>
              <a:pathLst>
                <a:path w="1678304" h="329565">
                  <a:moveTo>
                    <a:pt x="0" y="54864"/>
                  </a:moveTo>
                  <a:lnTo>
                    <a:pt x="4304" y="33507"/>
                  </a:lnTo>
                  <a:lnTo>
                    <a:pt x="16049" y="16068"/>
                  </a:lnTo>
                  <a:lnTo>
                    <a:pt x="33486" y="4311"/>
                  </a:lnTo>
                  <a:lnTo>
                    <a:pt x="54863" y="0"/>
                  </a:lnTo>
                  <a:lnTo>
                    <a:pt x="1623059" y="0"/>
                  </a:lnTo>
                  <a:lnTo>
                    <a:pt x="1644437" y="4311"/>
                  </a:lnTo>
                  <a:lnTo>
                    <a:pt x="1661874" y="16068"/>
                  </a:lnTo>
                  <a:lnTo>
                    <a:pt x="1673619" y="33507"/>
                  </a:lnTo>
                  <a:lnTo>
                    <a:pt x="1677924" y="54864"/>
                  </a:lnTo>
                  <a:lnTo>
                    <a:pt x="1677924" y="274320"/>
                  </a:lnTo>
                  <a:lnTo>
                    <a:pt x="1673619" y="295676"/>
                  </a:lnTo>
                  <a:lnTo>
                    <a:pt x="1661874" y="313115"/>
                  </a:lnTo>
                  <a:lnTo>
                    <a:pt x="1644437" y="324872"/>
                  </a:lnTo>
                  <a:lnTo>
                    <a:pt x="1623059" y="329184"/>
                  </a:lnTo>
                  <a:lnTo>
                    <a:pt x="54863" y="329184"/>
                  </a:lnTo>
                  <a:lnTo>
                    <a:pt x="33486" y="324872"/>
                  </a:lnTo>
                  <a:lnTo>
                    <a:pt x="16049" y="313115"/>
                  </a:lnTo>
                  <a:lnTo>
                    <a:pt x="4304" y="295676"/>
                  </a:lnTo>
                  <a:lnTo>
                    <a:pt x="0" y="274320"/>
                  </a:lnTo>
                  <a:lnTo>
                    <a:pt x="0" y="54864"/>
                  </a:lnTo>
                  <a:close/>
                </a:path>
              </a:pathLst>
            </a:custGeom>
            <a:noFill/>
            <a:ln w="9525">
              <a:solidFill>
                <a:srgbClr val="e8b0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360" name="object 39"/>
          <p:cNvSpPr/>
          <p:nvPr/>
        </p:nvSpPr>
        <p:spPr>
          <a:xfrm>
            <a:off x="6299640" y="6354720"/>
            <a:ext cx="1663560" cy="16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236160">
              <a:lnSpc>
                <a:spcPct val="100000"/>
              </a:lnSpc>
              <a:spcBef>
                <a:spcPts val="96"/>
              </a:spcBef>
            </a:pP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Poids</a:t>
            </a:r>
            <a:r>
              <a:rPr b="0" lang="fr-FR" sz="1000" spc="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du</a:t>
            </a:r>
            <a:r>
              <a:rPr b="0" lang="fr-FR" sz="10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sujet</a:t>
            </a:r>
            <a:r>
              <a:rPr b="0" lang="fr-FR" sz="10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53</a:t>
            </a:r>
            <a:r>
              <a:rPr b="0" lang="fr-FR" sz="10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:</a:t>
            </a:r>
            <a:r>
              <a:rPr b="0" lang="fr-FR" sz="10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000" spc="-26" strike="noStrike">
                <a:solidFill>
                  <a:srgbClr val="000000"/>
                </a:solidFill>
                <a:latin typeface="Corbel"/>
                <a:ea typeface="DejaVu Sans"/>
              </a:rPr>
              <a:t>28%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object 40"/>
          <p:cNvSpPr/>
          <p:nvPr/>
        </p:nvSpPr>
        <p:spPr>
          <a:xfrm>
            <a:off x="7957080" y="6407640"/>
            <a:ext cx="2237040" cy="84960"/>
          </a:xfrm>
          <a:custGeom>
            <a:avLst/>
            <a:gdLst>
              <a:gd name="textAreaLeft" fmla="*/ 0 w 2237040"/>
              <a:gd name="textAreaRight" fmla="*/ 2237760 w 2237040"/>
              <a:gd name="textAreaTop" fmla="*/ 0 h 84960"/>
              <a:gd name="textAreaBottom" fmla="*/ 85680 h 84960"/>
            </a:gdLst>
            <a:ahLst/>
            <a:rect l="textAreaLeft" t="textAreaTop" r="textAreaRight" b="textAreaBottom"/>
            <a:pathLst>
              <a:path w="2237740" h="85725">
                <a:moveTo>
                  <a:pt x="2151507" y="0"/>
                </a:moveTo>
                <a:lnTo>
                  <a:pt x="2151507" y="85725"/>
                </a:lnTo>
                <a:lnTo>
                  <a:pt x="2208657" y="57150"/>
                </a:lnTo>
                <a:lnTo>
                  <a:pt x="2173732" y="57150"/>
                </a:lnTo>
                <a:lnTo>
                  <a:pt x="2180082" y="50749"/>
                </a:lnTo>
                <a:lnTo>
                  <a:pt x="2180082" y="34975"/>
                </a:lnTo>
                <a:lnTo>
                  <a:pt x="2173732" y="28575"/>
                </a:lnTo>
                <a:lnTo>
                  <a:pt x="2208657" y="28575"/>
                </a:lnTo>
                <a:lnTo>
                  <a:pt x="2151507" y="0"/>
                </a:lnTo>
                <a:close/>
              </a:path>
              <a:path w="2237740" h="85725">
                <a:moveTo>
                  <a:pt x="2151507" y="28575"/>
                </a:moveTo>
                <a:lnTo>
                  <a:pt x="6476" y="28575"/>
                </a:lnTo>
                <a:lnTo>
                  <a:pt x="0" y="34975"/>
                </a:lnTo>
                <a:lnTo>
                  <a:pt x="0" y="50749"/>
                </a:lnTo>
                <a:lnTo>
                  <a:pt x="6476" y="57150"/>
                </a:lnTo>
                <a:lnTo>
                  <a:pt x="2151507" y="57150"/>
                </a:lnTo>
                <a:lnTo>
                  <a:pt x="2151507" y="28575"/>
                </a:lnTo>
                <a:close/>
              </a:path>
              <a:path w="2237740" h="85725">
                <a:moveTo>
                  <a:pt x="2208657" y="28575"/>
                </a:moveTo>
                <a:lnTo>
                  <a:pt x="2173732" y="28575"/>
                </a:lnTo>
                <a:lnTo>
                  <a:pt x="2180082" y="34975"/>
                </a:lnTo>
                <a:lnTo>
                  <a:pt x="2180082" y="50749"/>
                </a:lnTo>
                <a:lnTo>
                  <a:pt x="2173732" y="57150"/>
                </a:lnTo>
                <a:lnTo>
                  <a:pt x="2208657" y="57150"/>
                </a:lnTo>
                <a:lnTo>
                  <a:pt x="2237232" y="42862"/>
                </a:lnTo>
                <a:lnTo>
                  <a:pt x="2208657" y="28575"/>
                </a:lnTo>
                <a:close/>
              </a:path>
            </a:pathLst>
          </a:custGeom>
          <a:solidFill>
            <a:srgbClr val="e8b0a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object 2"/>
          <p:cNvSpPr/>
          <p:nvPr/>
        </p:nvSpPr>
        <p:spPr>
          <a:xfrm>
            <a:off x="11278800" y="5954760"/>
            <a:ext cx="145800" cy="16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0" lang="fr-FR" sz="1000" spc="-26" strike="noStrike">
                <a:solidFill>
                  <a:srgbClr val="000000"/>
                </a:solidFill>
                <a:latin typeface="Corbel"/>
                <a:ea typeface="DejaVu Sans"/>
              </a:rPr>
              <a:t>12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1563120" y="182160"/>
            <a:ext cx="9558720" cy="115704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1" lang="fr-FR" sz="4000" spc="-1" strike="noStrike">
                <a:solidFill>
                  <a:srgbClr val="000000"/>
                </a:solidFill>
                <a:latin typeface="Corbel"/>
              </a:rPr>
              <a:t>Word</a:t>
            </a:r>
            <a:r>
              <a:rPr b="1" lang="fr-FR" sz="4000" spc="-211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" strike="noStrike">
                <a:solidFill>
                  <a:srgbClr val="000000"/>
                </a:solidFill>
                <a:latin typeface="Corbel"/>
              </a:rPr>
              <a:t>embedding</a:t>
            </a:r>
            <a:r>
              <a:rPr b="1" lang="fr-FR" sz="4000" spc="-140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" strike="noStrike">
                <a:solidFill>
                  <a:srgbClr val="000000"/>
                </a:solidFill>
                <a:latin typeface="Corbel"/>
              </a:rPr>
              <a:t>–</a:t>
            </a:r>
            <a:r>
              <a:rPr b="1" lang="fr-FR" sz="4000" spc="-211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26" strike="noStrike">
                <a:solidFill>
                  <a:srgbClr val="000000"/>
                </a:solidFill>
                <a:latin typeface="Corbel"/>
              </a:rPr>
              <a:t>Word2Vec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64" name="object 4"/>
          <p:cNvGrpSpPr/>
          <p:nvPr/>
        </p:nvGrpSpPr>
        <p:grpSpPr>
          <a:xfrm>
            <a:off x="1908000" y="841320"/>
            <a:ext cx="10018440" cy="1291680"/>
            <a:chOff x="1908000" y="841320"/>
            <a:chExt cx="10018440" cy="1291680"/>
          </a:xfrm>
        </p:grpSpPr>
        <p:sp>
          <p:nvSpPr>
            <p:cNvPr id="365" name="object 5"/>
            <p:cNvSpPr/>
            <p:nvPr/>
          </p:nvSpPr>
          <p:spPr>
            <a:xfrm>
              <a:off x="1908000" y="841320"/>
              <a:ext cx="10018440" cy="758880"/>
            </a:xfrm>
            <a:custGeom>
              <a:avLst/>
              <a:gdLst>
                <a:gd name="textAreaLeft" fmla="*/ 0 w 10018440"/>
                <a:gd name="textAreaRight" fmla="*/ 10019160 w 10018440"/>
                <a:gd name="textAreaTop" fmla="*/ 0 h 758880"/>
                <a:gd name="textAreaBottom" fmla="*/ 759600 h 758880"/>
              </a:gdLst>
              <a:ahLst/>
              <a:rect l="textAreaLeft" t="textAreaTop" r="textAreaRight" b="textAreaBottom"/>
              <a:pathLst>
                <a:path w="10019030" h="759460">
                  <a:moveTo>
                    <a:pt x="9892284" y="0"/>
                  </a:moveTo>
                  <a:lnTo>
                    <a:pt x="126491" y="0"/>
                  </a:lnTo>
                  <a:lnTo>
                    <a:pt x="77259" y="9941"/>
                  </a:lnTo>
                  <a:lnTo>
                    <a:pt x="37052" y="37052"/>
                  </a:lnTo>
                  <a:lnTo>
                    <a:pt x="9941" y="77259"/>
                  </a:lnTo>
                  <a:lnTo>
                    <a:pt x="0" y="126491"/>
                  </a:lnTo>
                  <a:lnTo>
                    <a:pt x="0" y="632460"/>
                  </a:lnTo>
                  <a:lnTo>
                    <a:pt x="9941" y="681692"/>
                  </a:lnTo>
                  <a:lnTo>
                    <a:pt x="37052" y="721899"/>
                  </a:lnTo>
                  <a:lnTo>
                    <a:pt x="77259" y="749010"/>
                  </a:lnTo>
                  <a:lnTo>
                    <a:pt x="126491" y="758951"/>
                  </a:lnTo>
                  <a:lnTo>
                    <a:pt x="9892284" y="758951"/>
                  </a:lnTo>
                  <a:lnTo>
                    <a:pt x="9941516" y="749010"/>
                  </a:lnTo>
                  <a:lnTo>
                    <a:pt x="9981723" y="721899"/>
                  </a:lnTo>
                  <a:lnTo>
                    <a:pt x="10008834" y="681692"/>
                  </a:lnTo>
                  <a:lnTo>
                    <a:pt x="10018776" y="632460"/>
                  </a:lnTo>
                  <a:lnTo>
                    <a:pt x="10018776" y="126491"/>
                  </a:lnTo>
                  <a:lnTo>
                    <a:pt x="10008834" y="77259"/>
                  </a:lnTo>
                  <a:lnTo>
                    <a:pt x="9981723" y="37052"/>
                  </a:lnTo>
                  <a:lnTo>
                    <a:pt x="9941516" y="9941"/>
                  </a:lnTo>
                  <a:lnTo>
                    <a:pt x="9892284" y="0"/>
                  </a:lnTo>
                  <a:close/>
                </a:path>
              </a:pathLst>
            </a:custGeom>
            <a:solidFill>
              <a:srgbClr val="d9d9d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66" name="object 6"/>
            <p:cNvSpPr/>
            <p:nvPr/>
          </p:nvSpPr>
          <p:spPr>
            <a:xfrm>
              <a:off x="1908000" y="841320"/>
              <a:ext cx="10018440" cy="758880"/>
            </a:xfrm>
            <a:custGeom>
              <a:avLst/>
              <a:gdLst>
                <a:gd name="textAreaLeft" fmla="*/ 0 w 10018440"/>
                <a:gd name="textAreaRight" fmla="*/ 10019160 w 10018440"/>
                <a:gd name="textAreaTop" fmla="*/ 0 h 758880"/>
                <a:gd name="textAreaBottom" fmla="*/ 759600 h 758880"/>
              </a:gdLst>
              <a:ahLst/>
              <a:rect l="textAreaLeft" t="textAreaTop" r="textAreaRight" b="textAreaBottom"/>
              <a:pathLst>
                <a:path w="10019030" h="759460">
                  <a:moveTo>
                    <a:pt x="0" y="126491"/>
                  </a:moveTo>
                  <a:lnTo>
                    <a:pt x="9941" y="77259"/>
                  </a:lnTo>
                  <a:lnTo>
                    <a:pt x="37052" y="37052"/>
                  </a:lnTo>
                  <a:lnTo>
                    <a:pt x="77259" y="9941"/>
                  </a:lnTo>
                  <a:lnTo>
                    <a:pt x="126491" y="0"/>
                  </a:lnTo>
                  <a:lnTo>
                    <a:pt x="9892284" y="0"/>
                  </a:lnTo>
                  <a:lnTo>
                    <a:pt x="9941516" y="9941"/>
                  </a:lnTo>
                  <a:lnTo>
                    <a:pt x="9981723" y="37052"/>
                  </a:lnTo>
                  <a:lnTo>
                    <a:pt x="10008834" y="77259"/>
                  </a:lnTo>
                  <a:lnTo>
                    <a:pt x="10018776" y="126491"/>
                  </a:lnTo>
                  <a:lnTo>
                    <a:pt x="10018776" y="632460"/>
                  </a:lnTo>
                  <a:lnTo>
                    <a:pt x="10008834" y="681692"/>
                  </a:lnTo>
                  <a:lnTo>
                    <a:pt x="9981723" y="721899"/>
                  </a:lnTo>
                  <a:lnTo>
                    <a:pt x="9941516" y="749010"/>
                  </a:lnTo>
                  <a:lnTo>
                    <a:pt x="9892284" y="758951"/>
                  </a:lnTo>
                  <a:lnTo>
                    <a:pt x="126491" y="758951"/>
                  </a:lnTo>
                  <a:lnTo>
                    <a:pt x="77259" y="749010"/>
                  </a:lnTo>
                  <a:lnTo>
                    <a:pt x="37052" y="721899"/>
                  </a:lnTo>
                  <a:lnTo>
                    <a:pt x="9941" y="681692"/>
                  </a:lnTo>
                  <a:lnTo>
                    <a:pt x="0" y="632460"/>
                  </a:lnTo>
                  <a:lnTo>
                    <a:pt x="0" y="126491"/>
                  </a:lnTo>
                  <a:close/>
                </a:path>
              </a:pathLst>
            </a:custGeom>
            <a:noFill/>
            <a:ln w="9525">
              <a:solidFill>
                <a:srgbClr val="aaaaa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367" name="object 7" descr=""/>
            <p:cNvPicPr/>
            <p:nvPr/>
          </p:nvPicPr>
          <p:blipFill>
            <a:blip r:embed="rId1"/>
            <a:stretch/>
          </p:blipFill>
          <p:spPr>
            <a:xfrm>
              <a:off x="1908000" y="1757160"/>
              <a:ext cx="6101280" cy="375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68" name="object 8"/>
            <p:cNvSpPr/>
            <p:nvPr/>
          </p:nvSpPr>
          <p:spPr>
            <a:xfrm>
              <a:off x="1908000" y="1757160"/>
              <a:ext cx="6101640" cy="375840"/>
            </a:xfrm>
            <a:custGeom>
              <a:avLst/>
              <a:gdLst>
                <a:gd name="textAreaLeft" fmla="*/ 0 w 6101640"/>
                <a:gd name="textAreaRight" fmla="*/ 6102360 w 6101640"/>
                <a:gd name="textAreaTop" fmla="*/ 0 h 375840"/>
                <a:gd name="textAreaBottom" fmla="*/ 376560 h 375840"/>
              </a:gdLst>
              <a:ahLst/>
              <a:rect l="textAreaLeft" t="textAreaTop" r="textAreaRight" b="textAreaBottom"/>
              <a:pathLst>
                <a:path w="6102350" h="376555">
                  <a:moveTo>
                    <a:pt x="0" y="62737"/>
                  </a:moveTo>
                  <a:lnTo>
                    <a:pt x="4927" y="38308"/>
                  </a:lnTo>
                  <a:lnTo>
                    <a:pt x="18367" y="18367"/>
                  </a:lnTo>
                  <a:lnTo>
                    <a:pt x="38308" y="4927"/>
                  </a:lnTo>
                  <a:lnTo>
                    <a:pt x="62737" y="0"/>
                  </a:lnTo>
                  <a:lnTo>
                    <a:pt x="6039358" y="0"/>
                  </a:lnTo>
                  <a:lnTo>
                    <a:pt x="6063787" y="4927"/>
                  </a:lnTo>
                  <a:lnTo>
                    <a:pt x="6083728" y="18367"/>
                  </a:lnTo>
                  <a:lnTo>
                    <a:pt x="6097168" y="38308"/>
                  </a:lnTo>
                  <a:lnTo>
                    <a:pt x="6102096" y="62737"/>
                  </a:lnTo>
                  <a:lnTo>
                    <a:pt x="6102096" y="313689"/>
                  </a:lnTo>
                  <a:lnTo>
                    <a:pt x="6097168" y="338119"/>
                  </a:lnTo>
                  <a:lnTo>
                    <a:pt x="6083728" y="358060"/>
                  </a:lnTo>
                  <a:lnTo>
                    <a:pt x="6063787" y="371500"/>
                  </a:lnTo>
                  <a:lnTo>
                    <a:pt x="6039358" y="376427"/>
                  </a:lnTo>
                  <a:lnTo>
                    <a:pt x="62737" y="376427"/>
                  </a:lnTo>
                  <a:lnTo>
                    <a:pt x="38308" y="371500"/>
                  </a:lnTo>
                  <a:lnTo>
                    <a:pt x="18367" y="358060"/>
                  </a:lnTo>
                  <a:lnTo>
                    <a:pt x="4927" y="338119"/>
                  </a:lnTo>
                  <a:lnTo>
                    <a:pt x="0" y="313689"/>
                  </a:lnTo>
                  <a:lnTo>
                    <a:pt x="0" y="62737"/>
                  </a:lnTo>
                  <a:close/>
                </a:path>
              </a:pathLst>
            </a:custGeom>
            <a:noFill/>
            <a:ln w="9524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369" name="object 9"/>
          <p:cNvSpPr/>
          <p:nvPr/>
        </p:nvSpPr>
        <p:spPr>
          <a:xfrm>
            <a:off x="2005200" y="947520"/>
            <a:ext cx="9529920" cy="116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30960">
              <a:lnSpc>
                <a:spcPct val="100000"/>
              </a:lnSpc>
              <a:spcBef>
                <a:spcPts val="105"/>
              </a:spcBef>
            </a:pPr>
            <a:r>
              <a:rPr b="1" lang="fr-FR" sz="11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Définition</a:t>
            </a:r>
            <a:r>
              <a:rPr b="1" lang="fr-FR" sz="1100" spc="-7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1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:</a:t>
            </a:r>
            <a:r>
              <a:rPr b="1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En</a:t>
            </a:r>
            <a:r>
              <a:rPr b="0" lang="fr-FR" sz="11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 u="sng">
                <a:solidFill>
                  <a:srgbClr val="0000ff"/>
                </a:solidFill>
                <a:uFill>
                  <a:solidFill>
                    <a:srgbClr val="2f85ec"/>
                  </a:solidFill>
                </a:uFill>
                <a:latin typeface="Corbel"/>
                <a:ea typeface="DejaVu Sans"/>
                <a:hlinkClick r:id="rId2"/>
              </a:rPr>
              <a:t>intelligence</a:t>
            </a:r>
            <a:r>
              <a:rPr b="0" lang="fr-FR" sz="1100" spc="-35" strike="noStrike" u="sng">
                <a:solidFill>
                  <a:srgbClr val="0000ff"/>
                </a:solidFill>
                <a:uFill>
                  <a:solidFill>
                    <a:srgbClr val="2f85ec"/>
                  </a:solidFill>
                </a:uFill>
                <a:latin typeface="Corbel"/>
                <a:ea typeface="DejaVu Sans"/>
                <a:hlinkClick r:id="rId3"/>
              </a:rPr>
              <a:t> </a:t>
            </a:r>
            <a:r>
              <a:rPr b="0" lang="fr-FR" sz="1100" spc="-1" strike="noStrike" u="sng">
                <a:solidFill>
                  <a:srgbClr val="0000ff"/>
                </a:solidFill>
                <a:uFill>
                  <a:solidFill>
                    <a:srgbClr val="2f85ec"/>
                  </a:solidFill>
                </a:uFill>
                <a:latin typeface="Corbel"/>
                <a:ea typeface="DejaVu Sans"/>
                <a:hlinkClick r:id="rId4"/>
              </a:rPr>
              <a:t>artificielle</a:t>
            </a:r>
            <a:r>
              <a:rPr b="0" lang="fr-FR" sz="1100" spc="-7" strike="noStrike">
                <a:solidFill>
                  <a:srgbClr val="2f85ec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et en 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apprentissage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machine,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Word2vec</a:t>
            </a:r>
            <a:r>
              <a:rPr b="1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est un</a:t>
            </a:r>
            <a:r>
              <a:rPr b="0" lang="fr-FR" sz="11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groupe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de modèles</a:t>
            </a:r>
            <a:r>
              <a:rPr b="0" lang="fr-FR" sz="11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utilisé pour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le 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plongement</a:t>
            </a:r>
            <a:r>
              <a:rPr b="0" lang="fr-FR" sz="11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lexical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(</a:t>
            </a:r>
            <a:r>
              <a:rPr b="0" i="1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word</a:t>
            </a:r>
            <a:r>
              <a:rPr b="0" i="1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i="1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embedding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).</a:t>
            </a:r>
            <a:r>
              <a:rPr b="0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Ce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sont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marL="30960">
              <a:lnSpc>
                <a:spcPct val="100000"/>
              </a:lnSpc>
            </a:pP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des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 u="sng">
                <a:solidFill>
                  <a:srgbClr val="0000ff"/>
                </a:solidFill>
                <a:uFill>
                  <a:solidFill>
                    <a:srgbClr val="2f85ec"/>
                  </a:solidFill>
                </a:uFill>
                <a:latin typeface="Corbel"/>
                <a:ea typeface="DejaVu Sans"/>
                <a:hlinkClick r:id="rId5"/>
              </a:rPr>
              <a:t>réseaux</a:t>
            </a:r>
            <a:r>
              <a:rPr b="0" lang="fr-FR" sz="1100" spc="-26" strike="noStrike" u="sng">
                <a:solidFill>
                  <a:srgbClr val="0000ff"/>
                </a:solidFill>
                <a:uFill>
                  <a:solidFill>
                    <a:srgbClr val="2f85ec"/>
                  </a:solidFill>
                </a:uFill>
                <a:latin typeface="Corbel"/>
                <a:ea typeface="DejaVu Sans"/>
                <a:hlinkClick r:id="rId6"/>
              </a:rPr>
              <a:t> </a:t>
            </a:r>
            <a:r>
              <a:rPr b="0" lang="fr-FR" sz="1100" spc="-1" strike="noStrike" u="sng">
                <a:solidFill>
                  <a:srgbClr val="0000ff"/>
                </a:solidFill>
                <a:uFill>
                  <a:solidFill>
                    <a:srgbClr val="2f85ec"/>
                  </a:solidFill>
                </a:uFill>
                <a:latin typeface="Corbel"/>
                <a:ea typeface="DejaVu Sans"/>
                <a:hlinkClick r:id="rId7"/>
              </a:rPr>
              <a:t>de</a:t>
            </a:r>
            <a:r>
              <a:rPr b="0" lang="fr-FR" sz="1100" spc="-21" strike="noStrike" u="sng">
                <a:solidFill>
                  <a:srgbClr val="0000ff"/>
                </a:solidFill>
                <a:uFill>
                  <a:solidFill>
                    <a:srgbClr val="2f85ec"/>
                  </a:solidFill>
                </a:uFill>
                <a:latin typeface="Corbel"/>
                <a:ea typeface="DejaVu Sans"/>
                <a:hlinkClick r:id="rId8"/>
              </a:rPr>
              <a:t> </a:t>
            </a:r>
            <a:r>
              <a:rPr b="0" lang="fr-FR" sz="1100" spc="-1" strike="noStrike" u="sng">
                <a:solidFill>
                  <a:srgbClr val="0000ff"/>
                </a:solidFill>
                <a:uFill>
                  <a:solidFill>
                    <a:srgbClr val="2f85ec"/>
                  </a:solidFill>
                </a:uFill>
                <a:latin typeface="Corbel"/>
                <a:ea typeface="DejaVu Sans"/>
                <a:hlinkClick r:id="rId9"/>
              </a:rPr>
              <a:t>neurones</a:t>
            </a:r>
            <a:r>
              <a:rPr b="0" lang="fr-FR" sz="1100" spc="-52" strike="noStrike" u="sng">
                <a:solidFill>
                  <a:srgbClr val="0000ff"/>
                </a:solidFill>
                <a:uFill>
                  <a:solidFill>
                    <a:srgbClr val="2f85ec"/>
                  </a:solidFill>
                </a:uFill>
                <a:latin typeface="Corbel"/>
                <a:ea typeface="DejaVu Sans"/>
                <a:hlinkClick r:id="rId10"/>
              </a:rPr>
              <a:t> </a:t>
            </a:r>
            <a:r>
              <a:rPr b="0" lang="fr-FR" sz="1100" spc="-1" strike="noStrike" u="sng">
                <a:solidFill>
                  <a:srgbClr val="0000ff"/>
                </a:solidFill>
                <a:uFill>
                  <a:solidFill>
                    <a:srgbClr val="2f85ec"/>
                  </a:solidFill>
                </a:uFill>
                <a:latin typeface="Corbel"/>
                <a:ea typeface="DejaVu Sans"/>
                <a:hlinkClick r:id="rId11"/>
              </a:rPr>
              <a:t>artificiels</a:t>
            </a:r>
            <a:r>
              <a:rPr b="0" lang="fr-FR" sz="1100" spc="-21" strike="noStrike">
                <a:solidFill>
                  <a:srgbClr val="2f85ec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à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deux</a:t>
            </a:r>
            <a:r>
              <a:rPr b="0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couches entraînés</a:t>
            </a:r>
            <a:r>
              <a:rPr b="0" lang="fr-FR" sz="1100" spc="-5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pour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reconstruire</a:t>
            </a:r>
            <a:r>
              <a:rPr b="0" lang="fr-FR" sz="11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le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contexte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linguistique</a:t>
            </a:r>
            <a:r>
              <a:rPr b="0" lang="fr-FR" sz="11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des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mots.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marL="30960">
              <a:lnSpc>
                <a:spcPct val="100000"/>
              </a:lnSpc>
            </a:pP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Cette 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technique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permet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de représenter</a:t>
            </a:r>
            <a:r>
              <a:rPr b="0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chaque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mot</a:t>
            </a:r>
            <a:r>
              <a:rPr b="0" lang="fr-FR" sz="11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d'un</a:t>
            </a:r>
            <a:r>
              <a:rPr b="0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dictionnaire</a:t>
            </a:r>
            <a:r>
              <a:rPr b="0" lang="fr-FR" sz="11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par</a:t>
            </a:r>
            <a:r>
              <a:rPr b="0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un</a:t>
            </a:r>
            <a:r>
              <a:rPr b="0" lang="fr-FR" sz="1100" spc="9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vecteur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de </a:t>
            </a:r>
            <a:r>
              <a:rPr b="0" lang="fr-FR" sz="1100" spc="-1" strike="noStrike" u="sng">
                <a:solidFill>
                  <a:srgbClr val="0000ff"/>
                </a:solidFill>
                <a:uFill>
                  <a:solidFill>
                    <a:srgbClr val="2f85ec"/>
                  </a:solidFill>
                </a:uFill>
                <a:latin typeface="Corbel"/>
                <a:ea typeface="DejaVu Sans"/>
                <a:hlinkClick r:id="rId12"/>
              </a:rPr>
              <a:t>nombres</a:t>
            </a:r>
            <a:r>
              <a:rPr b="0" lang="fr-FR" sz="1100" spc="-26" strike="noStrike" u="sng">
                <a:solidFill>
                  <a:srgbClr val="0000ff"/>
                </a:solidFill>
                <a:uFill>
                  <a:solidFill>
                    <a:srgbClr val="2f85ec"/>
                  </a:solidFill>
                </a:uFill>
                <a:latin typeface="Corbel"/>
                <a:ea typeface="DejaVu Sans"/>
                <a:hlinkClick r:id="rId13"/>
              </a:rPr>
              <a:t> </a:t>
            </a:r>
            <a:r>
              <a:rPr b="0" lang="fr-FR" sz="1100" spc="-12" strike="noStrike" u="sng">
                <a:solidFill>
                  <a:srgbClr val="0000ff"/>
                </a:solidFill>
                <a:uFill>
                  <a:solidFill>
                    <a:srgbClr val="2f85ec"/>
                  </a:solidFill>
                </a:uFill>
                <a:latin typeface="Corbel"/>
                <a:ea typeface="DejaVu Sans"/>
                <a:hlinkClick r:id="rId14"/>
              </a:rPr>
              <a:t>réels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.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marL="30960">
              <a:lnSpc>
                <a:spcPct val="100000"/>
              </a:lnSpc>
              <a:spcBef>
                <a:spcPts val="941"/>
              </a:spcBef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Principe</a:t>
            </a:r>
            <a:r>
              <a:rPr b="1" lang="fr-FR" sz="1200" spc="-4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: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86120" indent="-1735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18612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Chaque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description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deviendra</a:t>
            </a:r>
            <a:r>
              <a:rPr b="0" lang="fr-FR" sz="1200" spc="-5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un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tableau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unidimensionnel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taille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1000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et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type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float32.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70" name="object 10"/>
          <p:cNvGrpSpPr/>
          <p:nvPr/>
        </p:nvGrpSpPr>
        <p:grpSpPr>
          <a:xfrm>
            <a:off x="1908000" y="2372760"/>
            <a:ext cx="6101640" cy="2672280"/>
            <a:chOff x="1908000" y="2372760"/>
            <a:chExt cx="6101640" cy="2672280"/>
          </a:xfrm>
        </p:grpSpPr>
        <p:pic>
          <p:nvPicPr>
            <p:cNvPr id="371" name="object 11" descr=""/>
            <p:cNvPicPr/>
            <p:nvPr/>
          </p:nvPicPr>
          <p:blipFill>
            <a:blip r:embed="rId15"/>
            <a:stretch/>
          </p:blipFill>
          <p:spPr>
            <a:xfrm>
              <a:off x="1908000" y="2372760"/>
              <a:ext cx="5113800" cy="1646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72" name="object 12" descr=""/>
            <p:cNvPicPr/>
            <p:nvPr/>
          </p:nvPicPr>
          <p:blipFill>
            <a:blip r:embed="rId16"/>
            <a:stretch/>
          </p:blipFill>
          <p:spPr>
            <a:xfrm>
              <a:off x="1908000" y="4260960"/>
              <a:ext cx="6101280" cy="784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73" name="object 13"/>
            <p:cNvSpPr/>
            <p:nvPr/>
          </p:nvSpPr>
          <p:spPr>
            <a:xfrm>
              <a:off x="1908000" y="4260960"/>
              <a:ext cx="6101640" cy="784080"/>
            </a:xfrm>
            <a:custGeom>
              <a:avLst/>
              <a:gdLst>
                <a:gd name="textAreaLeft" fmla="*/ 0 w 6101640"/>
                <a:gd name="textAreaRight" fmla="*/ 6102360 w 6101640"/>
                <a:gd name="textAreaTop" fmla="*/ 0 h 784080"/>
                <a:gd name="textAreaBottom" fmla="*/ 784800 h 784080"/>
              </a:gdLst>
              <a:ahLst/>
              <a:rect l="textAreaLeft" t="textAreaTop" r="textAreaRight" b="textAreaBottom"/>
              <a:pathLst>
                <a:path w="6102350" h="784860">
                  <a:moveTo>
                    <a:pt x="0" y="130810"/>
                  </a:moveTo>
                  <a:lnTo>
                    <a:pt x="10277" y="79884"/>
                  </a:lnTo>
                  <a:lnTo>
                    <a:pt x="38306" y="38306"/>
                  </a:lnTo>
                  <a:lnTo>
                    <a:pt x="79884" y="10277"/>
                  </a:lnTo>
                  <a:lnTo>
                    <a:pt x="130809" y="0"/>
                  </a:lnTo>
                  <a:lnTo>
                    <a:pt x="5971285" y="0"/>
                  </a:lnTo>
                  <a:lnTo>
                    <a:pt x="6022211" y="10277"/>
                  </a:lnTo>
                  <a:lnTo>
                    <a:pt x="6063789" y="38306"/>
                  </a:lnTo>
                  <a:lnTo>
                    <a:pt x="6091818" y="79884"/>
                  </a:lnTo>
                  <a:lnTo>
                    <a:pt x="6102096" y="130810"/>
                  </a:lnTo>
                  <a:lnTo>
                    <a:pt x="6102096" y="654050"/>
                  </a:lnTo>
                  <a:lnTo>
                    <a:pt x="6091818" y="704975"/>
                  </a:lnTo>
                  <a:lnTo>
                    <a:pt x="6063789" y="746553"/>
                  </a:lnTo>
                  <a:lnTo>
                    <a:pt x="6022211" y="774582"/>
                  </a:lnTo>
                  <a:lnTo>
                    <a:pt x="5971285" y="784860"/>
                  </a:lnTo>
                  <a:lnTo>
                    <a:pt x="130809" y="784860"/>
                  </a:lnTo>
                  <a:lnTo>
                    <a:pt x="79884" y="774582"/>
                  </a:lnTo>
                  <a:lnTo>
                    <a:pt x="38306" y="746553"/>
                  </a:lnTo>
                  <a:lnTo>
                    <a:pt x="10277" y="704975"/>
                  </a:lnTo>
                  <a:lnTo>
                    <a:pt x="0" y="654050"/>
                  </a:lnTo>
                  <a:lnTo>
                    <a:pt x="0" y="130810"/>
                  </a:lnTo>
                  <a:close/>
                </a:path>
              </a:pathLst>
            </a:custGeom>
            <a:noFill/>
            <a:ln w="9525">
              <a:solidFill>
                <a:srgbClr val="c0deb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374" name="object 14"/>
          <p:cNvSpPr/>
          <p:nvPr/>
        </p:nvSpPr>
        <p:spPr>
          <a:xfrm>
            <a:off x="2025000" y="4358160"/>
            <a:ext cx="5769000" cy="56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fr-FR" sz="12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Explications</a:t>
            </a:r>
            <a:r>
              <a:rPr b="1" lang="fr-FR" sz="1200" spc="4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: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"/>
              </a:spcBef>
            </a:pPr>
            <a:r>
              <a:rPr b="0" lang="fr-FR" sz="1200" spc="-12" strike="noStrike" u="sng">
                <a:solidFill>
                  <a:srgbClr val="0000ff"/>
                </a:solidFill>
                <a:uFill>
                  <a:solidFill>
                    <a:srgbClr val="2f85ec"/>
                  </a:solidFill>
                </a:uFill>
                <a:latin typeface="Corbel"/>
                <a:ea typeface="DejaVu Sans"/>
                <a:hlinkClick r:id="rId17"/>
              </a:rPr>
              <a:t>https://openclassrooms.com/fr/courses/4470541-analysez-vos-donnees-textuelles/4855006-</a:t>
            </a:r>
            <a:r>
              <a:rPr b="0" lang="fr-FR" sz="1200" spc="-12" strike="noStrike" u="sng">
                <a:solidFill>
                  <a:srgbClr val="0000ff"/>
                </a:solidFill>
                <a:uFillTx/>
                <a:latin typeface="Corbel"/>
                <a:ea typeface="DejaVu Sans"/>
                <a:hlinkClick r:id="rId18"/>
              </a:rPr>
              <a:t> </a:t>
            </a:r>
            <a:r>
              <a:rPr b="0" lang="fr-FR" sz="1200" spc="-12" strike="noStrike" u="sng">
                <a:solidFill>
                  <a:srgbClr val="0000ff"/>
                </a:solidFill>
                <a:uFill>
                  <a:solidFill>
                    <a:srgbClr val="2f85ec"/>
                  </a:solidFill>
                </a:uFill>
                <a:latin typeface="Corbel"/>
                <a:ea typeface="DejaVu Sans"/>
                <a:hlinkClick r:id="rId19"/>
              </a:rPr>
              <a:t>effectuez-des-plongements-de-</a:t>
            </a:r>
            <a:r>
              <a:rPr b="0" lang="fr-FR" sz="1200" spc="-21" strike="noStrike" u="sng">
                <a:solidFill>
                  <a:srgbClr val="0000ff"/>
                </a:solidFill>
                <a:uFill>
                  <a:solidFill>
                    <a:srgbClr val="2f85ec"/>
                  </a:solidFill>
                </a:uFill>
                <a:latin typeface="Corbel"/>
                <a:ea typeface="DejaVu Sans"/>
                <a:hlinkClick r:id="rId20"/>
              </a:rPr>
              <a:t>mots-</a:t>
            </a:r>
            <a:r>
              <a:rPr b="0" lang="fr-FR" sz="1200" spc="-12" strike="noStrike" u="sng">
                <a:solidFill>
                  <a:srgbClr val="0000ff"/>
                </a:solidFill>
                <a:uFill>
                  <a:solidFill>
                    <a:srgbClr val="2f85ec"/>
                  </a:solidFill>
                </a:uFill>
                <a:latin typeface="Corbel"/>
                <a:ea typeface="DejaVu Sans"/>
                <a:hlinkClick r:id="rId21"/>
              </a:rPr>
              <a:t>word-embeddings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object 2"/>
          <p:cNvGrpSpPr/>
          <p:nvPr/>
        </p:nvGrpSpPr>
        <p:grpSpPr>
          <a:xfrm>
            <a:off x="1961280" y="2744640"/>
            <a:ext cx="8266320" cy="1365480"/>
            <a:chOff x="1961280" y="2744640"/>
            <a:chExt cx="8266320" cy="1365480"/>
          </a:xfrm>
        </p:grpSpPr>
        <p:pic>
          <p:nvPicPr>
            <p:cNvPr id="376" name="object 3" descr=""/>
            <p:cNvPicPr/>
            <p:nvPr/>
          </p:nvPicPr>
          <p:blipFill>
            <a:blip r:embed="rId1"/>
            <a:stretch/>
          </p:blipFill>
          <p:spPr>
            <a:xfrm>
              <a:off x="1961280" y="2744640"/>
              <a:ext cx="8266320" cy="1365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77" name="object 4" descr=""/>
            <p:cNvPicPr/>
            <p:nvPr/>
          </p:nvPicPr>
          <p:blipFill>
            <a:blip r:embed="rId2"/>
            <a:stretch/>
          </p:blipFill>
          <p:spPr>
            <a:xfrm>
              <a:off x="3235320" y="3624120"/>
              <a:ext cx="1121040" cy="281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78" name="object 5" descr=""/>
            <p:cNvPicPr/>
            <p:nvPr/>
          </p:nvPicPr>
          <p:blipFill>
            <a:blip r:embed="rId3"/>
            <a:stretch/>
          </p:blipFill>
          <p:spPr>
            <a:xfrm>
              <a:off x="3718440" y="3624120"/>
              <a:ext cx="860400" cy="281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79" name="object 6" descr=""/>
            <p:cNvPicPr/>
            <p:nvPr/>
          </p:nvPicPr>
          <p:blipFill>
            <a:blip r:embed="rId4"/>
            <a:stretch/>
          </p:blipFill>
          <p:spPr>
            <a:xfrm>
              <a:off x="4034160" y="3624120"/>
              <a:ext cx="4914360" cy="2811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3545640" y="3114000"/>
            <a:ext cx="5099040" cy="1157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0" lang="fr-FR" sz="3600" spc="-1" strike="noStrike">
                <a:solidFill>
                  <a:srgbClr val="000000"/>
                </a:solidFill>
                <a:latin typeface="Corbel"/>
              </a:rPr>
              <a:t>IV</a:t>
            </a:r>
            <a:r>
              <a:rPr b="0" lang="fr-FR" sz="3600" spc="7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3600" spc="-1" strike="noStrike">
                <a:solidFill>
                  <a:srgbClr val="000000"/>
                </a:solidFill>
                <a:latin typeface="Corbel"/>
              </a:rPr>
              <a:t>–</a:t>
            </a:r>
            <a:r>
              <a:rPr b="0" lang="fr-FR" sz="3600" spc="1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3600" spc="-32" strike="noStrike">
                <a:solidFill>
                  <a:srgbClr val="000000"/>
                </a:solidFill>
                <a:latin typeface="Corbel"/>
              </a:rPr>
              <a:t>DONNEES</a:t>
            </a:r>
            <a:r>
              <a:rPr b="0" lang="fr-FR" sz="3600" spc="-236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3600" spc="-12" strike="noStrike">
                <a:solidFill>
                  <a:srgbClr val="000000"/>
                </a:solidFill>
                <a:latin typeface="Corbel"/>
              </a:rPr>
              <a:t>VISUELLES</a:t>
            </a: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object 8"/>
          <p:cNvSpPr/>
          <p:nvPr/>
        </p:nvSpPr>
        <p:spPr>
          <a:xfrm>
            <a:off x="11974320" y="6580440"/>
            <a:ext cx="138240" cy="16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0" lang="fr-FR" sz="1000" spc="-26" strike="noStrike">
                <a:solidFill>
                  <a:srgbClr val="000000"/>
                </a:solidFill>
                <a:latin typeface="Corbel"/>
                <a:ea typeface="DejaVu Sans"/>
              </a:rPr>
              <a:t>13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object 2"/>
          <p:cNvGrpSpPr/>
          <p:nvPr/>
        </p:nvGrpSpPr>
        <p:grpSpPr>
          <a:xfrm>
            <a:off x="208800" y="909720"/>
            <a:ext cx="3806640" cy="1829880"/>
            <a:chOff x="208800" y="909720"/>
            <a:chExt cx="3806640" cy="1829880"/>
          </a:xfrm>
        </p:grpSpPr>
        <p:pic>
          <p:nvPicPr>
            <p:cNvPr id="383" name="object 3" descr=""/>
            <p:cNvPicPr/>
            <p:nvPr/>
          </p:nvPicPr>
          <p:blipFill>
            <a:blip r:embed="rId1"/>
            <a:stretch/>
          </p:blipFill>
          <p:spPr>
            <a:xfrm>
              <a:off x="208800" y="909720"/>
              <a:ext cx="3806280" cy="1829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84" name="object 4"/>
            <p:cNvSpPr/>
            <p:nvPr/>
          </p:nvSpPr>
          <p:spPr>
            <a:xfrm>
              <a:off x="208800" y="909720"/>
              <a:ext cx="3806640" cy="1829880"/>
            </a:xfrm>
            <a:custGeom>
              <a:avLst/>
              <a:gdLst>
                <a:gd name="textAreaLeft" fmla="*/ 0 w 3806640"/>
                <a:gd name="textAreaRight" fmla="*/ 3807360 w 3806640"/>
                <a:gd name="textAreaTop" fmla="*/ 0 h 1829880"/>
                <a:gd name="textAreaBottom" fmla="*/ 1830600 h 1829880"/>
              </a:gdLst>
              <a:ahLst/>
              <a:rect l="textAreaLeft" t="textAreaTop" r="textAreaRight" b="textAreaBottom"/>
              <a:pathLst>
                <a:path w="3807460" h="1830705">
                  <a:moveTo>
                    <a:pt x="0" y="97409"/>
                  </a:moveTo>
                  <a:lnTo>
                    <a:pt x="7657" y="59525"/>
                  </a:lnTo>
                  <a:lnTo>
                    <a:pt x="28540" y="28559"/>
                  </a:lnTo>
                  <a:lnTo>
                    <a:pt x="59514" y="7665"/>
                  </a:lnTo>
                  <a:lnTo>
                    <a:pt x="97447" y="0"/>
                  </a:lnTo>
                  <a:lnTo>
                    <a:pt x="3709542" y="0"/>
                  </a:lnTo>
                  <a:lnTo>
                    <a:pt x="3747426" y="7665"/>
                  </a:lnTo>
                  <a:lnTo>
                    <a:pt x="3778392" y="28559"/>
                  </a:lnTo>
                  <a:lnTo>
                    <a:pt x="3799286" y="59525"/>
                  </a:lnTo>
                  <a:lnTo>
                    <a:pt x="3806952" y="97409"/>
                  </a:lnTo>
                  <a:lnTo>
                    <a:pt x="3806952" y="1732914"/>
                  </a:lnTo>
                  <a:lnTo>
                    <a:pt x="3799286" y="1770798"/>
                  </a:lnTo>
                  <a:lnTo>
                    <a:pt x="3778392" y="1801764"/>
                  </a:lnTo>
                  <a:lnTo>
                    <a:pt x="3747426" y="1822658"/>
                  </a:lnTo>
                  <a:lnTo>
                    <a:pt x="3709542" y="1830324"/>
                  </a:lnTo>
                  <a:lnTo>
                    <a:pt x="97447" y="1830324"/>
                  </a:lnTo>
                  <a:lnTo>
                    <a:pt x="59514" y="1822658"/>
                  </a:lnTo>
                  <a:lnTo>
                    <a:pt x="28540" y="1801764"/>
                  </a:lnTo>
                  <a:lnTo>
                    <a:pt x="7657" y="1770798"/>
                  </a:lnTo>
                  <a:lnTo>
                    <a:pt x="0" y="1732914"/>
                  </a:lnTo>
                  <a:lnTo>
                    <a:pt x="0" y="97409"/>
                  </a:lnTo>
                  <a:close/>
                </a:path>
              </a:pathLst>
            </a:custGeom>
            <a:noFill/>
            <a:ln w="9525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385" name="object 5"/>
          <p:cNvSpPr/>
          <p:nvPr/>
        </p:nvSpPr>
        <p:spPr>
          <a:xfrm>
            <a:off x="11336400" y="6166080"/>
            <a:ext cx="146520" cy="16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0" lang="fr-FR" sz="1000" spc="-26" strike="noStrike">
                <a:solidFill>
                  <a:srgbClr val="000000"/>
                </a:solidFill>
                <a:latin typeface="Corbel"/>
                <a:ea typeface="DejaVu Sans"/>
              </a:rPr>
              <a:t>14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object 6"/>
          <p:cNvSpPr/>
          <p:nvPr/>
        </p:nvSpPr>
        <p:spPr>
          <a:xfrm>
            <a:off x="1461240" y="947520"/>
            <a:ext cx="1302480" cy="2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fr-FR" sz="14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Home</a:t>
            </a:r>
            <a:r>
              <a:rPr b="1" lang="fr-FR" sz="1400" spc="-3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4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furnishing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87" name="object 7"/>
          <p:cNvGrpSpPr/>
          <p:nvPr/>
        </p:nvGrpSpPr>
        <p:grpSpPr>
          <a:xfrm>
            <a:off x="4136040" y="909720"/>
            <a:ext cx="3806640" cy="1829880"/>
            <a:chOff x="4136040" y="909720"/>
            <a:chExt cx="3806640" cy="1829880"/>
          </a:xfrm>
        </p:grpSpPr>
        <p:pic>
          <p:nvPicPr>
            <p:cNvPr id="388" name="object 8" descr=""/>
            <p:cNvPicPr/>
            <p:nvPr/>
          </p:nvPicPr>
          <p:blipFill>
            <a:blip r:embed="rId2"/>
            <a:stretch/>
          </p:blipFill>
          <p:spPr>
            <a:xfrm>
              <a:off x="4136040" y="909720"/>
              <a:ext cx="3806280" cy="1829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89" name="object 9"/>
            <p:cNvSpPr/>
            <p:nvPr/>
          </p:nvSpPr>
          <p:spPr>
            <a:xfrm>
              <a:off x="4136040" y="909720"/>
              <a:ext cx="3806640" cy="1829880"/>
            </a:xfrm>
            <a:custGeom>
              <a:avLst/>
              <a:gdLst>
                <a:gd name="textAreaLeft" fmla="*/ 0 w 3806640"/>
                <a:gd name="textAreaRight" fmla="*/ 3807360 w 3806640"/>
                <a:gd name="textAreaTop" fmla="*/ 0 h 1829880"/>
                <a:gd name="textAreaBottom" fmla="*/ 1830600 h 1829880"/>
              </a:gdLst>
              <a:ahLst/>
              <a:rect l="textAreaLeft" t="textAreaTop" r="textAreaRight" b="textAreaBottom"/>
              <a:pathLst>
                <a:path w="3807459" h="1830705">
                  <a:moveTo>
                    <a:pt x="0" y="97409"/>
                  </a:moveTo>
                  <a:lnTo>
                    <a:pt x="7665" y="59525"/>
                  </a:lnTo>
                  <a:lnTo>
                    <a:pt x="28559" y="28559"/>
                  </a:lnTo>
                  <a:lnTo>
                    <a:pt x="59525" y="7665"/>
                  </a:lnTo>
                  <a:lnTo>
                    <a:pt x="97409" y="0"/>
                  </a:lnTo>
                  <a:lnTo>
                    <a:pt x="3709542" y="0"/>
                  </a:lnTo>
                  <a:lnTo>
                    <a:pt x="3747426" y="7665"/>
                  </a:lnTo>
                  <a:lnTo>
                    <a:pt x="3778392" y="28559"/>
                  </a:lnTo>
                  <a:lnTo>
                    <a:pt x="3799286" y="59525"/>
                  </a:lnTo>
                  <a:lnTo>
                    <a:pt x="3806952" y="97409"/>
                  </a:lnTo>
                  <a:lnTo>
                    <a:pt x="3806952" y="1732914"/>
                  </a:lnTo>
                  <a:lnTo>
                    <a:pt x="3799286" y="1770798"/>
                  </a:lnTo>
                  <a:lnTo>
                    <a:pt x="3778392" y="1801764"/>
                  </a:lnTo>
                  <a:lnTo>
                    <a:pt x="3747426" y="1822658"/>
                  </a:lnTo>
                  <a:lnTo>
                    <a:pt x="3709542" y="1830324"/>
                  </a:lnTo>
                  <a:lnTo>
                    <a:pt x="97409" y="1830324"/>
                  </a:lnTo>
                  <a:lnTo>
                    <a:pt x="59525" y="1822658"/>
                  </a:lnTo>
                  <a:lnTo>
                    <a:pt x="28559" y="1801764"/>
                  </a:lnTo>
                  <a:lnTo>
                    <a:pt x="7665" y="1770798"/>
                  </a:lnTo>
                  <a:lnTo>
                    <a:pt x="0" y="1732914"/>
                  </a:lnTo>
                  <a:lnTo>
                    <a:pt x="0" y="97409"/>
                  </a:lnTo>
                  <a:close/>
                </a:path>
              </a:pathLst>
            </a:custGeom>
            <a:noFill/>
            <a:ln w="9525">
              <a:solidFill>
                <a:srgbClr val="c0deb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390" name="object 10"/>
          <p:cNvGrpSpPr/>
          <p:nvPr/>
        </p:nvGrpSpPr>
        <p:grpSpPr>
          <a:xfrm>
            <a:off x="216360" y="1324080"/>
            <a:ext cx="3806640" cy="3384720"/>
            <a:chOff x="216360" y="1324080"/>
            <a:chExt cx="3806640" cy="3384720"/>
          </a:xfrm>
        </p:grpSpPr>
        <p:pic>
          <p:nvPicPr>
            <p:cNvPr id="391" name="object 11" descr=""/>
            <p:cNvPicPr/>
            <p:nvPr/>
          </p:nvPicPr>
          <p:blipFill>
            <a:blip r:embed="rId3"/>
            <a:stretch/>
          </p:blipFill>
          <p:spPr>
            <a:xfrm>
              <a:off x="294120" y="1328760"/>
              <a:ext cx="3650760" cy="1248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92" name="object 12"/>
            <p:cNvSpPr/>
            <p:nvPr/>
          </p:nvSpPr>
          <p:spPr>
            <a:xfrm>
              <a:off x="289440" y="1324080"/>
              <a:ext cx="3660840" cy="1258560"/>
            </a:xfrm>
            <a:custGeom>
              <a:avLst/>
              <a:gdLst>
                <a:gd name="textAreaLeft" fmla="*/ 0 w 3660840"/>
                <a:gd name="textAreaRight" fmla="*/ 3661560 w 3660840"/>
                <a:gd name="textAreaTop" fmla="*/ 0 h 1258560"/>
                <a:gd name="textAreaBottom" fmla="*/ 1259280 h 1258560"/>
              </a:gdLst>
              <a:ahLst/>
              <a:rect l="textAreaLeft" t="textAreaTop" r="textAreaRight" b="textAreaBottom"/>
              <a:pathLst>
                <a:path w="3661410" h="1259205">
                  <a:moveTo>
                    <a:pt x="0" y="1259205"/>
                  </a:moveTo>
                  <a:lnTo>
                    <a:pt x="3661029" y="1259205"/>
                  </a:lnTo>
                  <a:lnTo>
                    <a:pt x="3661029" y="0"/>
                  </a:lnTo>
                  <a:lnTo>
                    <a:pt x="0" y="0"/>
                  </a:lnTo>
                  <a:lnTo>
                    <a:pt x="0" y="1259205"/>
                  </a:lnTo>
                  <a:close/>
                </a:path>
              </a:pathLst>
            </a:custGeom>
            <a:noFill/>
            <a:ln w="9525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393" name="object 13" descr=""/>
            <p:cNvPicPr/>
            <p:nvPr/>
          </p:nvPicPr>
          <p:blipFill>
            <a:blip r:embed="rId4"/>
            <a:stretch/>
          </p:blipFill>
          <p:spPr>
            <a:xfrm>
              <a:off x="216360" y="2878920"/>
              <a:ext cx="3806280" cy="1829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94" name="object 14"/>
            <p:cNvSpPr/>
            <p:nvPr/>
          </p:nvSpPr>
          <p:spPr>
            <a:xfrm>
              <a:off x="216360" y="2878920"/>
              <a:ext cx="3806640" cy="1829880"/>
            </a:xfrm>
            <a:custGeom>
              <a:avLst/>
              <a:gdLst>
                <a:gd name="textAreaLeft" fmla="*/ 0 w 3806640"/>
                <a:gd name="textAreaRight" fmla="*/ 3807360 w 3806640"/>
                <a:gd name="textAreaTop" fmla="*/ 0 h 1829880"/>
                <a:gd name="textAreaBottom" fmla="*/ 1830600 h 1829880"/>
              </a:gdLst>
              <a:ahLst/>
              <a:rect l="textAreaLeft" t="textAreaTop" r="textAreaRight" b="textAreaBottom"/>
              <a:pathLst>
                <a:path w="3807460" h="1830704">
                  <a:moveTo>
                    <a:pt x="0" y="97409"/>
                  </a:moveTo>
                  <a:lnTo>
                    <a:pt x="7657" y="59525"/>
                  </a:lnTo>
                  <a:lnTo>
                    <a:pt x="28540" y="28559"/>
                  </a:lnTo>
                  <a:lnTo>
                    <a:pt x="59514" y="7665"/>
                  </a:lnTo>
                  <a:lnTo>
                    <a:pt x="97447" y="0"/>
                  </a:lnTo>
                  <a:lnTo>
                    <a:pt x="3709542" y="0"/>
                  </a:lnTo>
                  <a:lnTo>
                    <a:pt x="3747426" y="7665"/>
                  </a:lnTo>
                  <a:lnTo>
                    <a:pt x="3778392" y="28559"/>
                  </a:lnTo>
                  <a:lnTo>
                    <a:pt x="3799286" y="59525"/>
                  </a:lnTo>
                  <a:lnTo>
                    <a:pt x="3806952" y="97409"/>
                  </a:lnTo>
                  <a:lnTo>
                    <a:pt x="3806952" y="1732914"/>
                  </a:lnTo>
                  <a:lnTo>
                    <a:pt x="3799286" y="1770798"/>
                  </a:lnTo>
                  <a:lnTo>
                    <a:pt x="3778392" y="1801764"/>
                  </a:lnTo>
                  <a:lnTo>
                    <a:pt x="3747426" y="1822658"/>
                  </a:lnTo>
                  <a:lnTo>
                    <a:pt x="3709542" y="1830324"/>
                  </a:lnTo>
                  <a:lnTo>
                    <a:pt x="97447" y="1830324"/>
                  </a:lnTo>
                  <a:lnTo>
                    <a:pt x="59514" y="1822658"/>
                  </a:lnTo>
                  <a:lnTo>
                    <a:pt x="28540" y="1801764"/>
                  </a:lnTo>
                  <a:lnTo>
                    <a:pt x="7657" y="1770798"/>
                  </a:lnTo>
                  <a:lnTo>
                    <a:pt x="0" y="1732914"/>
                  </a:lnTo>
                  <a:lnTo>
                    <a:pt x="0" y="97409"/>
                  </a:lnTo>
                  <a:close/>
                </a:path>
              </a:pathLst>
            </a:custGeom>
            <a:noFill/>
            <a:ln w="9525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395" name="object 15"/>
          <p:cNvSpPr/>
          <p:nvPr/>
        </p:nvSpPr>
        <p:spPr>
          <a:xfrm>
            <a:off x="5650560" y="947520"/>
            <a:ext cx="779760" cy="2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fr-FR" sz="14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Baby</a:t>
            </a:r>
            <a:r>
              <a:rPr b="1" lang="fr-FR" sz="1400" spc="-1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400" spc="-2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care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96" name="object 16"/>
          <p:cNvGrpSpPr/>
          <p:nvPr/>
        </p:nvGrpSpPr>
        <p:grpSpPr>
          <a:xfrm>
            <a:off x="8112240" y="921960"/>
            <a:ext cx="3806640" cy="1828080"/>
            <a:chOff x="8112240" y="921960"/>
            <a:chExt cx="3806640" cy="1828080"/>
          </a:xfrm>
        </p:grpSpPr>
        <p:pic>
          <p:nvPicPr>
            <p:cNvPr id="397" name="object 17" descr=""/>
            <p:cNvPicPr/>
            <p:nvPr/>
          </p:nvPicPr>
          <p:blipFill>
            <a:blip r:embed="rId5"/>
            <a:stretch/>
          </p:blipFill>
          <p:spPr>
            <a:xfrm>
              <a:off x="8112240" y="921960"/>
              <a:ext cx="3806280" cy="1828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98" name="object 18"/>
            <p:cNvSpPr/>
            <p:nvPr/>
          </p:nvSpPr>
          <p:spPr>
            <a:xfrm>
              <a:off x="8112240" y="921960"/>
              <a:ext cx="3806640" cy="1828080"/>
            </a:xfrm>
            <a:custGeom>
              <a:avLst/>
              <a:gdLst>
                <a:gd name="textAreaLeft" fmla="*/ 0 w 3806640"/>
                <a:gd name="textAreaRight" fmla="*/ 3807360 w 3806640"/>
                <a:gd name="textAreaTop" fmla="*/ 0 h 1828080"/>
                <a:gd name="textAreaBottom" fmla="*/ 1828800 h 1828080"/>
              </a:gdLst>
              <a:ahLst/>
              <a:rect l="textAreaLeft" t="textAreaTop" r="textAreaRight" b="textAreaBottom"/>
              <a:pathLst>
                <a:path w="3807459" h="1828800">
                  <a:moveTo>
                    <a:pt x="0" y="97408"/>
                  </a:moveTo>
                  <a:lnTo>
                    <a:pt x="7647" y="59471"/>
                  </a:lnTo>
                  <a:lnTo>
                    <a:pt x="28511" y="28511"/>
                  </a:lnTo>
                  <a:lnTo>
                    <a:pt x="59471" y="7647"/>
                  </a:lnTo>
                  <a:lnTo>
                    <a:pt x="97408" y="0"/>
                  </a:lnTo>
                  <a:lnTo>
                    <a:pt x="3709543" y="0"/>
                  </a:lnTo>
                  <a:lnTo>
                    <a:pt x="3747480" y="7647"/>
                  </a:lnTo>
                  <a:lnTo>
                    <a:pt x="3778440" y="28511"/>
                  </a:lnTo>
                  <a:lnTo>
                    <a:pt x="3799304" y="59471"/>
                  </a:lnTo>
                  <a:lnTo>
                    <a:pt x="3806952" y="97408"/>
                  </a:lnTo>
                  <a:lnTo>
                    <a:pt x="3806952" y="1731390"/>
                  </a:lnTo>
                  <a:lnTo>
                    <a:pt x="3799304" y="1769328"/>
                  </a:lnTo>
                  <a:lnTo>
                    <a:pt x="3778440" y="1800288"/>
                  </a:lnTo>
                  <a:lnTo>
                    <a:pt x="3747480" y="1821152"/>
                  </a:lnTo>
                  <a:lnTo>
                    <a:pt x="3709543" y="1828800"/>
                  </a:lnTo>
                  <a:lnTo>
                    <a:pt x="97408" y="1828800"/>
                  </a:lnTo>
                  <a:lnTo>
                    <a:pt x="59471" y="1821152"/>
                  </a:lnTo>
                  <a:lnTo>
                    <a:pt x="28511" y="1800288"/>
                  </a:lnTo>
                  <a:lnTo>
                    <a:pt x="7647" y="1769328"/>
                  </a:lnTo>
                  <a:lnTo>
                    <a:pt x="0" y="1731390"/>
                  </a:lnTo>
                  <a:lnTo>
                    <a:pt x="0" y="97408"/>
                  </a:lnTo>
                  <a:close/>
                </a:path>
              </a:pathLst>
            </a:custGeom>
            <a:noFill/>
            <a:ln w="9525">
              <a:solidFill>
                <a:srgbClr val="edcc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399" name="object 19"/>
          <p:cNvGrpSpPr/>
          <p:nvPr/>
        </p:nvGrpSpPr>
        <p:grpSpPr>
          <a:xfrm>
            <a:off x="4305240" y="1306800"/>
            <a:ext cx="3573720" cy="1316160"/>
            <a:chOff x="4305240" y="1306800"/>
            <a:chExt cx="3573720" cy="1316160"/>
          </a:xfrm>
        </p:grpSpPr>
        <p:pic>
          <p:nvPicPr>
            <p:cNvPr id="400" name="object 20" descr=""/>
            <p:cNvPicPr/>
            <p:nvPr/>
          </p:nvPicPr>
          <p:blipFill>
            <a:blip r:embed="rId6"/>
            <a:stretch/>
          </p:blipFill>
          <p:spPr>
            <a:xfrm>
              <a:off x="4305240" y="1310760"/>
              <a:ext cx="3516840" cy="1267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01" name="object 21"/>
            <p:cNvSpPr/>
            <p:nvPr/>
          </p:nvSpPr>
          <p:spPr>
            <a:xfrm>
              <a:off x="4313520" y="1306800"/>
              <a:ext cx="3565440" cy="1316160"/>
            </a:xfrm>
            <a:custGeom>
              <a:avLst/>
              <a:gdLst>
                <a:gd name="textAreaLeft" fmla="*/ 0 w 3565440"/>
                <a:gd name="textAreaRight" fmla="*/ 3566160 w 3565440"/>
                <a:gd name="textAreaTop" fmla="*/ 0 h 1316160"/>
                <a:gd name="textAreaBottom" fmla="*/ 1316880 h 1316160"/>
              </a:gdLst>
              <a:ahLst/>
              <a:rect l="textAreaLeft" t="textAreaTop" r="textAreaRight" b="textAreaBottom"/>
              <a:pathLst>
                <a:path w="3566159" h="1316989">
                  <a:moveTo>
                    <a:pt x="3566160" y="0"/>
                  </a:moveTo>
                  <a:lnTo>
                    <a:pt x="0" y="0"/>
                  </a:lnTo>
                  <a:lnTo>
                    <a:pt x="0" y="1316736"/>
                  </a:lnTo>
                  <a:lnTo>
                    <a:pt x="3566160" y="1316736"/>
                  </a:lnTo>
                  <a:lnTo>
                    <a:pt x="3566160" y="0"/>
                  </a:lnTo>
                  <a:close/>
                </a:path>
              </a:pathLst>
            </a:custGeom>
            <a:solidFill>
              <a:srgbClr val="92d050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02" name="object 22"/>
            <p:cNvSpPr/>
            <p:nvPr/>
          </p:nvSpPr>
          <p:spPr>
            <a:xfrm>
              <a:off x="4313520" y="1306800"/>
              <a:ext cx="3565440" cy="1316160"/>
            </a:xfrm>
            <a:custGeom>
              <a:avLst/>
              <a:gdLst>
                <a:gd name="textAreaLeft" fmla="*/ 0 w 3565440"/>
                <a:gd name="textAreaRight" fmla="*/ 3566160 w 3565440"/>
                <a:gd name="textAreaTop" fmla="*/ 0 h 1316160"/>
                <a:gd name="textAreaBottom" fmla="*/ 1316880 h 1316160"/>
              </a:gdLst>
              <a:ahLst/>
              <a:rect l="textAreaLeft" t="textAreaTop" r="textAreaRight" b="textAreaBottom"/>
              <a:pathLst>
                <a:path w="3566159" h="1316989">
                  <a:moveTo>
                    <a:pt x="0" y="1316736"/>
                  </a:moveTo>
                  <a:lnTo>
                    <a:pt x="3566160" y="1316736"/>
                  </a:lnTo>
                  <a:lnTo>
                    <a:pt x="3566160" y="0"/>
                  </a:lnTo>
                  <a:lnTo>
                    <a:pt x="0" y="0"/>
                  </a:lnTo>
                  <a:lnTo>
                    <a:pt x="0" y="1316736"/>
                  </a:lnTo>
                  <a:close/>
                </a:path>
              </a:pathLst>
            </a:custGeom>
            <a:noFill/>
            <a:ln w="22224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403" name="object 23"/>
          <p:cNvSpPr/>
          <p:nvPr/>
        </p:nvSpPr>
        <p:spPr>
          <a:xfrm>
            <a:off x="9670680" y="958320"/>
            <a:ext cx="690120" cy="2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fr-FR" sz="14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Watches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04" name="object 24"/>
          <p:cNvGrpSpPr/>
          <p:nvPr/>
        </p:nvGrpSpPr>
        <p:grpSpPr>
          <a:xfrm>
            <a:off x="8232480" y="1301400"/>
            <a:ext cx="3574800" cy="1325880"/>
            <a:chOff x="8232480" y="1301400"/>
            <a:chExt cx="3574800" cy="1325880"/>
          </a:xfrm>
        </p:grpSpPr>
        <p:pic>
          <p:nvPicPr>
            <p:cNvPr id="405" name="object 25" descr=""/>
            <p:cNvPicPr/>
            <p:nvPr/>
          </p:nvPicPr>
          <p:blipFill>
            <a:blip r:embed="rId7"/>
            <a:stretch/>
          </p:blipFill>
          <p:spPr>
            <a:xfrm>
              <a:off x="8237160" y="1306080"/>
              <a:ext cx="3565440" cy="1316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06" name="object 26"/>
            <p:cNvSpPr/>
            <p:nvPr/>
          </p:nvSpPr>
          <p:spPr>
            <a:xfrm>
              <a:off x="8232480" y="1301400"/>
              <a:ext cx="3574800" cy="1325880"/>
            </a:xfrm>
            <a:custGeom>
              <a:avLst/>
              <a:gdLst>
                <a:gd name="textAreaLeft" fmla="*/ 0 w 3574800"/>
                <a:gd name="textAreaRight" fmla="*/ 3575520 w 3574800"/>
                <a:gd name="textAreaTop" fmla="*/ 0 h 1325880"/>
                <a:gd name="textAreaBottom" fmla="*/ 1326600 h 1325880"/>
              </a:gdLst>
              <a:ahLst/>
              <a:rect l="textAreaLeft" t="textAreaTop" r="textAreaRight" b="textAreaBottom"/>
              <a:pathLst>
                <a:path w="3575684" h="1326514">
                  <a:moveTo>
                    <a:pt x="0" y="1326261"/>
                  </a:moveTo>
                  <a:lnTo>
                    <a:pt x="3575684" y="1326261"/>
                  </a:lnTo>
                  <a:lnTo>
                    <a:pt x="3575684" y="0"/>
                  </a:lnTo>
                  <a:lnTo>
                    <a:pt x="0" y="0"/>
                  </a:lnTo>
                  <a:lnTo>
                    <a:pt x="0" y="1326261"/>
                  </a:lnTo>
                  <a:close/>
                </a:path>
              </a:pathLst>
            </a:custGeom>
            <a:noFill/>
            <a:ln w="9525">
              <a:solidFill>
                <a:srgbClr val="edcc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07" name="object 27"/>
            <p:cNvSpPr/>
            <p:nvPr/>
          </p:nvSpPr>
          <p:spPr>
            <a:xfrm>
              <a:off x="8237880" y="1306800"/>
              <a:ext cx="3565440" cy="1316160"/>
            </a:xfrm>
            <a:custGeom>
              <a:avLst/>
              <a:gdLst>
                <a:gd name="textAreaLeft" fmla="*/ 0 w 3565440"/>
                <a:gd name="textAreaRight" fmla="*/ 3566160 w 3565440"/>
                <a:gd name="textAreaTop" fmla="*/ 0 h 1316160"/>
                <a:gd name="textAreaBottom" fmla="*/ 1316880 h 1316160"/>
              </a:gdLst>
              <a:ahLst/>
              <a:rect l="textAreaLeft" t="textAreaTop" r="textAreaRight" b="textAreaBottom"/>
              <a:pathLst>
                <a:path w="3566159" h="1316989">
                  <a:moveTo>
                    <a:pt x="3566160" y="0"/>
                  </a:moveTo>
                  <a:lnTo>
                    <a:pt x="0" y="0"/>
                  </a:lnTo>
                  <a:lnTo>
                    <a:pt x="0" y="1316736"/>
                  </a:lnTo>
                  <a:lnTo>
                    <a:pt x="3566160" y="1316736"/>
                  </a:lnTo>
                  <a:lnTo>
                    <a:pt x="3566160" y="0"/>
                  </a:lnTo>
                  <a:close/>
                </a:path>
              </a:pathLst>
            </a:custGeom>
            <a:solidFill>
              <a:srgbClr val="92d050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08" name="object 28"/>
            <p:cNvSpPr/>
            <p:nvPr/>
          </p:nvSpPr>
          <p:spPr>
            <a:xfrm>
              <a:off x="8237880" y="1306800"/>
              <a:ext cx="3565440" cy="1316160"/>
            </a:xfrm>
            <a:custGeom>
              <a:avLst/>
              <a:gdLst>
                <a:gd name="textAreaLeft" fmla="*/ 0 w 3565440"/>
                <a:gd name="textAreaRight" fmla="*/ 3566160 w 3565440"/>
                <a:gd name="textAreaTop" fmla="*/ 0 h 1316160"/>
                <a:gd name="textAreaBottom" fmla="*/ 1316880 h 1316160"/>
              </a:gdLst>
              <a:ahLst/>
              <a:rect l="textAreaLeft" t="textAreaTop" r="textAreaRight" b="textAreaBottom"/>
              <a:pathLst>
                <a:path w="3566159" h="1316989">
                  <a:moveTo>
                    <a:pt x="0" y="1316736"/>
                  </a:moveTo>
                  <a:lnTo>
                    <a:pt x="3566160" y="1316736"/>
                  </a:lnTo>
                  <a:lnTo>
                    <a:pt x="3566160" y="0"/>
                  </a:lnTo>
                  <a:lnTo>
                    <a:pt x="0" y="0"/>
                  </a:lnTo>
                  <a:lnTo>
                    <a:pt x="0" y="1316736"/>
                  </a:lnTo>
                  <a:close/>
                </a:path>
              </a:pathLst>
            </a:custGeom>
            <a:noFill/>
            <a:ln w="222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409" name="object 29"/>
          <p:cNvSpPr/>
          <p:nvPr/>
        </p:nvSpPr>
        <p:spPr>
          <a:xfrm>
            <a:off x="1459440" y="2916360"/>
            <a:ext cx="1319400" cy="2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fr-FR" sz="14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Kitchen</a:t>
            </a:r>
            <a:r>
              <a:rPr b="1" lang="fr-FR" sz="1400" spc="-3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4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&amp;</a:t>
            </a:r>
            <a:r>
              <a:rPr b="1" lang="fr-FR" sz="14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Dining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10" name="object 30"/>
          <p:cNvGrpSpPr/>
          <p:nvPr/>
        </p:nvGrpSpPr>
        <p:grpSpPr>
          <a:xfrm>
            <a:off x="4136040" y="2878920"/>
            <a:ext cx="3806640" cy="1829880"/>
            <a:chOff x="4136040" y="2878920"/>
            <a:chExt cx="3806640" cy="1829880"/>
          </a:xfrm>
        </p:grpSpPr>
        <p:pic>
          <p:nvPicPr>
            <p:cNvPr id="411" name="object 31" descr=""/>
            <p:cNvPicPr/>
            <p:nvPr/>
          </p:nvPicPr>
          <p:blipFill>
            <a:blip r:embed="rId8"/>
            <a:stretch/>
          </p:blipFill>
          <p:spPr>
            <a:xfrm>
              <a:off x="4136040" y="2878920"/>
              <a:ext cx="3806280" cy="1829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12" name="object 32"/>
            <p:cNvSpPr/>
            <p:nvPr/>
          </p:nvSpPr>
          <p:spPr>
            <a:xfrm>
              <a:off x="4136040" y="2878920"/>
              <a:ext cx="3806640" cy="1829880"/>
            </a:xfrm>
            <a:custGeom>
              <a:avLst/>
              <a:gdLst>
                <a:gd name="textAreaLeft" fmla="*/ 0 w 3806640"/>
                <a:gd name="textAreaRight" fmla="*/ 3807360 w 3806640"/>
                <a:gd name="textAreaTop" fmla="*/ 0 h 1829880"/>
                <a:gd name="textAreaBottom" fmla="*/ 1830600 h 1829880"/>
              </a:gdLst>
              <a:ahLst/>
              <a:rect l="textAreaLeft" t="textAreaTop" r="textAreaRight" b="textAreaBottom"/>
              <a:pathLst>
                <a:path w="3807459" h="1830704">
                  <a:moveTo>
                    <a:pt x="0" y="97409"/>
                  </a:moveTo>
                  <a:lnTo>
                    <a:pt x="7665" y="59525"/>
                  </a:lnTo>
                  <a:lnTo>
                    <a:pt x="28559" y="28559"/>
                  </a:lnTo>
                  <a:lnTo>
                    <a:pt x="59525" y="7665"/>
                  </a:lnTo>
                  <a:lnTo>
                    <a:pt x="97409" y="0"/>
                  </a:lnTo>
                  <a:lnTo>
                    <a:pt x="3709542" y="0"/>
                  </a:lnTo>
                  <a:lnTo>
                    <a:pt x="3747426" y="7665"/>
                  </a:lnTo>
                  <a:lnTo>
                    <a:pt x="3778392" y="28559"/>
                  </a:lnTo>
                  <a:lnTo>
                    <a:pt x="3799286" y="59525"/>
                  </a:lnTo>
                  <a:lnTo>
                    <a:pt x="3806952" y="97409"/>
                  </a:lnTo>
                  <a:lnTo>
                    <a:pt x="3806952" y="1732914"/>
                  </a:lnTo>
                  <a:lnTo>
                    <a:pt x="3799286" y="1770798"/>
                  </a:lnTo>
                  <a:lnTo>
                    <a:pt x="3778392" y="1801764"/>
                  </a:lnTo>
                  <a:lnTo>
                    <a:pt x="3747426" y="1822658"/>
                  </a:lnTo>
                  <a:lnTo>
                    <a:pt x="3709542" y="1830324"/>
                  </a:lnTo>
                  <a:lnTo>
                    <a:pt x="97409" y="1830324"/>
                  </a:lnTo>
                  <a:lnTo>
                    <a:pt x="59525" y="1822658"/>
                  </a:lnTo>
                  <a:lnTo>
                    <a:pt x="28559" y="1801764"/>
                  </a:lnTo>
                  <a:lnTo>
                    <a:pt x="7665" y="1770798"/>
                  </a:lnTo>
                  <a:lnTo>
                    <a:pt x="0" y="1732914"/>
                  </a:lnTo>
                  <a:lnTo>
                    <a:pt x="0" y="97409"/>
                  </a:lnTo>
                  <a:close/>
                </a:path>
              </a:pathLst>
            </a:custGeom>
            <a:noFill/>
            <a:ln w="9525">
              <a:solidFill>
                <a:srgbClr val="c0deb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413" name="object 33"/>
          <p:cNvGrpSpPr/>
          <p:nvPr/>
        </p:nvGrpSpPr>
        <p:grpSpPr>
          <a:xfrm>
            <a:off x="228600" y="3308400"/>
            <a:ext cx="3806640" cy="3369240"/>
            <a:chOff x="228600" y="3308400"/>
            <a:chExt cx="3806640" cy="3369240"/>
          </a:xfrm>
        </p:grpSpPr>
        <p:pic>
          <p:nvPicPr>
            <p:cNvPr id="414" name="object 34" descr=""/>
            <p:cNvPicPr/>
            <p:nvPr/>
          </p:nvPicPr>
          <p:blipFill>
            <a:blip r:embed="rId9"/>
            <a:stretch/>
          </p:blipFill>
          <p:spPr>
            <a:xfrm>
              <a:off x="373320" y="3313080"/>
              <a:ext cx="3516840" cy="1218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15" name="object 35"/>
            <p:cNvSpPr/>
            <p:nvPr/>
          </p:nvSpPr>
          <p:spPr>
            <a:xfrm>
              <a:off x="368640" y="3308400"/>
              <a:ext cx="3526560" cy="1227960"/>
            </a:xfrm>
            <a:custGeom>
              <a:avLst/>
              <a:gdLst>
                <a:gd name="textAreaLeft" fmla="*/ 0 w 3526560"/>
                <a:gd name="textAreaRight" fmla="*/ 3527280 w 3526560"/>
                <a:gd name="textAreaTop" fmla="*/ 0 h 1227960"/>
                <a:gd name="textAreaBottom" fmla="*/ 1228680 h 1227960"/>
              </a:gdLst>
              <a:ahLst/>
              <a:rect l="textAreaLeft" t="textAreaTop" r="textAreaRight" b="textAreaBottom"/>
              <a:pathLst>
                <a:path w="3527425" h="1228725">
                  <a:moveTo>
                    <a:pt x="0" y="1228725"/>
                  </a:moveTo>
                  <a:lnTo>
                    <a:pt x="3526916" y="1228725"/>
                  </a:lnTo>
                  <a:lnTo>
                    <a:pt x="3526916" y="0"/>
                  </a:lnTo>
                  <a:lnTo>
                    <a:pt x="0" y="0"/>
                  </a:lnTo>
                  <a:lnTo>
                    <a:pt x="0" y="1228725"/>
                  </a:lnTo>
                  <a:close/>
                </a:path>
              </a:pathLst>
            </a:custGeom>
            <a:noFill/>
            <a:ln w="9525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416" name="object 36" descr=""/>
            <p:cNvPicPr/>
            <p:nvPr/>
          </p:nvPicPr>
          <p:blipFill>
            <a:blip r:embed="rId10"/>
            <a:stretch/>
          </p:blipFill>
          <p:spPr>
            <a:xfrm>
              <a:off x="228600" y="4847760"/>
              <a:ext cx="3806280" cy="1829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17" name="object 37"/>
            <p:cNvSpPr/>
            <p:nvPr/>
          </p:nvSpPr>
          <p:spPr>
            <a:xfrm>
              <a:off x="228600" y="4847760"/>
              <a:ext cx="3806640" cy="1829880"/>
            </a:xfrm>
            <a:custGeom>
              <a:avLst/>
              <a:gdLst>
                <a:gd name="textAreaLeft" fmla="*/ 0 w 3806640"/>
                <a:gd name="textAreaRight" fmla="*/ 3807360 w 3806640"/>
                <a:gd name="textAreaTop" fmla="*/ 0 h 1829880"/>
                <a:gd name="textAreaBottom" fmla="*/ 1830600 h 1829880"/>
              </a:gdLst>
              <a:ahLst/>
              <a:rect l="textAreaLeft" t="textAreaTop" r="textAreaRight" b="textAreaBottom"/>
              <a:pathLst>
                <a:path w="3807460" h="1830704">
                  <a:moveTo>
                    <a:pt x="0" y="97408"/>
                  </a:moveTo>
                  <a:lnTo>
                    <a:pt x="7657" y="59525"/>
                  </a:lnTo>
                  <a:lnTo>
                    <a:pt x="28540" y="28559"/>
                  </a:lnTo>
                  <a:lnTo>
                    <a:pt x="59514" y="7665"/>
                  </a:lnTo>
                  <a:lnTo>
                    <a:pt x="97447" y="0"/>
                  </a:lnTo>
                  <a:lnTo>
                    <a:pt x="3709542" y="0"/>
                  </a:lnTo>
                  <a:lnTo>
                    <a:pt x="3747426" y="7665"/>
                  </a:lnTo>
                  <a:lnTo>
                    <a:pt x="3778392" y="28559"/>
                  </a:lnTo>
                  <a:lnTo>
                    <a:pt x="3799286" y="59525"/>
                  </a:lnTo>
                  <a:lnTo>
                    <a:pt x="3806952" y="97408"/>
                  </a:lnTo>
                  <a:lnTo>
                    <a:pt x="3806952" y="1732876"/>
                  </a:lnTo>
                  <a:lnTo>
                    <a:pt x="3799286" y="1770809"/>
                  </a:lnTo>
                  <a:lnTo>
                    <a:pt x="3778392" y="1801783"/>
                  </a:lnTo>
                  <a:lnTo>
                    <a:pt x="3747426" y="1822666"/>
                  </a:lnTo>
                  <a:lnTo>
                    <a:pt x="3709542" y="1830323"/>
                  </a:lnTo>
                  <a:lnTo>
                    <a:pt x="97447" y="1830323"/>
                  </a:lnTo>
                  <a:lnTo>
                    <a:pt x="59514" y="1822666"/>
                  </a:lnTo>
                  <a:lnTo>
                    <a:pt x="28540" y="1801783"/>
                  </a:lnTo>
                  <a:lnTo>
                    <a:pt x="7657" y="1770809"/>
                  </a:lnTo>
                  <a:lnTo>
                    <a:pt x="0" y="1732876"/>
                  </a:lnTo>
                  <a:lnTo>
                    <a:pt x="0" y="97408"/>
                  </a:lnTo>
                  <a:close/>
                </a:path>
              </a:pathLst>
            </a:custGeom>
            <a:noFill/>
            <a:ln w="9525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418" name="object 38"/>
          <p:cNvSpPr/>
          <p:nvPr/>
        </p:nvSpPr>
        <p:spPr>
          <a:xfrm>
            <a:off x="5185800" y="2916360"/>
            <a:ext cx="1710720" cy="2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fr-FR" sz="14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Decor</a:t>
            </a:r>
            <a:r>
              <a:rPr b="1" lang="fr-FR" sz="1400" spc="-2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4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&amp;</a:t>
            </a:r>
            <a:r>
              <a:rPr b="1" lang="fr-FR" sz="1400" spc="-7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4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Festive</a:t>
            </a:r>
            <a:r>
              <a:rPr b="1" lang="fr-FR" sz="1400" spc="-2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4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needs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19" name="object 39"/>
          <p:cNvGrpSpPr/>
          <p:nvPr/>
        </p:nvGrpSpPr>
        <p:grpSpPr>
          <a:xfrm>
            <a:off x="8112240" y="2878920"/>
            <a:ext cx="3806640" cy="1829880"/>
            <a:chOff x="8112240" y="2878920"/>
            <a:chExt cx="3806640" cy="1829880"/>
          </a:xfrm>
        </p:grpSpPr>
        <p:pic>
          <p:nvPicPr>
            <p:cNvPr id="420" name="object 40" descr=""/>
            <p:cNvPicPr/>
            <p:nvPr/>
          </p:nvPicPr>
          <p:blipFill>
            <a:blip r:embed="rId11"/>
            <a:stretch/>
          </p:blipFill>
          <p:spPr>
            <a:xfrm>
              <a:off x="8112240" y="2878920"/>
              <a:ext cx="3806280" cy="1829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21" name="object 41"/>
            <p:cNvSpPr/>
            <p:nvPr/>
          </p:nvSpPr>
          <p:spPr>
            <a:xfrm>
              <a:off x="8112240" y="2878920"/>
              <a:ext cx="3806640" cy="1829880"/>
            </a:xfrm>
            <a:custGeom>
              <a:avLst/>
              <a:gdLst>
                <a:gd name="textAreaLeft" fmla="*/ 0 w 3806640"/>
                <a:gd name="textAreaRight" fmla="*/ 3807360 w 3806640"/>
                <a:gd name="textAreaTop" fmla="*/ 0 h 1829880"/>
                <a:gd name="textAreaBottom" fmla="*/ 1830600 h 1829880"/>
              </a:gdLst>
              <a:ahLst/>
              <a:rect l="textAreaLeft" t="textAreaTop" r="textAreaRight" b="textAreaBottom"/>
              <a:pathLst>
                <a:path w="3807459" h="1830704">
                  <a:moveTo>
                    <a:pt x="0" y="97409"/>
                  </a:moveTo>
                  <a:lnTo>
                    <a:pt x="7665" y="59525"/>
                  </a:lnTo>
                  <a:lnTo>
                    <a:pt x="28559" y="28559"/>
                  </a:lnTo>
                  <a:lnTo>
                    <a:pt x="59525" y="7665"/>
                  </a:lnTo>
                  <a:lnTo>
                    <a:pt x="97408" y="0"/>
                  </a:lnTo>
                  <a:lnTo>
                    <a:pt x="3709543" y="0"/>
                  </a:lnTo>
                  <a:lnTo>
                    <a:pt x="3747426" y="7665"/>
                  </a:lnTo>
                  <a:lnTo>
                    <a:pt x="3778392" y="28559"/>
                  </a:lnTo>
                  <a:lnTo>
                    <a:pt x="3799286" y="59525"/>
                  </a:lnTo>
                  <a:lnTo>
                    <a:pt x="3806952" y="97409"/>
                  </a:lnTo>
                  <a:lnTo>
                    <a:pt x="3806952" y="1732914"/>
                  </a:lnTo>
                  <a:lnTo>
                    <a:pt x="3799286" y="1770798"/>
                  </a:lnTo>
                  <a:lnTo>
                    <a:pt x="3778392" y="1801764"/>
                  </a:lnTo>
                  <a:lnTo>
                    <a:pt x="3747426" y="1822658"/>
                  </a:lnTo>
                  <a:lnTo>
                    <a:pt x="3709543" y="1830324"/>
                  </a:lnTo>
                  <a:lnTo>
                    <a:pt x="97408" y="1830324"/>
                  </a:lnTo>
                  <a:lnTo>
                    <a:pt x="59525" y="1822658"/>
                  </a:lnTo>
                  <a:lnTo>
                    <a:pt x="28559" y="1801764"/>
                  </a:lnTo>
                  <a:lnTo>
                    <a:pt x="7665" y="1770798"/>
                  </a:lnTo>
                  <a:lnTo>
                    <a:pt x="0" y="1732914"/>
                  </a:lnTo>
                  <a:lnTo>
                    <a:pt x="0" y="97409"/>
                  </a:lnTo>
                  <a:close/>
                </a:path>
              </a:pathLst>
            </a:custGeom>
            <a:noFill/>
            <a:ln w="9525">
              <a:solidFill>
                <a:srgbClr val="edcc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422" name="object 42"/>
          <p:cNvGrpSpPr/>
          <p:nvPr/>
        </p:nvGrpSpPr>
        <p:grpSpPr>
          <a:xfrm>
            <a:off x="4253400" y="3288960"/>
            <a:ext cx="3595320" cy="1257480"/>
            <a:chOff x="4253400" y="3288960"/>
            <a:chExt cx="3595320" cy="1257480"/>
          </a:xfrm>
        </p:grpSpPr>
        <p:pic>
          <p:nvPicPr>
            <p:cNvPr id="423" name="object 43" descr=""/>
            <p:cNvPicPr/>
            <p:nvPr/>
          </p:nvPicPr>
          <p:blipFill>
            <a:blip r:embed="rId12"/>
            <a:stretch/>
          </p:blipFill>
          <p:spPr>
            <a:xfrm>
              <a:off x="4253400" y="3288960"/>
              <a:ext cx="3594240" cy="1256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24" name="object 44"/>
            <p:cNvSpPr/>
            <p:nvPr/>
          </p:nvSpPr>
          <p:spPr>
            <a:xfrm>
              <a:off x="4254120" y="3289680"/>
              <a:ext cx="3594600" cy="1256760"/>
            </a:xfrm>
            <a:custGeom>
              <a:avLst/>
              <a:gdLst>
                <a:gd name="textAreaLeft" fmla="*/ 0 w 3594600"/>
                <a:gd name="textAreaRight" fmla="*/ 3595320 w 3594600"/>
                <a:gd name="textAreaTop" fmla="*/ 0 h 1256760"/>
                <a:gd name="textAreaBottom" fmla="*/ 1257480 h 1256760"/>
              </a:gdLst>
              <a:ahLst/>
              <a:rect l="textAreaLeft" t="textAreaTop" r="textAreaRight" b="textAreaBottom"/>
              <a:pathLst>
                <a:path w="3595370" h="1257300">
                  <a:moveTo>
                    <a:pt x="3595115" y="0"/>
                  </a:moveTo>
                  <a:lnTo>
                    <a:pt x="0" y="0"/>
                  </a:lnTo>
                  <a:lnTo>
                    <a:pt x="0" y="1257300"/>
                  </a:lnTo>
                  <a:lnTo>
                    <a:pt x="3595115" y="1257300"/>
                  </a:lnTo>
                  <a:lnTo>
                    <a:pt x="3595115" y="0"/>
                  </a:lnTo>
                  <a:close/>
                </a:path>
              </a:pathLst>
            </a:custGeom>
            <a:solidFill>
              <a:srgbClr val="cc3300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25" name="object 45"/>
            <p:cNvSpPr/>
            <p:nvPr/>
          </p:nvSpPr>
          <p:spPr>
            <a:xfrm>
              <a:off x="4254120" y="3289680"/>
              <a:ext cx="3594600" cy="1256760"/>
            </a:xfrm>
            <a:custGeom>
              <a:avLst/>
              <a:gdLst>
                <a:gd name="textAreaLeft" fmla="*/ 0 w 3594600"/>
                <a:gd name="textAreaRight" fmla="*/ 3595320 w 3594600"/>
                <a:gd name="textAreaTop" fmla="*/ 0 h 1256760"/>
                <a:gd name="textAreaBottom" fmla="*/ 1257480 h 1256760"/>
              </a:gdLst>
              <a:ahLst/>
              <a:rect l="textAreaLeft" t="textAreaTop" r="textAreaRight" b="textAreaBottom"/>
              <a:pathLst>
                <a:path w="3595370" h="1257300">
                  <a:moveTo>
                    <a:pt x="0" y="1257300"/>
                  </a:moveTo>
                  <a:lnTo>
                    <a:pt x="3595115" y="1257300"/>
                  </a:lnTo>
                  <a:lnTo>
                    <a:pt x="3595115" y="0"/>
                  </a:lnTo>
                  <a:lnTo>
                    <a:pt x="0" y="0"/>
                  </a:lnTo>
                  <a:lnTo>
                    <a:pt x="0" y="1257300"/>
                  </a:lnTo>
                  <a:close/>
                </a:path>
              </a:pathLst>
            </a:custGeom>
            <a:noFill/>
            <a:ln w="222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426" name="object 46"/>
          <p:cNvSpPr/>
          <p:nvPr/>
        </p:nvSpPr>
        <p:spPr>
          <a:xfrm>
            <a:off x="9581040" y="2916360"/>
            <a:ext cx="872280" cy="2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fr-FR" sz="14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Computers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27" name="object 47"/>
          <p:cNvGrpSpPr/>
          <p:nvPr/>
        </p:nvGrpSpPr>
        <p:grpSpPr>
          <a:xfrm>
            <a:off x="8224200" y="3297600"/>
            <a:ext cx="3594600" cy="1217880"/>
            <a:chOff x="8224200" y="3297600"/>
            <a:chExt cx="3594600" cy="1217880"/>
          </a:xfrm>
        </p:grpSpPr>
        <p:pic>
          <p:nvPicPr>
            <p:cNvPr id="428" name="object 48" descr=""/>
            <p:cNvPicPr/>
            <p:nvPr/>
          </p:nvPicPr>
          <p:blipFill>
            <a:blip r:embed="rId13"/>
            <a:stretch/>
          </p:blipFill>
          <p:spPr>
            <a:xfrm>
              <a:off x="8237160" y="3302640"/>
              <a:ext cx="3565440" cy="1207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29" name="object 49"/>
            <p:cNvSpPr/>
            <p:nvPr/>
          </p:nvSpPr>
          <p:spPr>
            <a:xfrm>
              <a:off x="8232480" y="3297600"/>
              <a:ext cx="3574800" cy="1217880"/>
            </a:xfrm>
            <a:custGeom>
              <a:avLst/>
              <a:gdLst>
                <a:gd name="textAreaLeft" fmla="*/ 0 w 3574800"/>
                <a:gd name="textAreaRight" fmla="*/ 3575520 w 3574800"/>
                <a:gd name="textAreaTop" fmla="*/ 0 h 1217880"/>
                <a:gd name="textAreaBottom" fmla="*/ 1218600 h 1217880"/>
              </a:gdLst>
              <a:ahLst/>
              <a:rect l="textAreaLeft" t="textAreaTop" r="textAreaRight" b="textAreaBottom"/>
              <a:pathLst>
                <a:path w="3575684" h="1218564">
                  <a:moveTo>
                    <a:pt x="0" y="1218057"/>
                  </a:moveTo>
                  <a:lnTo>
                    <a:pt x="3575684" y="1218057"/>
                  </a:lnTo>
                  <a:lnTo>
                    <a:pt x="3575684" y="0"/>
                  </a:lnTo>
                  <a:lnTo>
                    <a:pt x="0" y="0"/>
                  </a:lnTo>
                  <a:lnTo>
                    <a:pt x="0" y="1218057"/>
                  </a:lnTo>
                  <a:close/>
                </a:path>
              </a:pathLst>
            </a:custGeom>
            <a:noFill/>
            <a:ln w="9525">
              <a:solidFill>
                <a:srgbClr val="edcc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30" name="object 50"/>
            <p:cNvSpPr/>
            <p:nvPr/>
          </p:nvSpPr>
          <p:spPr>
            <a:xfrm>
              <a:off x="8224200" y="3303360"/>
              <a:ext cx="3594600" cy="1208160"/>
            </a:xfrm>
            <a:custGeom>
              <a:avLst/>
              <a:gdLst>
                <a:gd name="textAreaLeft" fmla="*/ 0 w 3594600"/>
                <a:gd name="textAreaRight" fmla="*/ 3595320 w 3594600"/>
                <a:gd name="textAreaTop" fmla="*/ 0 h 1208160"/>
                <a:gd name="textAreaBottom" fmla="*/ 1208880 h 1208160"/>
              </a:gdLst>
              <a:ahLst/>
              <a:rect l="textAreaLeft" t="textAreaTop" r="textAreaRight" b="textAreaBottom"/>
              <a:pathLst>
                <a:path w="3595370" h="1209039">
                  <a:moveTo>
                    <a:pt x="3595116" y="0"/>
                  </a:moveTo>
                  <a:lnTo>
                    <a:pt x="0" y="0"/>
                  </a:lnTo>
                  <a:lnTo>
                    <a:pt x="0" y="1208531"/>
                  </a:lnTo>
                  <a:lnTo>
                    <a:pt x="3595116" y="1208531"/>
                  </a:lnTo>
                  <a:lnTo>
                    <a:pt x="3595116" y="0"/>
                  </a:lnTo>
                  <a:close/>
                </a:path>
              </a:pathLst>
            </a:custGeom>
            <a:solidFill>
              <a:srgbClr val="cc3300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31" name="object 51"/>
            <p:cNvSpPr/>
            <p:nvPr/>
          </p:nvSpPr>
          <p:spPr>
            <a:xfrm>
              <a:off x="8224200" y="3303360"/>
              <a:ext cx="3594600" cy="1208160"/>
            </a:xfrm>
            <a:custGeom>
              <a:avLst/>
              <a:gdLst>
                <a:gd name="textAreaLeft" fmla="*/ 0 w 3594600"/>
                <a:gd name="textAreaRight" fmla="*/ 3595320 w 3594600"/>
                <a:gd name="textAreaTop" fmla="*/ 0 h 1208160"/>
                <a:gd name="textAreaBottom" fmla="*/ 1208880 h 1208160"/>
              </a:gdLst>
              <a:ahLst/>
              <a:rect l="textAreaLeft" t="textAreaTop" r="textAreaRight" b="textAreaBottom"/>
              <a:pathLst>
                <a:path w="3595370" h="1209039">
                  <a:moveTo>
                    <a:pt x="0" y="1208531"/>
                  </a:moveTo>
                  <a:lnTo>
                    <a:pt x="3595116" y="1208531"/>
                  </a:lnTo>
                  <a:lnTo>
                    <a:pt x="3595116" y="0"/>
                  </a:lnTo>
                  <a:lnTo>
                    <a:pt x="0" y="0"/>
                  </a:lnTo>
                  <a:lnTo>
                    <a:pt x="0" y="1208531"/>
                  </a:lnTo>
                  <a:close/>
                </a:path>
              </a:pathLst>
            </a:custGeom>
            <a:noFill/>
            <a:ln w="222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432" name="object 52"/>
          <p:cNvSpPr/>
          <p:nvPr/>
        </p:nvSpPr>
        <p:spPr>
          <a:xfrm>
            <a:off x="1153800" y="4885560"/>
            <a:ext cx="195624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fr-FR" sz="14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Beauty</a:t>
            </a:r>
            <a:r>
              <a:rPr b="1" lang="fr-FR" sz="1400" spc="-1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4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and </a:t>
            </a:r>
            <a:r>
              <a:rPr b="1" lang="fr-FR" sz="14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Personal</a:t>
            </a:r>
            <a:r>
              <a:rPr b="1" lang="fr-FR" sz="1400" spc="-3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400" spc="-2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care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33" name="object 53"/>
          <p:cNvGrpSpPr/>
          <p:nvPr/>
        </p:nvGrpSpPr>
        <p:grpSpPr>
          <a:xfrm>
            <a:off x="4136040" y="4847760"/>
            <a:ext cx="3806640" cy="737280"/>
            <a:chOff x="4136040" y="4847760"/>
            <a:chExt cx="3806640" cy="737280"/>
          </a:xfrm>
        </p:grpSpPr>
        <p:sp>
          <p:nvSpPr>
            <p:cNvPr id="434" name="object 54"/>
            <p:cNvSpPr/>
            <p:nvPr/>
          </p:nvSpPr>
          <p:spPr>
            <a:xfrm>
              <a:off x="4136040" y="4847760"/>
              <a:ext cx="3806640" cy="737280"/>
            </a:xfrm>
            <a:custGeom>
              <a:avLst/>
              <a:gdLst>
                <a:gd name="textAreaLeft" fmla="*/ 0 w 3806640"/>
                <a:gd name="textAreaRight" fmla="*/ 3807360 w 3806640"/>
                <a:gd name="textAreaTop" fmla="*/ 0 h 737280"/>
                <a:gd name="textAreaBottom" fmla="*/ 738000 h 737280"/>
              </a:gdLst>
              <a:ahLst/>
              <a:rect l="textAreaLeft" t="textAreaTop" r="textAreaRight" b="textAreaBottom"/>
              <a:pathLst>
                <a:path w="3807459" h="737870">
                  <a:moveTo>
                    <a:pt x="3696462" y="0"/>
                  </a:moveTo>
                  <a:lnTo>
                    <a:pt x="110489" y="0"/>
                  </a:lnTo>
                  <a:lnTo>
                    <a:pt x="67454" y="8673"/>
                  </a:lnTo>
                  <a:lnTo>
                    <a:pt x="32337" y="32337"/>
                  </a:lnTo>
                  <a:lnTo>
                    <a:pt x="8673" y="67454"/>
                  </a:lnTo>
                  <a:lnTo>
                    <a:pt x="0" y="110489"/>
                  </a:lnTo>
                  <a:lnTo>
                    <a:pt x="0" y="627125"/>
                  </a:lnTo>
                  <a:lnTo>
                    <a:pt x="8673" y="670107"/>
                  </a:lnTo>
                  <a:lnTo>
                    <a:pt x="32337" y="705230"/>
                  </a:lnTo>
                  <a:lnTo>
                    <a:pt x="67454" y="728924"/>
                  </a:lnTo>
                  <a:lnTo>
                    <a:pt x="110489" y="737615"/>
                  </a:lnTo>
                  <a:lnTo>
                    <a:pt x="3696462" y="737615"/>
                  </a:lnTo>
                  <a:lnTo>
                    <a:pt x="3739443" y="728924"/>
                  </a:lnTo>
                  <a:lnTo>
                    <a:pt x="3774566" y="705230"/>
                  </a:lnTo>
                  <a:lnTo>
                    <a:pt x="3798260" y="670107"/>
                  </a:lnTo>
                  <a:lnTo>
                    <a:pt x="3806952" y="627125"/>
                  </a:lnTo>
                  <a:lnTo>
                    <a:pt x="3806952" y="110489"/>
                  </a:lnTo>
                  <a:lnTo>
                    <a:pt x="3798260" y="67454"/>
                  </a:lnTo>
                  <a:lnTo>
                    <a:pt x="3774566" y="32337"/>
                  </a:lnTo>
                  <a:lnTo>
                    <a:pt x="3739443" y="8673"/>
                  </a:lnTo>
                  <a:lnTo>
                    <a:pt x="3696462" y="0"/>
                  </a:lnTo>
                  <a:close/>
                </a:path>
              </a:pathLst>
            </a:custGeom>
            <a:solidFill>
              <a:srgbClr val="d9d9d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35" name="object 55"/>
            <p:cNvSpPr/>
            <p:nvPr/>
          </p:nvSpPr>
          <p:spPr>
            <a:xfrm>
              <a:off x="4136040" y="4847760"/>
              <a:ext cx="3806640" cy="737280"/>
            </a:xfrm>
            <a:custGeom>
              <a:avLst/>
              <a:gdLst>
                <a:gd name="textAreaLeft" fmla="*/ 0 w 3806640"/>
                <a:gd name="textAreaRight" fmla="*/ 3807360 w 3806640"/>
                <a:gd name="textAreaTop" fmla="*/ 0 h 737280"/>
                <a:gd name="textAreaBottom" fmla="*/ 738000 h 737280"/>
              </a:gdLst>
              <a:ahLst/>
              <a:rect l="textAreaLeft" t="textAreaTop" r="textAreaRight" b="textAreaBottom"/>
              <a:pathLst>
                <a:path w="3807459" h="737870">
                  <a:moveTo>
                    <a:pt x="0" y="110489"/>
                  </a:moveTo>
                  <a:lnTo>
                    <a:pt x="8673" y="67454"/>
                  </a:lnTo>
                  <a:lnTo>
                    <a:pt x="32337" y="32337"/>
                  </a:lnTo>
                  <a:lnTo>
                    <a:pt x="67454" y="8673"/>
                  </a:lnTo>
                  <a:lnTo>
                    <a:pt x="110489" y="0"/>
                  </a:lnTo>
                  <a:lnTo>
                    <a:pt x="3696462" y="0"/>
                  </a:lnTo>
                  <a:lnTo>
                    <a:pt x="3739443" y="8673"/>
                  </a:lnTo>
                  <a:lnTo>
                    <a:pt x="3774566" y="32337"/>
                  </a:lnTo>
                  <a:lnTo>
                    <a:pt x="3798260" y="67454"/>
                  </a:lnTo>
                  <a:lnTo>
                    <a:pt x="3806952" y="110489"/>
                  </a:lnTo>
                  <a:lnTo>
                    <a:pt x="3806952" y="627125"/>
                  </a:lnTo>
                  <a:lnTo>
                    <a:pt x="3798260" y="670107"/>
                  </a:lnTo>
                  <a:lnTo>
                    <a:pt x="3774566" y="705230"/>
                  </a:lnTo>
                  <a:lnTo>
                    <a:pt x="3739443" y="728924"/>
                  </a:lnTo>
                  <a:lnTo>
                    <a:pt x="3696462" y="737615"/>
                  </a:lnTo>
                  <a:lnTo>
                    <a:pt x="110489" y="737615"/>
                  </a:lnTo>
                  <a:lnTo>
                    <a:pt x="67454" y="728924"/>
                  </a:lnTo>
                  <a:lnTo>
                    <a:pt x="32337" y="705230"/>
                  </a:lnTo>
                  <a:lnTo>
                    <a:pt x="8673" y="670107"/>
                  </a:lnTo>
                  <a:lnTo>
                    <a:pt x="0" y="627125"/>
                  </a:lnTo>
                  <a:lnTo>
                    <a:pt x="0" y="110489"/>
                  </a:lnTo>
                  <a:close/>
                </a:path>
              </a:pathLst>
            </a:custGeom>
            <a:noFill/>
            <a:ln w="9525">
              <a:solidFill>
                <a:srgbClr val="aaaaa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436" name="object 56"/>
          <p:cNvGrpSpPr/>
          <p:nvPr/>
        </p:nvGrpSpPr>
        <p:grpSpPr>
          <a:xfrm>
            <a:off x="305640" y="1329840"/>
            <a:ext cx="3640320" cy="5201280"/>
            <a:chOff x="305640" y="1329840"/>
            <a:chExt cx="3640320" cy="5201280"/>
          </a:xfrm>
        </p:grpSpPr>
        <p:pic>
          <p:nvPicPr>
            <p:cNvPr id="437" name="object 57" descr=""/>
            <p:cNvPicPr/>
            <p:nvPr/>
          </p:nvPicPr>
          <p:blipFill>
            <a:blip r:embed="rId14"/>
            <a:stretch/>
          </p:blipFill>
          <p:spPr>
            <a:xfrm>
              <a:off x="347400" y="5247000"/>
              <a:ext cx="3571560" cy="1284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38" name="object 58"/>
            <p:cNvSpPr/>
            <p:nvPr/>
          </p:nvSpPr>
          <p:spPr>
            <a:xfrm>
              <a:off x="305640" y="1329840"/>
              <a:ext cx="3640320" cy="1248840"/>
            </a:xfrm>
            <a:custGeom>
              <a:avLst/>
              <a:gdLst>
                <a:gd name="textAreaLeft" fmla="*/ 0 w 3640320"/>
                <a:gd name="textAreaRight" fmla="*/ 3641040 w 3640320"/>
                <a:gd name="textAreaTop" fmla="*/ 0 h 1248840"/>
                <a:gd name="textAreaBottom" fmla="*/ 1249560 h 1248840"/>
              </a:gdLst>
              <a:ahLst/>
              <a:rect l="textAreaLeft" t="textAreaTop" r="textAreaRight" b="textAreaBottom"/>
              <a:pathLst>
                <a:path w="3641090" h="1249680">
                  <a:moveTo>
                    <a:pt x="3640836" y="0"/>
                  </a:moveTo>
                  <a:lnTo>
                    <a:pt x="0" y="0"/>
                  </a:lnTo>
                  <a:lnTo>
                    <a:pt x="0" y="1249679"/>
                  </a:lnTo>
                  <a:lnTo>
                    <a:pt x="3640836" y="1249679"/>
                  </a:lnTo>
                  <a:lnTo>
                    <a:pt x="3640836" y="0"/>
                  </a:lnTo>
                  <a:close/>
                </a:path>
              </a:pathLst>
            </a:custGeom>
            <a:solidFill>
              <a:srgbClr val="ffc000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39" name="object 59"/>
            <p:cNvSpPr/>
            <p:nvPr/>
          </p:nvSpPr>
          <p:spPr>
            <a:xfrm>
              <a:off x="305640" y="1329840"/>
              <a:ext cx="3640320" cy="1248840"/>
            </a:xfrm>
            <a:custGeom>
              <a:avLst/>
              <a:gdLst>
                <a:gd name="textAreaLeft" fmla="*/ 0 w 3640320"/>
                <a:gd name="textAreaRight" fmla="*/ 3641040 w 3640320"/>
                <a:gd name="textAreaTop" fmla="*/ 0 h 1248840"/>
                <a:gd name="textAreaBottom" fmla="*/ 1249560 h 1248840"/>
              </a:gdLst>
              <a:ahLst/>
              <a:rect l="textAreaLeft" t="textAreaTop" r="textAreaRight" b="textAreaBottom"/>
              <a:pathLst>
                <a:path w="3641090" h="1249680">
                  <a:moveTo>
                    <a:pt x="0" y="1249679"/>
                  </a:moveTo>
                  <a:lnTo>
                    <a:pt x="3640836" y="1249679"/>
                  </a:lnTo>
                  <a:lnTo>
                    <a:pt x="3640836" y="0"/>
                  </a:lnTo>
                  <a:lnTo>
                    <a:pt x="0" y="0"/>
                  </a:lnTo>
                  <a:lnTo>
                    <a:pt x="0" y="1249679"/>
                  </a:lnTo>
                  <a:close/>
                </a:path>
              </a:pathLst>
            </a:custGeom>
            <a:noFill/>
            <a:ln w="222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440" name="object 60"/>
          <p:cNvSpPr/>
          <p:nvPr/>
        </p:nvSpPr>
        <p:spPr>
          <a:xfrm>
            <a:off x="4248360" y="4852800"/>
            <a:ext cx="2917800" cy="69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85400" indent="-17280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  <a:tabLst>
                <a:tab algn="l" pos="185400"/>
              </a:tabLst>
            </a:pP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Après</a:t>
            </a:r>
            <a:r>
              <a:rPr b="1" lang="fr-FR" sz="1200" spc="-2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analyses</a:t>
            </a:r>
            <a:r>
              <a:rPr b="1" lang="fr-FR" sz="1200" spc="-2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: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1" marL="639360" indent="-169560">
              <a:lnSpc>
                <a:spcPct val="100000"/>
              </a:lnSpc>
              <a:spcBef>
                <a:spcPts val="6"/>
              </a:spcBef>
              <a:buClr>
                <a:srgbClr val="000000"/>
              </a:buClr>
              <a:buFont typeface="Arial"/>
              <a:buChar char="•"/>
              <a:tabLst>
                <a:tab algn="l" pos="639360"/>
              </a:tabLst>
            </a:pP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Des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images</a:t>
            </a:r>
            <a:r>
              <a:rPr b="0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tailles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différentes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lvl="1" marL="639360" indent="-1695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639360"/>
              </a:tabLst>
            </a:pP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Des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images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à</a:t>
            </a:r>
            <a:r>
              <a:rPr b="0" lang="fr-FR" sz="11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recontraster</a:t>
            </a:r>
            <a:r>
              <a:rPr b="0" lang="fr-FR" sz="11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pour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faciliter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marL="641880">
              <a:lnSpc>
                <a:spcPct val="100000"/>
              </a:lnSpc>
              <a:tabLst>
                <a:tab algn="l" pos="639360"/>
              </a:tabLst>
            </a:pP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l’extraction</a:t>
            </a:r>
            <a:r>
              <a:rPr b="0" lang="fr-FR" sz="11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features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1563120" y="182160"/>
            <a:ext cx="9558720" cy="115704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1" lang="fr-FR" sz="4000" spc="1" strike="noStrike">
                <a:solidFill>
                  <a:srgbClr val="000000"/>
                </a:solidFill>
                <a:latin typeface="Corbel"/>
              </a:rPr>
              <a:t>ANA</a:t>
            </a:r>
            <a:r>
              <a:rPr b="1" lang="fr-FR" sz="4000" spc="-537" strike="noStrike">
                <a:solidFill>
                  <a:srgbClr val="000000"/>
                </a:solidFill>
                <a:latin typeface="Corbel"/>
              </a:rPr>
              <a:t>L</a:t>
            </a:r>
            <a:r>
              <a:rPr b="1" lang="fr-FR" sz="4000" spc="1" strike="noStrike">
                <a:solidFill>
                  <a:srgbClr val="000000"/>
                </a:solidFill>
                <a:latin typeface="Corbel"/>
              </a:rPr>
              <a:t>YSE</a:t>
            </a:r>
            <a:r>
              <a:rPr b="1" lang="fr-FR" sz="4000" spc="-106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2" strike="noStrike">
                <a:solidFill>
                  <a:srgbClr val="000000"/>
                </a:solidFill>
                <a:latin typeface="Corbel"/>
              </a:rPr>
              <a:t>IMAGES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42" name="object 62"/>
          <p:cNvGrpSpPr/>
          <p:nvPr/>
        </p:nvGrpSpPr>
        <p:grpSpPr>
          <a:xfrm>
            <a:off x="8112240" y="4847760"/>
            <a:ext cx="3806640" cy="1829880"/>
            <a:chOff x="8112240" y="4847760"/>
            <a:chExt cx="3806640" cy="1829880"/>
          </a:xfrm>
        </p:grpSpPr>
        <p:pic>
          <p:nvPicPr>
            <p:cNvPr id="443" name="object 63" descr=""/>
            <p:cNvPicPr/>
            <p:nvPr/>
          </p:nvPicPr>
          <p:blipFill>
            <a:blip r:embed="rId15"/>
            <a:stretch/>
          </p:blipFill>
          <p:spPr>
            <a:xfrm>
              <a:off x="8112240" y="4847760"/>
              <a:ext cx="3806280" cy="1829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44" name="object 64"/>
            <p:cNvSpPr/>
            <p:nvPr/>
          </p:nvSpPr>
          <p:spPr>
            <a:xfrm>
              <a:off x="8112240" y="4847760"/>
              <a:ext cx="3806640" cy="1829880"/>
            </a:xfrm>
            <a:custGeom>
              <a:avLst/>
              <a:gdLst>
                <a:gd name="textAreaLeft" fmla="*/ 0 w 3806640"/>
                <a:gd name="textAreaRight" fmla="*/ 3807360 w 3806640"/>
                <a:gd name="textAreaTop" fmla="*/ 0 h 1829880"/>
                <a:gd name="textAreaBottom" fmla="*/ 1830600 h 1829880"/>
              </a:gdLst>
              <a:ahLst/>
              <a:rect l="textAreaLeft" t="textAreaTop" r="textAreaRight" b="textAreaBottom"/>
              <a:pathLst>
                <a:path w="3807459" h="1830704">
                  <a:moveTo>
                    <a:pt x="0" y="127253"/>
                  </a:moveTo>
                  <a:lnTo>
                    <a:pt x="9989" y="77688"/>
                  </a:lnTo>
                  <a:lnTo>
                    <a:pt x="37242" y="37242"/>
                  </a:lnTo>
                  <a:lnTo>
                    <a:pt x="77688" y="9989"/>
                  </a:lnTo>
                  <a:lnTo>
                    <a:pt x="127253" y="0"/>
                  </a:lnTo>
                  <a:lnTo>
                    <a:pt x="3679698" y="0"/>
                  </a:lnTo>
                  <a:lnTo>
                    <a:pt x="3729263" y="9989"/>
                  </a:lnTo>
                  <a:lnTo>
                    <a:pt x="3769709" y="37242"/>
                  </a:lnTo>
                  <a:lnTo>
                    <a:pt x="3796962" y="77688"/>
                  </a:lnTo>
                  <a:lnTo>
                    <a:pt x="3806952" y="127253"/>
                  </a:lnTo>
                  <a:lnTo>
                    <a:pt x="3806952" y="1703120"/>
                  </a:lnTo>
                  <a:lnTo>
                    <a:pt x="3796962" y="1752635"/>
                  </a:lnTo>
                  <a:lnTo>
                    <a:pt x="3769709" y="1793068"/>
                  </a:lnTo>
                  <a:lnTo>
                    <a:pt x="3729263" y="1820328"/>
                  </a:lnTo>
                  <a:lnTo>
                    <a:pt x="3679698" y="1830323"/>
                  </a:lnTo>
                  <a:lnTo>
                    <a:pt x="127253" y="1830323"/>
                  </a:lnTo>
                  <a:lnTo>
                    <a:pt x="77688" y="1820328"/>
                  </a:lnTo>
                  <a:lnTo>
                    <a:pt x="37242" y="1793068"/>
                  </a:lnTo>
                  <a:lnTo>
                    <a:pt x="9989" y="1752635"/>
                  </a:lnTo>
                  <a:lnTo>
                    <a:pt x="0" y="1703120"/>
                  </a:lnTo>
                  <a:lnTo>
                    <a:pt x="0" y="127253"/>
                  </a:lnTo>
                  <a:close/>
                </a:path>
              </a:pathLst>
            </a:custGeom>
            <a:noFill/>
            <a:ln w="9525">
              <a:solidFill>
                <a:srgbClr val="d0b8e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445" name="object 65"/>
          <p:cNvSpPr/>
          <p:nvPr/>
        </p:nvSpPr>
        <p:spPr>
          <a:xfrm>
            <a:off x="8229240" y="5022360"/>
            <a:ext cx="3564000" cy="43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84320" indent="-171360">
              <a:lnSpc>
                <a:spcPct val="100000"/>
              </a:lnSpc>
              <a:spcBef>
                <a:spcPts val="105"/>
              </a:spcBef>
              <a:buClr>
                <a:srgbClr val="000000"/>
              </a:buClr>
              <a:buFont typeface="Arial"/>
              <a:buChar char="•"/>
              <a:tabLst>
                <a:tab algn="l" pos="184320"/>
              </a:tabLst>
            </a:pPr>
            <a:r>
              <a:rPr b="1" lang="fr-FR" sz="14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Modèles</a:t>
            </a:r>
            <a:r>
              <a:rPr b="1" lang="fr-FR" sz="14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4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utilisés</a:t>
            </a:r>
            <a:r>
              <a:rPr b="1" lang="fr-FR" sz="1400" spc="-4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4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pour</a:t>
            </a:r>
            <a:r>
              <a:rPr b="1" lang="fr-FR" sz="14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4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encodage</a:t>
            </a:r>
            <a:r>
              <a:rPr b="1" lang="fr-FR" sz="1400" spc="-3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4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des</a:t>
            </a:r>
            <a:r>
              <a:rPr b="1" lang="fr-FR" sz="1400" spc="-2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4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images</a:t>
            </a:r>
            <a:r>
              <a:rPr b="1" lang="fr-FR" sz="1400" spc="-3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4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: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object 66"/>
          <p:cNvSpPr/>
          <p:nvPr/>
        </p:nvSpPr>
        <p:spPr>
          <a:xfrm>
            <a:off x="8686440" y="5452560"/>
            <a:ext cx="2846160" cy="3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81440" indent="-16956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  <a:tabLst>
                <a:tab algn="l" pos="184680"/>
              </a:tabLst>
            </a:pP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Algorithme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ORB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pour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les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BoVW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(Bag</a:t>
            </a:r>
            <a:r>
              <a:rPr b="0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of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Visual 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	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Words)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object 67"/>
          <p:cNvSpPr/>
          <p:nvPr/>
        </p:nvSpPr>
        <p:spPr>
          <a:xfrm>
            <a:off x="8686440" y="5955480"/>
            <a:ext cx="1283400" cy="51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82160" indent="-16956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  <a:tabLst>
                <a:tab algn="l" pos="182160"/>
              </a:tabLst>
            </a:pPr>
            <a:r>
              <a:rPr b="0" lang="fr-FR" sz="11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Transfer</a:t>
            </a:r>
            <a:r>
              <a:rPr b="0" lang="fr-FR" sz="1100" spc="-3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1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Learning</a:t>
            </a:r>
            <a:r>
              <a:rPr b="0" lang="fr-FR" sz="1100" spc="-3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1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: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lvl="1" marL="639360" indent="-1695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639360"/>
              </a:tabLst>
            </a:pP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VGG16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lvl="1" marL="639360" indent="-1695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639360"/>
              </a:tabLst>
            </a:pP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ResNet50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object 68"/>
          <p:cNvSpPr/>
          <p:nvPr/>
        </p:nvSpPr>
        <p:spPr>
          <a:xfrm>
            <a:off x="8875440" y="1800000"/>
            <a:ext cx="229032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fr-FR" sz="1800" spc="-1" strike="noStrike">
                <a:solidFill>
                  <a:srgbClr val="000000"/>
                </a:solidFill>
                <a:latin typeface="Corbel"/>
                <a:ea typeface="DejaVu Sans"/>
              </a:rPr>
              <a:t>Facilement</a:t>
            </a:r>
            <a:r>
              <a:rPr b="1" lang="fr-FR" sz="1800" spc="-9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800" spc="-12" strike="noStrike">
                <a:solidFill>
                  <a:srgbClr val="000000"/>
                </a:solidFill>
                <a:latin typeface="Corbel"/>
                <a:ea typeface="DejaVu Sans"/>
              </a:rPr>
              <a:t>identifiable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object 69"/>
          <p:cNvSpPr/>
          <p:nvPr/>
        </p:nvSpPr>
        <p:spPr>
          <a:xfrm>
            <a:off x="4950360" y="1800000"/>
            <a:ext cx="229032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fr-FR" sz="1800" spc="-1" strike="noStrike">
                <a:solidFill>
                  <a:srgbClr val="000000"/>
                </a:solidFill>
                <a:latin typeface="Corbel"/>
                <a:ea typeface="DejaVu Sans"/>
              </a:rPr>
              <a:t>Facilement</a:t>
            </a:r>
            <a:r>
              <a:rPr b="1" lang="fr-FR" sz="1800" spc="-9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800" spc="-12" strike="noStrike">
                <a:solidFill>
                  <a:srgbClr val="000000"/>
                </a:solidFill>
                <a:latin typeface="Corbel"/>
                <a:ea typeface="DejaVu Sans"/>
              </a:rPr>
              <a:t>identifiable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object 70"/>
          <p:cNvSpPr/>
          <p:nvPr/>
        </p:nvSpPr>
        <p:spPr>
          <a:xfrm>
            <a:off x="886680" y="1789200"/>
            <a:ext cx="247500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fr-FR" sz="1800" spc="-1" strike="noStrike">
                <a:solidFill>
                  <a:srgbClr val="000000"/>
                </a:solidFill>
                <a:latin typeface="Corbel"/>
                <a:ea typeface="DejaVu Sans"/>
              </a:rPr>
              <a:t>Difficilement</a:t>
            </a:r>
            <a:r>
              <a:rPr b="1" lang="fr-FR" sz="1800" spc="-8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800" spc="-12" strike="noStrike">
                <a:solidFill>
                  <a:srgbClr val="000000"/>
                </a:solidFill>
                <a:latin typeface="Corbel"/>
                <a:ea typeface="DejaVu Sans"/>
              </a:rPr>
              <a:t>identifiable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51" name="object 71"/>
          <p:cNvGrpSpPr/>
          <p:nvPr/>
        </p:nvGrpSpPr>
        <p:grpSpPr>
          <a:xfrm>
            <a:off x="383400" y="3313800"/>
            <a:ext cx="3507480" cy="1218600"/>
            <a:chOff x="383400" y="3313800"/>
            <a:chExt cx="3507480" cy="1218600"/>
          </a:xfrm>
        </p:grpSpPr>
        <p:sp>
          <p:nvSpPr>
            <p:cNvPr id="452" name="object 72"/>
            <p:cNvSpPr/>
            <p:nvPr/>
          </p:nvSpPr>
          <p:spPr>
            <a:xfrm>
              <a:off x="383400" y="3313800"/>
              <a:ext cx="3507480" cy="1218600"/>
            </a:xfrm>
            <a:custGeom>
              <a:avLst/>
              <a:gdLst>
                <a:gd name="textAreaLeft" fmla="*/ 0 w 3507480"/>
                <a:gd name="textAreaRight" fmla="*/ 3508200 w 3507480"/>
                <a:gd name="textAreaTop" fmla="*/ 0 h 1218600"/>
                <a:gd name="textAreaBottom" fmla="*/ 1219320 h 1218600"/>
              </a:gdLst>
              <a:ahLst/>
              <a:rect l="textAreaLeft" t="textAreaTop" r="textAreaRight" b="textAreaBottom"/>
              <a:pathLst>
                <a:path w="3508375" h="1219200">
                  <a:moveTo>
                    <a:pt x="3508248" y="0"/>
                  </a:moveTo>
                  <a:lnTo>
                    <a:pt x="0" y="0"/>
                  </a:lnTo>
                  <a:lnTo>
                    <a:pt x="0" y="1219200"/>
                  </a:lnTo>
                  <a:lnTo>
                    <a:pt x="3508248" y="1219200"/>
                  </a:lnTo>
                  <a:lnTo>
                    <a:pt x="3508248" y="0"/>
                  </a:lnTo>
                  <a:close/>
                </a:path>
              </a:pathLst>
            </a:custGeom>
            <a:solidFill>
              <a:srgbClr val="cc3300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53" name="object 73"/>
            <p:cNvSpPr/>
            <p:nvPr/>
          </p:nvSpPr>
          <p:spPr>
            <a:xfrm>
              <a:off x="383400" y="3313800"/>
              <a:ext cx="3507480" cy="1218600"/>
            </a:xfrm>
            <a:custGeom>
              <a:avLst/>
              <a:gdLst>
                <a:gd name="textAreaLeft" fmla="*/ 0 w 3507480"/>
                <a:gd name="textAreaRight" fmla="*/ 3508200 w 3507480"/>
                <a:gd name="textAreaTop" fmla="*/ 0 h 1218600"/>
                <a:gd name="textAreaBottom" fmla="*/ 1219320 h 1218600"/>
              </a:gdLst>
              <a:ahLst/>
              <a:rect l="textAreaLeft" t="textAreaTop" r="textAreaRight" b="textAreaBottom"/>
              <a:pathLst>
                <a:path w="3508375" h="1219200">
                  <a:moveTo>
                    <a:pt x="0" y="1219200"/>
                  </a:moveTo>
                  <a:lnTo>
                    <a:pt x="3508248" y="1219200"/>
                  </a:lnTo>
                  <a:lnTo>
                    <a:pt x="3508248" y="0"/>
                  </a:lnTo>
                  <a:lnTo>
                    <a:pt x="0" y="0"/>
                  </a:lnTo>
                  <a:lnTo>
                    <a:pt x="0" y="1219200"/>
                  </a:lnTo>
                  <a:close/>
                </a:path>
              </a:pathLst>
            </a:custGeom>
            <a:noFill/>
            <a:ln w="222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454" name="object 74"/>
          <p:cNvSpPr/>
          <p:nvPr/>
        </p:nvSpPr>
        <p:spPr>
          <a:xfrm>
            <a:off x="685440" y="3758400"/>
            <a:ext cx="290124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fr-FR" sz="1800" spc="-21" strike="noStrike">
                <a:solidFill>
                  <a:srgbClr val="000000"/>
                </a:solidFill>
                <a:latin typeface="Corbel"/>
                <a:ea typeface="DejaVu Sans"/>
              </a:rPr>
              <a:t>Très</a:t>
            </a:r>
            <a:r>
              <a:rPr b="1" lang="fr-FR" sz="18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800" spc="-12" strike="noStrike">
                <a:solidFill>
                  <a:srgbClr val="000000"/>
                </a:solidFill>
                <a:latin typeface="Corbel"/>
                <a:ea typeface="DejaVu Sans"/>
              </a:rPr>
              <a:t>difficilement</a:t>
            </a:r>
            <a:r>
              <a:rPr b="1" lang="fr-FR" sz="18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800" spc="-12" strike="noStrike">
                <a:solidFill>
                  <a:srgbClr val="000000"/>
                </a:solidFill>
                <a:latin typeface="Corbel"/>
                <a:ea typeface="DejaVu Sans"/>
              </a:rPr>
              <a:t>identifiable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object 75"/>
          <p:cNvSpPr/>
          <p:nvPr/>
        </p:nvSpPr>
        <p:spPr>
          <a:xfrm>
            <a:off x="4599720" y="3753000"/>
            <a:ext cx="290124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fr-FR" sz="1800" spc="-21" strike="noStrike">
                <a:solidFill>
                  <a:srgbClr val="000000"/>
                </a:solidFill>
                <a:latin typeface="Corbel"/>
                <a:ea typeface="DejaVu Sans"/>
              </a:rPr>
              <a:t>Très</a:t>
            </a:r>
            <a:r>
              <a:rPr b="1" lang="fr-FR" sz="18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800" spc="-12" strike="noStrike">
                <a:solidFill>
                  <a:srgbClr val="000000"/>
                </a:solidFill>
                <a:latin typeface="Corbel"/>
                <a:ea typeface="DejaVu Sans"/>
              </a:rPr>
              <a:t>difficilement</a:t>
            </a:r>
            <a:r>
              <a:rPr b="1" lang="fr-FR" sz="18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800" spc="-12" strike="noStrike">
                <a:solidFill>
                  <a:srgbClr val="000000"/>
                </a:solidFill>
                <a:latin typeface="Corbel"/>
                <a:ea typeface="DejaVu Sans"/>
              </a:rPr>
              <a:t>identifiable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object 76"/>
          <p:cNvSpPr/>
          <p:nvPr/>
        </p:nvSpPr>
        <p:spPr>
          <a:xfrm>
            <a:off x="8570160" y="3742920"/>
            <a:ext cx="290124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fr-FR" sz="1800" spc="-21" strike="noStrike">
                <a:solidFill>
                  <a:srgbClr val="000000"/>
                </a:solidFill>
                <a:latin typeface="Corbel"/>
                <a:ea typeface="DejaVu Sans"/>
              </a:rPr>
              <a:t>Très</a:t>
            </a:r>
            <a:r>
              <a:rPr b="1" lang="fr-FR" sz="18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800" spc="-12" strike="noStrike">
                <a:solidFill>
                  <a:srgbClr val="000000"/>
                </a:solidFill>
                <a:latin typeface="Corbel"/>
                <a:ea typeface="DejaVu Sans"/>
              </a:rPr>
              <a:t>difficilement</a:t>
            </a:r>
            <a:r>
              <a:rPr b="1" lang="fr-FR" sz="18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800" spc="-12" strike="noStrike">
                <a:solidFill>
                  <a:srgbClr val="000000"/>
                </a:solidFill>
                <a:latin typeface="Corbel"/>
                <a:ea typeface="DejaVu Sans"/>
              </a:rPr>
              <a:t>identifiable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object 77"/>
          <p:cNvSpPr/>
          <p:nvPr/>
        </p:nvSpPr>
        <p:spPr>
          <a:xfrm>
            <a:off x="349920" y="5247720"/>
            <a:ext cx="3596040" cy="772560"/>
          </a:xfrm>
          <a:prstGeom prst="rect">
            <a:avLst/>
          </a:prstGeom>
          <a:solidFill>
            <a:srgbClr val="ffc000">
              <a:alpha val="50000"/>
            </a:srgbClr>
          </a:solidFill>
          <a:ln w="222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223560" bIns="0" anchor="t">
            <a:spAutoFit/>
          </a:bodyPr>
          <a:p>
            <a:pPr>
              <a:lnSpc>
                <a:spcPct val="100000"/>
              </a:lnSpc>
              <a:spcBef>
                <a:spcPts val="1760"/>
              </a:spcBef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572040">
              <a:lnSpc>
                <a:spcPct val="100000"/>
              </a:lnSpc>
              <a:spcBef>
                <a:spcPts val="6"/>
              </a:spcBef>
            </a:pPr>
            <a:r>
              <a:rPr b="1" lang="fr-FR" sz="1800" spc="-12" strike="noStrike">
                <a:solidFill>
                  <a:srgbClr val="000000"/>
                </a:solidFill>
                <a:latin typeface="Corbel"/>
                <a:ea typeface="DejaVu Sans"/>
              </a:rPr>
              <a:t>Difficilement</a:t>
            </a:r>
            <a:r>
              <a:rPr b="1" lang="fr-FR" sz="1800" spc="9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800" spc="-12" strike="noStrike">
                <a:solidFill>
                  <a:srgbClr val="000000"/>
                </a:solidFill>
                <a:latin typeface="Corbel"/>
                <a:ea typeface="DejaVu Sans"/>
              </a:rPr>
              <a:t>identifiable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58" name="object 78"/>
          <p:cNvGrpSpPr/>
          <p:nvPr/>
        </p:nvGrpSpPr>
        <p:grpSpPr>
          <a:xfrm>
            <a:off x="4136040" y="5748480"/>
            <a:ext cx="3806640" cy="928800"/>
            <a:chOff x="4136040" y="5748480"/>
            <a:chExt cx="3806640" cy="928800"/>
          </a:xfrm>
        </p:grpSpPr>
        <p:pic>
          <p:nvPicPr>
            <p:cNvPr id="459" name="object 79" descr=""/>
            <p:cNvPicPr/>
            <p:nvPr/>
          </p:nvPicPr>
          <p:blipFill>
            <a:blip r:embed="rId16"/>
            <a:stretch/>
          </p:blipFill>
          <p:spPr>
            <a:xfrm>
              <a:off x="4136040" y="5748480"/>
              <a:ext cx="3806280" cy="928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60" name="object 80"/>
            <p:cNvSpPr/>
            <p:nvPr/>
          </p:nvSpPr>
          <p:spPr>
            <a:xfrm>
              <a:off x="4136040" y="5748480"/>
              <a:ext cx="3806640" cy="928800"/>
            </a:xfrm>
            <a:custGeom>
              <a:avLst/>
              <a:gdLst>
                <a:gd name="textAreaLeft" fmla="*/ 0 w 3806640"/>
                <a:gd name="textAreaRight" fmla="*/ 3807360 w 3806640"/>
                <a:gd name="textAreaTop" fmla="*/ 0 h 928800"/>
                <a:gd name="textAreaBottom" fmla="*/ 929520 h 928800"/>
              </a:gdLst>
              <a:ahLst/>
              <a:rect l="textAreaLeft" t="textAreaTop" r="textAreaRight" b="textAreaBottom"/>
              <a:pathLst>
                <a:path w="3807459" h="929640">
                  <a:moveTo>
                    <a:pt x="0" y="98513"/>
                  </a:moveTo>
                  <a:lnTo>
                    <a:pt x="7737" y="60168"/>
                  </a:lnTo>
                  <a:lnTo>
                    <a:pt x="28844" y="28854"/>
                  </a:lnTo>
                  <a:lnTo>
                    <a:pt x="60168" y="7741"/>
                  </a:lnTo>
                  <a:lnTo>
                    <a:pt x="98551" y="0"/>
                  </a:lnTo>
                  <a:lnTo>
                    <a:pt x="3708399" y="0"/>
                  </a:lnTo>
                  <a:lnTo>
                    <a:pt x="3746783" y="7741"/>
                  </a:lnTo>
                  <a:lnTo>
                    <a:pt x="3778107" y="28854"/>
                  </a:lnTo>
                  <a:lnTo>
                    <a:pt x="3799214" y="60168"/>
                  </a:lnTo>
                  <a:lnTo>
                    <a:pt x="3806952" y="98513"/>
                  </a:lnTo>
                  <a:lnTo>
                    <a:pt x="3806952" y="831126"/>
                  </a:lnTo>
                  <a:lnTo>
                    <a:pt x="3799214" y="869471"/>
                  </a:lnTo>
                  <a:lnTo>
                    <a:pt x="3778107" y="900785"/>
                  </a:lnTo>
                  <a:lnTo>
                    <a:pt x="3746783" y="921898"/>
                  </a:lnTo>
                  <a:lnTo>
                    <a:pt x="3708399" y="929640"/>
                  </a:lnTo>
                  <a:lnTo>
                    <a:pt x="98551" y="929640"/>
                  </a:lnTo>
                  <a:lnTo>
                    <a:pt x="60168" y="921898"/>
                  </a:lnTo>
                  <a:lnTo>
                    <a:pt x="28844" y="900785"/>
                  </a:lnTo>
                  <a:lnTo>
                    <a:pt x="7737" y="869471"/>
                  </a:lnTo>
                  <a:lnTo>
                    <a:pt x="0" y="831126"/>
                  </a:lnTo>
                  <a:lnTo>
                    <a:pt x="0" y="98513"/>
                  </a:lnTo>
                  <a:close/>
                </a:path>
              </a:pathLst>
            </a:custGeom>
            <a:noFill/>
            <a:ln w="9525">
              <a:solidFill>
                <a:srgbClr val="e8b0c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461" name="object 81"/>
          <p:cNvSpPr/>
          <p:nvPr/>
        </p:nvSpPr>
        <p:spPr>
          <a:xfrm>
            <a:off x="4244760" y="5766120"/>
            <a:ext cx="3260160" cy="103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86120" indent="-17352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  <a:tabLst>
                <a:tab algn="l" pos="186120"/>
              </a:tabLst>
            </a:pP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Premier point</a:t>
            </a:r>
            <a:r>
              <a:rPr b="1" lang="fr-FR" sz="1200" spc="-1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de</a:t>
            </a:r>
            <a:r>
              <a:rPr b="1" lang="fr-FR" sz="1200" spc="-2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vue</a:t>
            </a:r>
            <a:r>
              <a:rPr b="1" lang="fr-FR" sz="1200" spc="-3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: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1" marL="639360" indent="-170280">
              <a:lnSpc>
                <a:spcPct val="100000"/>
              </a:lnSpc>
              <a:spcBef>
                <a:spcPts val="6"/>
              </a:spcBef>
              <a:buClr>
                <a:srgbClr val="000000"/>
              </a:buClr>
              <a:buFont typeface="Arial"/>
              <a:buChar char="•"/>
              <a:tabLst>
                <a:tab algn="l" pos="641880"/>
              </a:tabLst>
            </a:pP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En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regardant</a:t>
            </a:r>
            <a:r>
              <a:rPr b="0" lang="fr-FR" sz="11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simplement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les images,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on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peut 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	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remarquer</a:t>
            </a:r>
            <a:r>
              <a:rPr b="0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les</a:t>
            </a:r>
            <a:r>
              <a:rPr b="0" lang="fr-FR" sz="1100" spc="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catégories</a:t>
            </a:r>
            <a:r>
              <a:rPr b="0" lang="fr-FR" sz="11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qui</a:t>
            </a:r>
            <a:r>
              <a:rPr b="0" lang="fr-FR" sz="1100" spc="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sont 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facilement 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	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identifiables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ou</a:t>
            </a:r>
            <a:r>
              <a:rPr b="0" lang="fr-FR" sz="1100" spc="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non.</a:t>
            </a:r>
            <a:r>
              <a:rPr b="0" lang="fr-FR" sz="11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La</a:t>
            </a:r>
            <a:r>
              <a:rPr b="0" lang="fr-FR" sz="1100" spc="9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classification</a:t>
            </a:r>
            <a:r>
              <a:rPr b="0" lang="fr-FR" sz="1100" spc="9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nous 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	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confirmera,</a:t>
            </a:r>
            <a:r>
              <a:rPr b="0" lang="fr-FR" sz="1100" spc="-4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ou</a:t>
            </a:r>
            <a:r>
              <a:rPr b="0" lang="fr-FR" sz="11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non,</a:t>
            </a:r>
            <a:r>
              <a:rPr b="0" lang="fr-FR" sz="1100" spc="-4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ce</a:t>
            </a:r>
            <a:r>
              <a:rPr b="0" lang="fr-FR" sz="1100" spc="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point</a:t>
            </a:r>
            <a:r>
              <a:rPr b="0" lang="fr-FR" sz="11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vue.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object 2"/>
          <p:cNvSpPr/>
          <p:nvPr/>
        </p:nvSpPr>
        <p:spPr>
          <a:xfrm>
            <a:off x="11282040" y="5954760"/>
            <a:ext cx="142200" cy="16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0" lang="fr-FR" sz="1000" spc="-26" strike="noStrike">
                <a:solidFill>
                  <a:srgbClr val="000000"/>
                </a:solidFill>
                <a:latin typeface="Corbel"/>
                <a:ea typeface="DejaVu Sans"/>
              </a:rPr>
              <a:t>15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PlaceHolder 1"/>
          <p:cNvSpPr>
            <a:spLocks noGrp="1"/>
          </p:cNvSpPr>
          <p:nvPr>
            <p:ph type="title"/>
          </p:nvPr>
        </p:nvSpPr>
        <p:spPr>
          <a:xfrm>
            <a:off x="1563120" y="182160"/>
            <a:ext cx="9558720" cy="115704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1" lang="fr-FR" sz="4000" spc="-32" strike="noStrike">
                <a:solidFill>
                  <a:srgbClr val="000000"/>
                </a:solidFill>
                <a:latin typeface="Corbel"/>
              </a:rPr>
              <a:t>TRANSFORMATIONS</a:t>
            </a:r>
            <a:r>
              <a:rPr b="1" lang="fr-FR" sz="4000" spc="-92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21" strike="noStrike">
                <a:solidFill>
                  <a:srgbClr val="000000"/>
                </a:solidFill>
                <a:latin typeface="Corbel"/>
              </a:rPr>
              <a:t>IMAGES</a:t>
            </a:r>
            <a:r>
              <a:rPr b="1" lang="fr-FR" sz="4000" spc="-185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2" strike="noStrike">
                <a:solidFill>
                  <a:srgbClr val="000000"/>
                </a:solidFill>
                <a:latin typeface="Corbel"/>
              </a:rPr>
              <a:t>GRAYSCALE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64" name="object 4"/>
          <p:cNvGrpSpPr/>
          <p:nvPr/>
        </p:nvGrpSpPr>
        <p:grpSpPr>
          <a:xfrm>
            <a:off x="2153520" y="5046120"/>
            <a:ext cx="2532240" cy="453960"/>
            <a:chOff x="2153520" y="5046120"/>
            <a:chExt cx="2532240" cy="453960"/>
          </a:xfrm>
        </p:grpSpPr>
        <p:pic>
          <p:nvPicPr>
            <p:cNvPr id="465" name="object 5" descr=""/>
            <p:cNvPicPr/>
            <p:nvPr/>
          </p:nvPicPr>
          <p:blipFill>
            <a:blip r:embed="rId1"/>
            <a:stretch/>
          </p:blipFill>
          <p:spPr>
            <a:xfrm>
              <a:off x="2153520" y="5046120"/>
              <a:ext cx="2532240" cy="453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66" name="object 6"/>
            <p:cNvSpPr/>
            <p:nvPr/>
          </p:nvSpPr>
          <p:spPr>
            <a:xfrm>
              <a:off x="2153520" y="5046120"/>
              <a:ext cx="2532240" cy="453960"/>
            </a:xfrm>
            <a:custGeom>
              <a:avLst/>
              <a:gdLst>
                <a:gd name="textAreaLeft" fmla="*/ 0 w 2532240"/>
                <a:gd name="textAreaRight" fmla="*/ 2532960 w 2532240"/>
                <a:gd name="textAreaTop" fmla="*/ 0 h 453960"/>
                <a:gd name="textAreaBottom" fmla="*/ 454680 h 453960"/>
              </a:gdLst>
              <a:ahLst/>
              <a:rect l="textAreaLeft" t="textAreaTop" r="textAreaRight" b="textAreaBottom"/>
              <a:pathLst>
                <a:path w="2533015" h="454660">
                  <a:moveTo>
                    <a:pt x="0" y="98552"/>
                  </a:moveTo>
                  <a:lnTo>
                    <a:pt x="7754" y="60221"/>
                  </a:lnTo>
                  <a:lnTo>
                    <a:pt x="28892" y="28892"/>
                  </a:lnTo>
                  <a:lnTo>
                    <a:pt x="60221" y="7754"/>
                  </a:lnTo>
                  <a:lnTo>
                    <a:pt x="98551" y="0"/>
                  </a:lnTo>
                  <a:lnTo>
                    <a:pt x="2434336" y="0"/>
                  </a:lnTo>
                  <a:lnTo>
                    <a:pt x="2472666" y="7754"/>
                  </a:lnTo>
                  <a:lnTo>
                    <a:pt x="2503995" y="28892"/>
                  </a:lnTo>
                  <a:lnTo>
                    <a:pt x="2525133" y="60221"/>
                  </a:lnTo>
                  <a:lnTo>
                    <a:pt x="2532888" y="98552"/>
                  </a:lnTo>
                  <a:lnTo>
                    <a:pt x="2532888" y="355600"/>
                  </a:lnTo>
                  <a:lnTo>
                    <a:pt x="2525133" y="393930"/>
                  </a:lnTo>
                  <a:lnTo>
                    <a:pt x="2503995" y="425259"/>
                  </a:lnTo>
                  <a:lnTo>
                    <a:pt x="2472666" y="446397"/>
                  </a:lnTo>
                  <a:lnTo>
                    <a:pt x="2434336" y="454152"/>
                  </a:lnTo>
                  <a:lnTo>
                    <a:pt x="98551" y="454152"/>
                  </a:lnTo>
                  <a:lnTo>
                    <a:pt x="60221" y="446397"/>
                  </a:lnTo>
                  <a:lnTo>
                    <a:pt x="28892" y="425259"/>
                  </a:lnTo>
                  <a:lnTo>
                    <a:pt x="7754" y="393930"/>
                  </a:lnTo>
                  <a:lnTo>
                    <a:pt x="0" y="355600"/>
                  </a:lnTo>
                  <a:lnTo>
                    <a:pt x="0" y="98552"/>
                  </a:lnTo>
                  <a:close/>
                </a:path>
              </a:pathLst>
            </a:custGeom>
            <a:noFill/>
            <a:ln w="9525">
              <a:solidFill>
                <a:srgbClr val="aaaaa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467" name="object 7"/>
          <p:cNvSpPr/>
          <p:nvPr/>
        </p:nvSpPr>
        <p:spPr>
          <a:xfrm>
            <a:off x="2938680" y="5168520"/>
            <a:ext cx="961200" cy="17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Image</a:t>
            </a:r>
            <a:r>
              <a:rPr b="1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originale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68" name="object 8"/>
          <p:cNvGrpSpPr/>
          <p:nvPr/>
        </p:nvGrpSpPr>
        <p:grpSpPr>
          <a:xfrm>
            <a:off x="5239440" y="5046120"/>
            <a:ext cx="2532240" cy="453960"/>
            <a:chOff x="5239440" y="5046120"/>
            <a:chExt cx="2532240" cy="453960"/>
          </a:xfrm>
        </p:grpSpPr>
        <p:pic>
          <p:nvPicPr>
            <p:cNvPr id="469" name="object 9" descr=""/>
            <p:cNvPicPr/>
            <p:nvPr/>
          </p:nvPicPr>
          <p:blipFill>
            <a:blip r:embed="rId2"/>
            <a:stretch/>
          </p:blipFill>
          <p:spPr>
            <a:xfrm>
              <a:off x="5239440" y="5046120"/>
              <a:ext cx="2532240" cy="453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0" name="object 10"/>
            <p:cNvSpPr/>
            <p:nvPr/>
          </p:nvSpPr>
          <p:spPr>
            <a:xfrm>
              <a:off x="5239440" y="5046120"/>
              <a:ext cx="2532240" cy="453960"/>
            </a:xfrm>
            <a:custGeom>
              <a:avLst/>
              <a:gdLst>
                <a:gd name="textAreaLeft" fmla="*/ 0 w 2532240"/>
                <a:gd name="textAreaRight" fmla="*/ 2532960 w 2532240"/>
                <a:gd name="textAreaTop" fmla="*/ 0 h 453960"/>
                <a:gd name="textAreaBottom" fmla="*/ 454680 h 453960"/>
              </a:gdLst>
              <a:ahLst/>
              <a:rect l="textAreaLeft" t="textAreaTop" r="textAreaRight" b="textAreaBottom"/>
              <a:pathLst>
                <a:path w="2533015" h="45466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70" y="0"/>
                  </a:lnTo>
                  <a:lnTo>
                    <a:pt x="2493517" y="0"/>
                  </a:lnTo>
                  <a:lnTo>
                    <a:pt x="2508831" y="3097"/>
                  </a:lnTo>
                  <a:lnTo>
                    <a:pt x="2521346" y="11541"/>
                  </a:lnTo>
                  <a:lnTo>
                    <a:pt x="2529790" y="24056"/>
                  </a:lnTo>
                  <a:lnTo>
                    <a:pt x="2532888" y="39369"/>
                  </a:lnTo>
                  <a:lnTo>
                    <a:pt x="2532888" y="414782"/>
                  </a:lnTo>
                  <a:lnTo>
                    <a:pt x="2529790" y="430095"/>
                  </a:lnTo>
                  <a:lnTo>
                    <a:pt x="2521346" y="442610"/>
                  </a:lnTo>
                  <a:lnTo>
                    <a:pt x="2508831" y="451054"/>
                  </a:lnTo>
                  <a:lnTo>
                    <a:pt x="2493517" y="454152"/>
                  </a:lnTo>
                  <a:lnTo>
                    <a:pt x="39370" y="454152"/>
                  </a:lnTo>
                  <a:lnTo>
                    <a:pt x="24056" y="451054"/>
                  </a:lnTo>
                  <a:lnTo>
                    <a:pt x="11541" y="442610"/>
                  </a:lnTo>
                  <a:lnTo>
                    <a:pt x="3097" y="430095"/>
                  </a:lnTo>
                  <a:lnTo>
                    <a:pt x="0" y="414782"/>
                  </a:lnTo>
                  <a:lnTo>
                    <a:pt x="0" y="39369"/>
                  </a:lnTo>
                  <a:close/>
                </a:path>
              </a:pathLst>
            </a:custGeom>
            <a:noFill/>
            <a:ln w="9525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471" name="object 11"/>
          <p:cNvGrpSpPr/>
          <p:nvPr/>
        </p:nvGrpSpPr>
        <p:grpSpPr>
          <a:xfrm>
            <a:off x="2153520" y="845640"/>
            <a:ext cx="8797680" cy="4120920"/>
            <a:chOff x="2153520" y="845640"/>
            <a:chExt cx="8797680" cy="4120920"/>
          </a:xfrm>
        </p:grpSpPr>
        <p:pic>
          <p:nvPicPr>
            <p:cNvPr id="472" name="object 12" descr=""/>
            <p:cNvPicPr/>
            <p:nvPr/>
          </p:nvPicPr>
          <p:blipFill>
            <a:blip r:embed="rId3"/>
            <a:stretch/>
          </p:blipFill>
          <p:spPr>
            <a:xfrm>
              <a:off x="2153520" y="1990440"/>
              <a:ext cx="2532240" cy="2975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3" name="object 13"/>
            <p:cNvSpPr/>
            <p:nvPr/>
          </p:nvSpPr>
          <p:spPr>
            <a:xfrm>
              <a:off x="2153520" y="1990440"/>
              <a:ext cx="2532240" cy="2976120"/>
            </a:xfrm>
            <a:custGeom>
              <a:avLst/>
              <a:gdLst>
                <a:gd name="textAreaLeft" fmla="*/ 0 w 2532240"/>
                <a:gd name="textAreaRight" fmla="*/ 2532960 w 2532240"/>
                <a:gd name="textAreaTop" fmla="*/ 0 h 2976120"/>
                <a:gd name="textAreaBottom" fmla="*/ 2976840 h 2976120"/>
              </a:gdLst>
              <a:ahLst/>
              <a:rect l="textAreaLeft" t="textAreaTop" r="textAreaRight" b="textAreaBottom"/>
              <a:pathLst>
                <a:path w="2533015" h="2976879">
                  <a:moveTo>
                    <a:pt x="0" y="169544"/>
                  </a:moveTo>
                  <a:lnTo>
                    <a:pt x="6058" y="124486"/>
                  </a:lnTo>
                  <a:lnTo>
                    <a:pt x="23156" y="83989"/>
                  </a:lnTo>
                  <a:lnTo>
                    <a:pt x="49672" y="49672"/>
                  </a:lnTo>
                  <a:lnTo>
                    <a:pt x="83989" y="23156"/>
                  </a:lnTo>
                  <a:lnTo>
                    <a:pt x="124486" y="6058"/>
                  </a:lnTo>
                  <a:lnTo>
                    <a:pt x="169544" y="0"/>
                  </a:lnTo>
                  <a:lnTo>
                    <a:pt x="2363342" y="0"/>
                  </a:lnTo>
                  <a:lnTo>
                    <a:pt x="2408401" y="6058"/>
                  </a:lnTo>
                  <a:lnTo>
                    <a:pt x="2448898" y="23156"/>
                  </a:lnTo>
                  <a:lnTo>
                    <a:pt x="2483215" y="49672"/>
                  </a:lnTo>
                  <a:lnTo>
                    <a:pt x="2509731" y="83989"/>
                  </a:lnTo>
                  <a:lnTo>
                    <a:pt x="2526829" y="124486"/>
                  </a:lnTo>
                  <a:lnTo>
                    <a:pt x="2532888" y="169544"/>
                  </a:lnTo>
                  <a:lnTo>
                    <a:pt x="2532888" y="2806826"/>
                  </a:lnTo>
                  <a:lnTo>
                    <a:pt x="2526829" y="2851885"/>
                  </a:lnTo>
                  <a:lnTo>
                    <a:pt x="2509731" y="2892382"/>
                  </a:lnTo>
                  <a:lnTo>
                    <a:pt x="2483215" y="2926699"/>
                  </a:lnTo>
                  <a:lnTo>
                    <a:pt x="2448898" y="2953215"/>
                  </a:lnTo>
                  <a:lnTo>
                    <a:pt x="2408401" y="2970313"/>
                  </a:lnTo>
                  <a:lnTo>
                    <a:pt x="2363342" y="2976372"/>
                  </a:lnTo>
                  <a:lnTo>
                    <a:pt x="169544" y="2976372"/>
                  </a:lnTo>
                  <a:lnTo>
                    <a:pt x="124486" y="2970313"/>
                  </a:lnTo>
                  <a:lnTo>
                    <a:pt x="83989" y="2953215"/>
                  </a:lnTo>
                  <a:lnTo>
                    <a:pt x="49672" y="2926699"/>
                  </a:lnTo>
                  <a:lnTo>
                    <a:pt x="23156" y="2892382"/>
                  </a:lnTo>
                  <a:lnTo>
                    <a:pt x="6058" y="2851885"/>
                  </a:lnTo>
                  <a:lnTo>
                    <a:pt x="0" y="2806826"/>
                  </a:lnTo>
                  <a:lnTo>
                    <a:pt x="0" y="169544"/>
                  </a:lnTo>
                  <a:close/>
                </a:path>
              </a:pathLst>
            </a:custGeom>
            <a:noFill/>
            <a:ln w="9525">
              <a:solidFill>
                <a:srgbClr val="aaaaa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474" name="object 14" descr=""/>
            <p:cNvPicPr/>
            <p:nvPr/>
          </p:nvPicPr>
          <p:blipFill>
            <a:blip r:embed="rId4"/>
            <a:stretch/>
          </p:blipFill>
          <p:spPr>
            <a:xfrm>
              <a:off x="2240280" y="2220480"/>
              <a:ext cx="2358360" cy="259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75" name="object 15" descr=""/>
            <p:cNvPicPr/>
            <p:nvPr/>
          </p:nvPicPr>
          <p:blipFill>
            <a:blip r:embed="rId5"/>
            <a:stretch/>
          </p:blipFill>
          <p:spPr>
            <a:xfrm>
              <a:off x="2153520" y="845640"/>
              <a:ext cx="8797320" cy="677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6" name="object 16"/>
            <p:cNvSpPr/>
            <p:nvPr/>
          </p:nvSpPr>
          <p:spPr>
            <a:xfrm>
              <a:off x="2153520" y="845640"/>
              <a:ext cx="8797680" cy="677520"/>
            </a:xfrm>
            <a:custGeom>
              <a:avLst/>
              <a:gdLst>
                <a:gd name="textAreaLeft" fmla="*/ 0 w 8797680"/>
                <a:gd name="textAreaRight" fmla="*/ 8798400 w 8797680"/>
                <a:gd name="textAreaTop" fmla="*/ 0 h 677520"/>
                <a:gd name="textAreaBottom" fmla="*/ 678240 h 677520"/>
              </a:gdLst>
              <a:ahLst/>
              <a:rect l="textAreaLeft" t="textAreaTop" r="textAreaRight" b="textAreaBottom"/>
              <a:pathLst>
                <a:path w="8798560" h="678180">
                  <a:moveTo>
                    <a:pt x="0" y="147192"/>
                  </a:moveTo>
                  <a:lnTo>
                    <a:pt x="7505" y="100673"/>
                  </a:lnTo>
                  <a:lnTo>
                    <a:pt x="28403" y="60268"/>
                  </a:lnTo>
                  <a:lnTo>
                    <a:pt x="60268" y="28403"/>
                  </a:lnTo>
                  <a:lnTo>
                    <a:pt x="100673" y="7505"/>
                  </a:lnTo>
                  <a:lnTo>
                    <a:pt x="147193" y="0"/>
                  </a:lnTo>
                  <a:lnTo>
                    <a:pt x="8650859" y="0"/>
                  </a:lnTo>
                  <a:lnTo>
                    <a:pt x="8697378" y="7505"/>
                  </a:lnTo>
                  <a:lnTo>
                    <a:pt x="8737783" y="28403"/>
                  </a:lnTo>
                  <a:lnTo>
                    <a:pt x="8769648" y="60268"/>
                  </a:lnTo>
                  <a:lnTo>
                    <a:pt x="8790546" y="100673"/>
                  </a:lnTo>
                  <a:lnTo>
                    <a:pt x="8798052" y="147192"/>
                  </a:lnTo>
                  <a:lnTo>
                    <a:pt x="8798052" y="530987"/>
                  </a:lnTo>
                  <a:lnTo>
                    <a:pt x="8790546" y="577506"/>
                  </a:lnTo>
                  <a:lnTo>
                    <a:pt x="8769648" y="617911"/>
                  </a:lnTo>
                  <a:lnTo>
                    <a:pt x="8737783" y="649776"/>
                  </a:lnTo>
                  <a:lnTo>
                    <a:pt x="8697378" y="670674"/>
                  </a:lnTo>
                  <a:lnTo>
                    <a:pt x="8650859" y="678179"/>
                  </a:lnTo>
                  <a:lnTo>
                    <a:pt x="147193" y="678179"/>
                  </a:lnTo>
                  <a:lnTo>
                    <a:pt x="100673" y="670674"/>
                  </a:lnTo>
                  <a:lnTo>
                    <a:pt x="60268" y="649776"/>
                  </a:lnTo>
                  <a:lnTo>
                    <a:pt x="28403" y="617911"/>
                  </a:lnTo>
                  <a:lnTo>
                    <a:pt x="7505" y="577506"/>
                  </a:lnTo>
                  <a:lnTo>
                    <a:pt x="0" y="530987"/>
                  </a:lnTo>
                  <a:lnTo>
                    <a:pt x="0" y="147192"/>
                  </a:lnTo>
                  <a:close/>
                </a:path>
              </a:pathLst>
            </a:custGeom>
            <a:noFill/>
            <a:ln w="9525">
              <a:solidFill>
                <a:srgbClr val="aaaaa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477" name="object 17"/>
          <p:cNvSpPr/>
          <p:nvPr/>
        </p:nvSpPr>
        <p:spPr>
          <a:xfrm>
            <a:off x="5441040" y="5085000"/>
            <a:ext cx="2130840" cy="34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algn="ctr">
              <a:lnSpc>
                <a:spcPct val="100000"/>
              </a:lnSpc>
              <a:spcBef>
                <a:spcPts val="99"/>
              </a:spcBef>
            </a:pPr>
            <a:r>
              <a:rPr b="1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Conversion</a:t>
            </a:r>
            <a:r>
              <a:rPr b="1" lang="fr-FR" sz="11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1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l’image</a:t>
            </a:r>
            <a:r>
              <a:rPr b="1" lang="fr-FR" sz="11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en</a:t>
            </a:r>
            <a:r>
              <a:rPr b="1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niveau</a:t>
            </a:r>
            <a:r>
              <a:rPr b="1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de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"/>
              </a:spcBef>
            </a:pPr>
            <a:r>
              <a:rPr b="1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gris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78" name="object 18"/>
          <p:cNvGrpSpPr/>
          <p:nvPr/>
        </p:nvGrpSpPr>
        <p:grpSpPr>
          <a:xfrm>
            <a:off x="5239440" y="1990440"/>
            <a:ext cx="2532240" cy="2976120"/>
            <a:chOff x="5239440" y="1990440"/>
            <a:chExt cx="2532240" cy="2976120"/>
          </a:xfrm>
        </p:grpSpPr>
        <p:pic>
          <p:nvPicPr>
            <p:cNvPr id="479" name="object 19" descr=""/>
            <p:cNvPicPr/>
            <p:nvPr/>
          </p:nvPicPr>
          <p:blipFill>
            <a:blip r:embed="rId6"/>
            <a:stretch/>
          </p:blipFill>
          <p:spPr>
            <a:xfrm>
              <a:off x="5239440" y="1990440"/>
              <a:ext cx="2532240" cy="2975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80" name="object 20"/>
            <p:cNvSpPr/>
            <p:nvPr/>
          </p:nvSpPr>
          <p:spPr>
            <a:xfrm>
              <a:off x="5239440" y="1990440"/>
              <a:ext cx="2532240" cy="2976120"/>
            </a:xfrm>
            <a:custGeom>
              <a:avLst/>
              <a:gdLst>
                <a:gd name="textAreaLeft" fmla="*/ 0 w 2532240"/>
                <a:gd name="textAreaRight" fmla="*/ 2532960 w 2532240"/>
                <a:gd name="textAreaTop" fmla="*/ 0 h 2976120"/>
                <a:gd name="textAreaBottom" fmla="*/ 2976840 h 2976120"/>
              </a:gdLst>
              <a:ahLst/>
              <a:rect l="textAreaLeft" t="textAreaTop" r="textAreaRight" b="textAreaBottom"/>
              <a:pathLst>
                <a:path w="2533015" h="2976879">
                  <a:moveTo>
                    <a:pt x="0" y="169544"/>
                  </a:moveTo>
                  <a:lnTo>
                    <a:pt x="6058" y="124486"/>
                  </a:lnTo>
                  <a:lnTo>
                    <a:pt x="23156" y="83989"/>
                  </a:lnTo>
                  <a:lnTo>
                    <a:pt x="49672" y="49672"/>
                  </a:lnTo>
                  <a:lnTo>
                    <a:pt x="83989" y="23156"/>
                  </a:lnTo>
                  <a:lnTo>
                    <a:pt x="124486" y="6058"/>
                  </a:lnTo>
                  <a:lnTo>
                    <a:pt x="169545" y="0"/>
                  </a:lnTo>
                  <a:lnTo>
                    <a:pt x="2363342" y="0"/>
                  </a:lnTo>
                  <a:lnTo>
                    <a:pt x="2408401" y="6058"/>
                  </a:lnTo>
                  <a:lnTo>
                    <a:pt x="2448898" y="23156"/>
                  </a:lnTo>
                  <a:lnTo>
                    <a:pt x="2483215" y="49672"/>
                  </a:lnTo>
                  <a:lnTo>
                    <a:pt x="2509731" y="83989"/>
                  </a:lnTo>
                  <a:lnTo>
                    <a:pt x="2526829" y="124486"/>
                  </a:lnTo>
                  <a:lnTo>
                    <a:pt x="2532888" y="169544"/>
                  </a:lnTo>
                  <a:lnTo>
                    <a:pt x="2532888" y="2806826"/>
                  </a:lnTo>
                  <a:lnTo>
                    <a:pt x="2526829" y="2851885"/>
                  </a:lnTo>
                  <a:lnTo>
                    <a:pt x="2509731" y="2892382"/>
                  </a:lnTo>
                  <a:lnTo>
                    <a:pt x="2483215" y="2926699"/>
                  </a:lnTo>
                  <a:lnTo>
                    <a:pt x="2448898" y="2953215"/>
                  </a:lnTo>
                  <a:lnTo>
                    <a:pt x="2408401" y="2970313"/>
                  </a:lnTo>
                  <a:lnTo>
                    <a:pt x="2363342" y="2976372"/>
                  </a:lnTo>
                  <a:lnTo>
                    <a:pt x="169545" y="2976372"/>
                  </a:lnTo>
                  <a:lnTo>
                    <a:pt x="124486" y="2970313"/>
                  </a:lnTo>
                  <a:lnTo>
                    <a:pt x="83989" y="2953215"/>
                  </a:lnTo>
                  <a:lnTo>
                    <a:pt x="49672" y="2926699"/>
                  </a:lnTo>
                  <a:lnTo>
                    <a:pt x="23156" y="2892382"/>
                  </a:lnTo>
                  <a:lnTo>
                    <a:pt x="6058" y="2851885"/>
                  </a:lnTo>
                  <a:lnTo>
                    <a:pt x="0" y="2806826"/>
                  </a:lnTo>
                  <a:lnTo>
                    <a:pt x="0" y="169544"/>
                  </a:lnTo>
                  <a:close/>
                </a:path>
              </a:pathLst>
            </a:custGeom>
            <a:noFill/>
            <a:ln w="9525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481" name="object 21" descr=""/>
            <p:cNvPicPr/>
            <p:nvPr/>
          </p:nvPicPr>
          <p:blipFill>
            <a:blip r:embed="rId7"/>
            <a:stretch/>
          </p:blipFill>
          <p:spPr>
            <a:xfrm>
              <a:off x="5378040" y="2214360"/>
              <a:ext cx="2276280" cy="2506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482" name="object 22"/>
          <p:cNvGrpSpPr/>
          <p:nvPr/>
        </p:nvGrpSpPr>
        <p:grpSpPr>
          <a:xfrm>
            <a:off x="8325720" y="5046120"/>
            <a:ext cx="2532240" cy="820800"/>
            <a:chOff x="8325720" y="5046120"/>
            <a:chExt cx="2532240" cy="820800"/>
          </a:xfrm>
        </p:grpSpPr>
        <p:pic>
          <p:nvPicPr>
            <p:cNvPr id="483" name="object 23" descr=""/>
            <p:cNvPicPr/>
            <p:nvPr/>
          </p:nvPicPr>
          <p:blipFill>
            <a:blip r:embed="rId8"/>
            <a:stretch/>
          </p:blipFill>
          <p:spPr>
            <a:xfrm>
              <a:off x="8325720" y="5046120"/>
              <a:ext cx="2532240" cy="820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84" name="object 24"/>
            <p:cNvSpPr/>
            <p:nvPr/>
          </p:nvSpPr>
          <p:spPr>
            <a:xfrm>
              <a:off x="8325720" y="5046120"/>
              <a:ext cx="2532240" cy="820800"/>
            </a:xfrm>
            <a:custGeom>
              <a:avLst/>
              <a:gdLst>
                <a:gd name="textAreaLeft" fmla="*/ 0 w 2532240"/>
                <a:gd name="textAreaRight" fmla="*/ 2532960 w 2532240"/>
                <a:gd name="textAreaTop" fmla="*/ 0 h 820800"/>
                <a:gd name="textAreaBottom" fmla="*/ 821520 h 820800"/>
              </a:gdLst>
              <a:ahLst/>
              <a:rect l="textAreaLeft" t="textAreaTop" r="textAreaRight" b="textAreaBottom"/>
              <a:pathLst>
                <a:path w="2533015" h="821689">
                  <a:moveTo>
                    <a:pt x="0" y="71247"/>
                  </a:moveTo>
                  <a:lnTo>
                    <a:pt x="5595" y="43505"/>
                  </a:lnTo>
                  <a:lnTo>
                    <a:pt x="20859" y="20859"/>
                  </a:lnTo>
                  <a:lnTo>
                    <a:pt x="43505" y="5595"/>
                  </a:lnTo>
                  <a:lnTo>
                    <a:pt x="71247" y="0"/>
                  </a:lnTo>
                  <a:lnTo>
                    <a:pt x="2461641" y="0"/>
                  </a:lnTo>
                  <a:lnTo>
                    <a:pt x="2489382" y="5595"/>
                  </a:lnTo>
                  <a:lnTo>
                    <a:pt x="2512028" y="20859"/>
                  </a:lnTo>
                  <a:lnTo>
                    <a:pt x="2527292" y="43505"/>
                  </a:lnTo>
                  <a:lnTo>
                    <a:pt x="2532888" y="71247"/>
                  </a:lnTo>
                  <a:lnTo>
                    <a:pt x="2532888" y="750227"/>
                  </a:lnTo>
                  <a:lnTo>
                    <a:pt x="2527292" y="777946"/>
                  </a:lnTo>
                  <a:lnTo>
                    <a:pt x="2512028" y="800581"/>
                  </a:lnTo>
                  <a:lnTo>
                    <a:pt x="2489382" y="815840"/>
                  </a:lnTo>
                  <a:lnTo>
                    <a:pt x="2461641" y="821436"/>
                  </a:lnTo>
                  <a:lnTo>
                    <a:pt x="71247" y="821436"/>
                  </a:lnTo>
                  <a:lnTo>
                    <a:pt x="43505" y="815840"/>
                  </a:lnTo>
                  <a:lnTo>
                    <a:pt x="20859" y="800581"/>
                  </a:lnTo>
                  <a:lnTo>
                    <a:pt x="5595" y="777946"/>
                  </a:lnTo>
                  <a:lnTo>
                    <a:pt x="0" y="750227"/>
                  </a:lnTo>
                  <a:lnTo>
                    <a:pt x="0" y="71247"/>
                  </a:lnTo>
                  <a:close/>
                </a:path>
              </a:pathLst>
            </a:custGeom>
            <a:noFill/>
            <a:ln w="9525">
              <a:solidFill>
                <a:srgbClr val="c0deb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485" name="object 25"/>
          <p:cNvSpPr/>
          <p:nvPr/>
        </p:nvSpPr>
        <p:spPr>
          <a:xfrm>
            <a:off x="8611920" y="5100480"/>
            <a:ext cx="1960920" cy="68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74880">
              <a:lnSpc>
                <a:spcPct val="100000"/>
              </a:lnSpc>
              <a:spcBef>
                <a:spcPts val="99"/>
              </a:spcBef>
            </a:pPr>
            <a:r>
              <a:rPr b="1" lang="fr-FR" sz="11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Amélioration</a:t>
            </a:r>
            <a:r>
              <a:rPr b="1" lang="fr-FR" sz="1100" spc="-2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1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de</a:t>
            </a:r>
            <a:r>
              <a:rPr b="1" lang="fr-FR" sz="1100" spc="-2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1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l’image</a:t>
            </a:r>
            <a:r>
              <a:rPr b="1" lang="fr-FR" sz="1100" spc="-3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1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avec</a:t>
            </a:r>
            <a:r>
              <a:rPr b="1" lang="fr-FR" sz="1100" spc="-2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1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: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marL="224640" indent="-1695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224640"/>
              </a:tabLst>
            </a:pP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Egalisation</a:t>
            </a:r>
            <a:r>
              <a:rPr b="0" lang="fr-FR" sz="11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l’histogramme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marL="182160" indent="-169560">
              <a:lnSpc>
                <a:spcPct val="100000"/>
              </a:lnSpc>
              <a:spcBef>
                <a:spcPts val="6"/>
              </a:spcBef>
              <a:buClr>
                <a:srgbClr val="000000"/>
              </a:buClr>
              <a:buFont typeface="Arial"/>
              <a:buChar char="•"/>
              <a:tabLst>
                <a:tab algn="l" pos="182160"/>
              </a:tabLst>
            </a:pP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Réduction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du</a:t>
            </a:r>
            <a:r>
              <a:rPr b="0" lang="fr-FR" sz="11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bruit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par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un</a:t>
            </a:r>
            <a:r>
              <a:rPr b="0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filtre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marL="848880">
              <a:lnSpc>
                <a:spcPct val="100000"/>
              </a:lnSpc>
              <a:tabLst>
                <a:tab algn="l" pos="182160"/>
              </a:tabLst>
            </a:pP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médian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86" name="object 26"/>
          <p:cNvGrpSpPr/>
          <p:nvPr/>
        </p:nvGrpSpPr>
        <p:grpSpPr>
          <a:xfrm>
            <a:off x="8325720" y="1981080"/>
            <a:ext cx="2532240" cy="2976120"/>
            <a:chOff x="8325720" y="1981080"/>
            <a:chExt cx="2532240" cy="2976120"/>
          </a:xfrm>
        </p:grpSpPr>
        <p:pic>
          <p:nvPicPr>
            <p:cNvPr id="487" name="object 27" descr=""/>
            <p:cNvPicPr/>
            <p:nvPr/>
          </p:nvPicPr>
          <p:blipFill>
            <a:blip r:embed="rId9"/>
            <a:stretch/>
          </p:blipFill>
          <p:spPr>
            <a:xfrm>
              <a:off x="8325720" y="1981080"/>
              <a:ext cx="2532240" cy="2975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88" name="object 28"/>
            <p:cNvSpPr/>
            <p:nvPr/>
          </p:nvSpPr>
          <p:spPr>
            <a:xfrm>
              <a:off x="8325720" y="1981080"/>
              <a:ext cx="2532240" cy="2976120"/>
            </a:xfrm>
            <a:custGeom>
              <a:avLst/>
              <a:gdLst>
                <a:gd name="textAreaLeft" fmla="*/ 0 w 2532240"/>
                <a:gd name="textAreaRight" fmla="*/ 2532960 w 2532240"/>
                <a:gd name="textAreaTop" fmla="*/ 0 h 2976120"/>
                <a:gd name="textAreaBottom" fmla="*/ 2976840 h 2976120"/>
              </a:gdLst>
              <a:ahLst/>
              <a:rect l="textAreaLeft" t="textAreaTop" r="textAreaRight" b="textAreaBottom"/>
              <a:pathLst>
                <a:path w="2533015" h="2976879">
                  <a:moveTo>
                    <a:pt x="0" y="169545"/>
                  </a:moveTo>
                  <a:lnTo>
                    <a:pt x="6058" y="124486"/>
                  </a:lnTo>
                  <a:lnTo>
                    <a:pt x="23156" y="83989"/>
                  </a:lnTo>
                  <a:lnTo>
                    <a:pt x="49672" y="49672"/>
                  </a:lnTo>
                  <a:lnTo>
                    <a:pt x="83989" y="23156"/>
                  </a:lnTo>
                  <a:lnTo>
                    <a:pt x="124486" y="6058"/>
                  </a:lnTo>
                  <a:lnTo>
                    <a:pt x="169545" y="0"/>
                  </a:lnTo>
                  <a:lnTo>
                    <a:pt x="2363343" y="0"/>
                  </a:lnTo>
                  <a:lnTo>
                    <a:pt x="2408401" y="6058"/>
                  </a:lnTo>
                  <a:lnTo>
                    <a:pt x="2448898" y="23156"/>
                  </a:lnTo>
                  <a:lnTo>
                    <a:pt x="2483215" y="49672"/>
                  </a:lnTo>
                  <a:lnTo>
                    <a:pt x="2509731" y="83989"/>
                  </a:lnTo>
                  <a:lnTo>
                    <a:pt x="2526829" y="124486"/>
                  </a:lnTo>
                  <a:lnTo>
                    <a:pt x="2532888" y="169545"/>
                  </a:lnTo>
                  <a:lnTo>
                    <a:pt x="2532888" y="2806827"/>
                  </a:lnTo>
                  <a:lnTo>
                    <a:pt x="2526829" y="2851885"/>
                  </a:lnTo>
                  <a:lnTo>
                    <a:pt x="2509731" y="2892382"/>
                  </a:lnTo>
                  <a:lnTo>
                    <a:pt x="2483215" y="2926699"/>
                  </a:lnTo>
                  <a:lnTo>
                    <a:pt x="2448898" y="2953215"/>
                  </a:lnTo>
                  <a:lnTo>
                    <a:pt x="2408401" y="2970313"/>
                  </a:lnTo>
                  <a:lnTo>
                    <a:pt x="2363343" y="2976372"/>
                  </a:lnTo>
                  <a:lnTo>
                    <a:pt x="169545" y="2976372"/>
                  </a:lnTo>
                  <a:lnTo>
                    <a:pt x="124486" y="2970313"/>
                  </a:lnTo>
                  <a:lnTo>
                    <a:pt x="83989" y="2953215"/>
                  </a:lnTo>
                  <a:lnTo>
                    <a:pt x="49672" y="2926699"/>
                  </a:lnTo>
                  <a:lnTo>
                    <a:pt x="23156" y="2892382"/>
                  </a:lnTo>
                  <a:lnTo>
                    <a:pt x="6058" y="2851885"/>
                  </a:lnTo>
                  <a:lnTo>
                    <a:pt x="0" y="2806827"/>
                  </a:lnTo>
                  <a:lnTo>
                    <a:pt x="0" y="169545"/>
                  </a:lnTo>
                  <a:close/>
                </a:path>
              </a:pathLst>
            </a:custGeom>
            <a:noFill/>
            <a:ln w="9525">
              <a:solidFill>
                <a:srgbClr val="c0deb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489" name="object 29" descr=""/>
            <p:cNvPicPr/>
            <p:nvPr/>
          </p:nvPicPr>
          <p:blipFill>
            <a:blip r:embed="rId10"/>
            <a:stretch/>
          </p:blipFill>
          <p:spPr>
            <a:xfrm>
              <a:off x="8476560" y="2214360"/>
              <a:ext cx="2276280" cy="25063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90" name="object 30"/>
          <p:cNvSpPr/>
          <p:nvPr/>
        </p:nvSpPr>
        <p:spPr>
          <a:xfrm>
            <a:off x="2611800" y="1079640"/>
            <a:ext cx="7882920" cy="18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Pour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certains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des 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algorithmes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dont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nous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allons</a:t>
            </a:r>
            <a:r>
              <a:rPr b="0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nous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servir</a:t>
            </a:r>
            <a:r>
              <a:rPr b="0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par</a:t>
            </a:r>
            <a:r>
              <a:rPr b="0" lang="fr-FR" sz="11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la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suite comme</a:t>
            </a:r>
            <a:r>
              <a:rPr b="0" lang="fr-FR" sz="1100" spc="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ORB,</a:t>
            </a:r>
            <a:r>
              <a:rPr b="0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nous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devons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convertir</a:t>
            </a:r>
            <a:r>
              <a:rPr b="0" lang="fr-FR" sz="11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nos</a:t>
            </a:r>
            <a:r>
              <a:rPr b="0" lang="fr-FR" sz="11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images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en</a:t>
            </a:r>
            <a:r>
              <a:rPr b="0" lang="fr-FR" sz="11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niveaux</a:t>
            </a:r>
            <a:r>
              <a:rPr b="0" lang="fr-FR" sz="11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de 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gris.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object 2"/>
          <p:cNvSpPr/>
          <p:nvPr/>
        </p:nvSpPr>
        <p:spPr>
          <a:xfrm>
            <a:off x="11288520" y="5999760"/>
            <a:ext cx="121680" cy="1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941"/>
              </a:lnSpc>
            </a:pPr>
            <a:r>
              <a:rPr b="0" lang="fr-FR" sz="1000" spc="-32" strike="noStrike">
                <a:solidFill>
                  <a:srgbClr val="000000"/>
                </a:solidFill>
                <a:latin typeface="Corbel"/>
                <a:ea typeface="DejaVu Sans"/>
              </a:rPr>
              <a:t>16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92" name="object 3"/>
          <p:cNvGrpSpPr/>
          <p:nvPr/>
        </p:nvGrpSpPr>
        <p:grpSpPr>
          <a:xfrm>
            <a:off x="3250800" y="919080"/>
            <a:ext cx="2531160" cy="2442600"/>
            <a:chOff x="3250800" y="919080"/>
            <a:chExt cx="2531160" cy="2442600"/>
          </a:xfrm>
        </p:grpSpPr>
        <p:pic>
          <p:nvPicPr>
            <p:cNvPr id="493" name="object 4" descr=""/>
            <p:cNvPicPr/>
            <p:nvPr/>
          </p:nvPicPr>
          <p:blipFill>
            <a:blip r:embed="rId1"/>
            <a:stretch/>
          </p:blipFill>
          <p:spPr>
            <a:xfrm>
              <a:off x="3250800" y="919080"/>
              <a:ext cx="2530800" cy="2442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94" name="object 5"/>
            <p:cNvSpPr/>
            <p:nvPr/>
          </p:nvSpPr>
          <p:spPr>
            <a:xfrm>
              <a:off x="3250800" y="919080"/>
              <a:ext cx="2531160" cy="2442600"/>
            </a:xfrm>
            <a:custGeom>
              <a:avLst/>
              <a:gdLst>
                <a:gd name="textAreaLeft" fmla="*/ 0 w 2531160"/>
                <a:gd name="textAreaRight" fmla="*/ 2531880 w 2531160"/>
                <a:gd name="textAreaTop" fmla="*/ 0 h 2442600"/>
                <a:gd name="textAreaBottom" fmla="*/ 2443320 h 2442600"/>
              </a:gdLst>
              <a:ahLst/>
              <a:rect l="textAreaLeft" t="textAreaTop" r="textAreaRight" b="textAreaBottom"/>
              <a:pathLst>
                <a:path w="2531745" h="2443479">
                  <a:moveTo>
                    <a:pt x="0" y="163449"/>
                  </a:moveTo>
                  <a:lnTo>
                    <a:pt x="5836" y="119988"/>
                  </a:lnTo>
                  <a:lnTo>
                    <a:pt x="22309" y="80941"/>
                  </a:lnTo>
                  <a:lnTo>
                    <a:pt x="47863" y="47863"/>
                  </a:lnTo>
                  <a:lnTo>
                    <a:pt x="80941" y="22309"/>
                  </a:lnTo>
                  <a:lnTo>
                    <a:pt x="119988" y="5836"/>
                  </a:lnTo>
                  <a:lnTo>
                    <a:pt x="163448" y="0"/>
                  </a:lnTo>
                  <a:lnTo>
                    <a:pt x="2367915" y="0"/>
                  </a:lnTo>
                  <a:lnTo>
                    <a:pt x="2411375" y="5836"/>
                  </a:lnTo>
                  <a:lnTo>
                    <a:pt x="2450422" y="22309"/>
                  </a:lnTo>
                  <a:lnTo>
                    <a:pt x="2483500" y="47863"/>
                  </a:lnTo>
                  <a:lnTo>
                    <a:pt x="2509054" y="80941"/>
                  </a:lnTo>
                  <a:lnTo>
                    <a:pt x="2525527" y="119988"/>
                  </a:lnTo>
                  <a:lnTo>
                    <a:pt x="2531363" y="163449"/>
                  </a:lnTo>
                  <a:lnTo>
                    <a:pt x="2531363" y="2279523"/>
                  </a:lnTo>
                  <a:lnTo>
                    <a:pt x="2525527" y="2322983"/>
                  </a:lnTo>
                  <a:lnTo>
                    <a:pt x="2509054" y="2362030"/>
                  </a:lnTo>
                  <a:lnTo>
                    <a:pt x="2483500" y="2395108"/>
                  </a:lnTo>
                  <a:lnTo>
                    <a:pt x="2450422" y="2420662"/>
                  </a:lnTo>
                  <a:lnTo>
                    <a:pt x="2411375" y="2437135"/>
                  </a:lnTo>
                  <a:lnTo>
                    <a:pt x="2367915" y="2442972"/>
                  </a:lnTo>
                  <a:lnTo>
                    <a:pt x="163448" y="2442972"/>
                  </a:lnTo>
                  <a:lnTo>
                    <a:pt x="119988" y="2437135"/>
                  </a:lnTo>
                  <a:lnTo>
                    <a:pt x="80941" y="2420662"/>
                  </a:lnTo>
                  <a:lnTo>
                    <a:pt x="47863" y="2395108"/>
                  </a:lnTo>
                  <a:lnTo>
                    <a:pt x="22309" y="2362030"/>
                  </a:lnTo>
                  <a:lnTo>
                    <a:pt x="5836" y="2322983"/>
                  </a:lnTo>
                  <a:lnTo>
                    <a:pt x="0" y="2279523"/>
                  </a:lnTo>
                  <a:lnTo>
                    <a:pt x="0" y="163449"/>
                  </a:lnTo>
                  <a:close/>
                </a:path>
              </a:pathLst>
            </a:custGeom>
            <a:noFill/>
            <a:ln w="9525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495" name="object 6" descr=""/>
            <p:cNvPicPr/>
            <p:nvPr/>
          </p:nvPicPr>
          <p:blipFill>
            <a:blip r:embed="rId2"/>
            <a:stretch/>
          </p:blipFill>
          <p:spPr>
            <a:xfrm>
              <a:off x="3450240" y="1063800"/>
              <a:ext cx="2133000" cy="2133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96" name="object 7"/>
            <p:cNvSpPr/>
            <p:nvPr/>
          </p:nvSpPr>
          <p:spPr>
            <a:xfrm>
              <a:off x="3445560" y="1058760"/>
              <a:ext cx="2142360" cy="2142360"/>
            </a:xfrm>
            <a:custGeom>
              <a:avLst/>
              <a:gdLst>
                <a:gd name="textAreaLeft" fmla="*/ 0 w 2142360"/>
                <a:gd name="textAreaRight" fmla="*/ 2143080 w 2142360"/>
                <a:gd name="textAreaTop" fmla="*/ 0 h 2142360"/>
                <a:gd name="textAreaBottom" fmla="*/ 2143080 h 2142360"/>
              </a:gdLst>
              <a:ahLst/>
              <a:rect l="textAreaLeft" t="textAreaTop" r="textAreaRight" b="textAreaBottom"/>
              <a:pathLst>
                <a:path w="2143125" h="2143125">
                  <a:moveTo>
                    <a:pt x="0" y="2143125"/>
                  </a:moveTo>
                  <a:lnTo>
                    <a:pt x="2143125" y="2143125"/>
                  </a:lnTo>
                  <a:lnTo>
                    <a:pt x="2143125" y="0"/>
                  </a:lnTo>
                  <a:lnTo>
                    <a:pt x="0" y="0"/>
                  </a:lnTo>
                  <a:lnTo>
                    <a:pt x="0" y="2143125"/>
                  </a:lnTo>
                  <a:close/>
                </a:path>
              </a:pathLst>
            </a:custGeom>
            <a:noFill/>
            <a:ln w="9525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497" name="object 8"/>
          <p:cNvGrpSpPr/>
          <p:nvPr/>
        </p:nvGrpSpPr>
        <p:grpSpPr>
          <a:xfrm>
            <a:off x="164520" y="919080"/>
            <a:ext cx="2531160" cy="4397760"/>
            <a:chOff x="164520" y="919080"/>
            <a:chExt cx="2531160" cy="4397760"/>
          </a:xfrm>
        </p:grpSpPr>
        <p:pic>
          <p:nvPicPr>
            <p:cNvPr id="498" name="object 9" descr=""/>
            <p:cNvPicPr/>
            <p:nvPr/>
          </p:nvPicPr>
          <p:blipFill>
            <a:blip r:embed="rId3"/>
            <a:stretch/>
          </p:blipFill>
          <p:spPr>
            <a:xfrm>
              <a:off x="164520" y="919080"/>
              <a:ext cx="2530800" cy="4397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99" name="object 10"/>
            <p:cNvSpPr/>
            <p:nvPr/>
          </p:nvSpPr>
          <p:spPr>
            <a:xfrm>
              <a:off x="164520" y="919080"/>
              <a:ext cx="2531160" cy="4397760"/>
            </a:xfrm>
            <a:custGeom>
              <a:avLst/>
              <a:gdLst>
                <a:gd name="textAreaLeft" fmla="*/ 0 w 2531160"/>
                <a:gd name="textAreaRight" fmla="*/ 2531880 w 2531160"/>
                <a:gd name="textAreaTop" fmla="*/ 0 h 4397760"/>
                <a:gd name="textAreaBottom" fmla="*/ 4398480 h 4397760"/>
              </a:gdLst>
              <a:ahLst/>
              <a:rect l="textAreaLeft" t="textAreaTop" r="textAreaRight" b="textAreaBottom"/>
              <a:pathLst>
                <a:path w="2531745" h="4398645">
                  <a:moveTo>
                    <a:pt x="0" y="169417"/>
                  </a:moveTo>
                  <a:lnTo>
                    <a:pt x="6052" y="124368"/>
                  </a:lnTo>
                  <a:lnTo>
                    <a:pt x="23131" y="83895"/>
                  </a:lnTo>
                  <a:lnTo>
                    <a:pt x="49623" y="49609"/>
                  </a:lnTo>
                  <a:lnTo>
                    <a:pt x="83912" y="23123"/>
                  </a:lnTo>
                  <a:lnTo>
                    <a:pt x="124382" y="6049"/>
                  </a:lnTo>
                  <a:lnTo>
                    <a:pt x="169418" y="0"/>
                  </a:lnTo>
                  <a:lnTo>
                    <a:pt x="2361946" y="0"/>
                  </a:lnTo>
                  <a:lnTo>
                    <a:pt x="2406995" y="6049"/>
                  </a:lnTo>
                  <a:lnTo>
                    <a:pt x="2447468" y="23123"/>
                  </a:lnTo>
                  <a:lnTo>
                    <a:pt x="2481754" y="49609"/>
                  </a:lnTo>
                  <a:lnTo>
                    <a:pt x="2508240" y="83895"/>
                  </a:lnTo>
                  <a:lnTo>
                    <a:pt x="2525314" y="124368"/>
                  </a:lnTo>
                  <a:lnTo>
                    <a:pt x="2531364" y="169417"/>
                  </a:lnTo>
                  <a:lnTo>
                    <a:pt x="2531364" y="4228846"/>
                  </a:lnTo>
                  <a:lnTo>
                    <a:pt x="2525314" y="4273895"/>
                  </a:lnTo>
                  <a:lnTo>
                    <a:pt x="2508240" y="4314368"/>
                  </a:lnTo>
                  <a:lnTo>
                    <a:pt x="2481754" y="4348654"/>
                  </a:lnTo>
                  <a:lnTo>
                    <a:pt x="2447468" y="4375140"/>
                  </a:lnTo>
                  <a:lnTo>
                    <a:pt x="2406995" y="4392214"/>
                  </a:lnTo>
                  <a:lnTo>
                    <a:pt x="2361946" y="4398264"/>
                  </a:lnTo>
                  <a:lnTo>
                    <a:pt x="169418" y="4398264"/>
                  </a:lnTo>
                  <a:lnTo>
                    <a:pt x="124382" y="4392214"/>
                  </a:lnTo>
                  <a:lnTo>
                    <a:pt x="83912" y="4375140"/>
                  </a:lnTo>
                  <a:lnTo>
                    <a:pt x="49623" y="4348654"/>
                  </a:lnTo>
                  <a:lnTo>
                    <a:pt x="23131" y="4314368"/>
                  </a:lnTo>
                  <a:lnTo>
                    <a:pt x="6052" y="4273895"/>
                  </a:lnTo>
                  <a:lnTo>
                    <a:pt x="0" y="4228846"/>
                  </a:lnTo>
                  <a:lnTo>
                    <a:pt x="0" y="169417"/>
                  </a:lnTo>
                  <a:close/>
                </a:path>
              </a:pathLst>
            </a:custGeom>
            <a:noFill/>
            <a:ln w="9524">
              <a:solidFill>
                <a:srgbClr val="aaaaa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500" name="object 11" descr=""/>
            <p:cNvPicPr/>
            <p:nvPr/>
          </p:nvPicPr>
          <p:blipFill>
            <a:blip r:embed="rId4"/>
            <a:stretch/>
          </p:blipFill>
          <p:spPr>
            <a:xfrm>
              <a:off x="341280" y="1063800"/>
              <a:ext cx="2176920" cy="4105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01" name="object 12"/>
            <p:cNvSpPr/>
            <p:nvPr/>
          </p:nvSpPr>
          <p:spPr>
            <a:xfrm>
              <a:off x="336600" y="1058760"/>
              <a:ext cx="2187000" cy="4114800"/>
            </a:xfrm>
            <a:custGeom>
              <a:avLst/>
              <a:gdLst>
                <a:gd name="textAreaLeft" fmla="*/ 0 w 2187000"/>
                <a:gd name="textAreaRight" fmla="*/ 2187720 w 2187000"/>
                <a:gd name="textAreaTop" fmla="*/ 0 h 4114800"/>
                <a:gd name="textAreaBottom" fmla="*/ 4115520 h 4114800"/>
              </a:gdLst>
              <a:ahLst/>
              <a:rect l="textAreaLeft" t="textAreaTop" r="textAreaRight" b="textAreaBottom"/>
              <a:pathLst>
                <a:path w="2187575" h="4115435">
                  <a:moveTo>
                    <a:pt x="0" y="4115180"/>
                  </a:moveTo>
                  <a:lnTo>
                    <a:pt x="2187321" y="4115180"/>
                  </a:lnTo>
                  <a:lnTo>
                    <a:pt x="2187321" y="0"/>
                  </a:lnTo>
                  <a:lnTo>
                    <a:pt x="0" y="0"/>
                  </a:lnTo>
                  <a:lnTo>
                    <a:pt x="0" y="4115180"/>
                  </a:lnTo>
                  <a:close/>
                </a:path>
              </a:pathLst>
            </a:custGeom>
            <a:noFill/>
            <a:ln w="9525">
              <a:solidFill>
                <a:srgbClr val="aaaaa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502" name="object 13"/>
          <p:cNvGrpSpPr/>
          <p:nvPr/>
        </p:nvGrpSpPr>
        <p:grpSpPr>
          <a:xfrm>
            <a:off x="6336720" y="909720"/>
            <a:ext cx="2531160" cy="2440800"/>
            <a:chOff x="6336720" y="909720"/>
            <a:chExt cx="2531160" cy="2440800"/>
          </a:xfrm>
        </p:grpSpPr>
        <p:pic>
          <p:nvPicPr>
            <p:cNvPr id="503" name="object 14" descr=""/>
            <p:cNvPicPr/>
            <p:nvPr/>
          </p:nvPicPr>
          <p:blipFill>
            <a:blip r:embed="rId5"/>
            <a:stretch/>
          </p:blipFill>
          <p:spPr>
            <a:xfrm>
              <a:off x="6336720" y="909720"/>
              <a:ext cx="2530800" cy="2440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04" name="object 15"/>
            <p:cNvSpPr/>
            <p:nvPr/>
          </p:nvSpPr>
          <p:spPr>
            <a:xfrm>
              <a:off x="6336720" y="909720"/>
              <a:ext cx="2531160" cy="2440800"/>
            </a:xfrm>
            <a:custGeom>
              <a:avLst/>
              <a:gdLst>
                <a:gd name="textAreaLeft" fmla="*/ 0 w 2531160"/>
                <a:gd name="textAreaRight" fmla="*/ 2531880 w 2531160"/>
                <a:gd name="textAreaTop" fmla="*/ 0 h 2440800"/>
                <a:gd name="textAreaBottom" fmla="*/ 2441520 h 2440800"/>
              </a:gdLst>
              <a:ahLst/>
              <a:rect l="textAreaLeft" t="textAreaTop" r="textAreaRight" b="textAreaBottom"/>
              <a:pathLst>
                <a:path w="2531745" h="2441575">
                  <a:moveTo>
                    <a:pt x="0" y="163449"/>
                  </a:moveTo>
                  <a:lnTo>
                    <a:pt x="5836" y="119988"/>
                  </a:lnTo>
                  <a:lnTo>
                    <a:pt x="22309" y="80941"/>
                  </a:lnTo>
                  <a:lnTo>
                    <a:pt x="47863" y="47863"/>
                  </a:lnTo>
                  <a:lnTo>
                    <a:pt x="80941" y="22309"/>
                  </a:lnTo>
                  <a:lnTo>
                    <a:pt x="119988" y="5836"/>
                  </a:lnTo>
                  <a:lnTo>
                    <a:pt x="163449" y="0"/>
                  </a:lnTo>
                  <a:lnTo>
                    <a:pt x="2367915" y="0"/>
                  </a:lnTo>
                  <a:lnTo>
                    <a:pt x="2411375" y="5836"/>
                  </a:lnTo>
                  <a:lnTo>
                    <a:pt x="2450422" y="22309"/>
                  </a:lnTo>
                  <a:lnTo>
                    <a:pt x="2483500" y="47863"/>
                  </a:lnTo>
                  <a:lnTo>
                    <a:pt x="2509054" y="80941"/>
                  </a:lnTo>
                  <a:lnTo>
                    <a:pt x="2525527" y="119988"/>
                  </a:lnTo>
                  <a:lnTo>
                    <a:pt x="2531364" y="163449"/>
                  </a:lnTo>
                  <a:lnTo>
                    <a:pt x="2531364" y="2277999"/>
                  </a:lnTo>
                  <a:lnTo>
                    <a:pt x="2525527" y="2321459"/>
                  </a:lnTo>
                  <a:lnTo>
                    <a:pt x="2509054" y="2360506"/>
                  </a:lnTo>
                  <a:lnTo>
                    <a:pt x="2483500" y="2393584"/>
                  </a:lnTo>
                  <a:lnTo>
                    <a:pt x="2450422" y="2419138"/>
                  </a:lnTo>
                  <a:lnTo>
                    <a:pt x="2411375" y="2435611"/>
                  </a:lnTo>
                  <a:lnTo>
                    <a:pt x="2367915" y="2441448"/>
                  </a:lnTo>
                  <a:lnTo>
                    <a:pt x="163449" y="2441448"/>
                  </a:lnTo>
                  <a:lnTo>
                    <a:pt x="119988" y="2435611"/>
                  </a:lnTo>
                  <a:lnTo>
                    <a:pt x="80941" y="2419138"/>
                  </a:lnTo>
                  <a:lnTo>
                    <a:pt x="47863" y="2393584"/>
                  </a:lnTo>
                  <a:lnTo>
                    <a:pt x="22309" y="2360506"/>
                  </a:lnTo>
                  <a:lnTo>
                    <a:pt x="5836" y="2321459"/>
                  </a:lnTo>
                  <a:lnTo>
                    <a:pt x="0" y="2277999"/>
                  </a:lnTo>
                  <a:lnTo>
                    <a:pt x="0" y="163449"/>
                  </a:lnTo>
                  <a:close/>
                </a:path>
              </a:pathLst>
            </a:custGeom>
            <a:noFill/>
            <a:ln w="9525">
              <a:solidFill>
                <a:srgbClr val="c0deb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505" name="object 16" descr=""/>
            <p:cNvPicPr/>
            <p:nvPr/>
          </p:nvPicPr>
          <p:blipFill>
            <a:blip r:embed="rId6"/>
            <a:stretch/>
          </p:blipFill>
          <p:spPr>
            <a:xfrm>
              <a:off x="6536520" y="1063800"/>
              <a:ext cx="2133000" cy="2133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06" name="object 17"/>
            <p:cNvSpPr/>
            <p:nvPr/>
          </p:nvSpPr>
          <p:spPr>
            <a:xfrm>
              <a:off x="6531480" y="1058760"/>
              <a:ext cx="2142360" cy="2142360"/>
            </a:xfrm>
            <a:custGeom>
              <a:avLst/>
              <a:gdLst>
                <a:gd name="textAreaLeft" fmla="*/ 0 w 2142360"/>
                <a:gd name="textAreaRight" fmla="*/ 2143080 w 2142360"/>
                <a:gd name="textAreaTop" fmla="*/ 0 h 2142360"/>
                <a:gd name="textAreaBottom" fmla="*/ 2143080 h 2142360"/>
              </a:gdLst>
              <a:ahLst/>
              <a:rect l="textAreaLeft" t="textAreaTop" r="textAreaRight" b="textAreaBottom"/>
              <a:pathLst>
                <a:path w="2143125" h="2143125">
                  <a:moveTo>
                    <a:pt x="0" y="2143125"/>
                  </a:moveTo>
                  <a:lnTo>
                    <a:pt x="2143125" y="2143125"/>
                  </a:lnTo>
                  <a:lnTo>
                    <a:pt x="2143125" y="0"/>
                  </a:lnTo>
                  <a:lnTo>
                    <a:pt x="0" y="0"/>
                  </a:lnTo>
                  <a:lnTo>
                    <a:pt x="0" y="2143125"/>
                  </a:lnTo>
                  <a:close/>
                </a:path>
              </a:pathLst>
            </a:custGeom>
            <a:noFill/>
            <a:ln w="9525">
              <a:solidFill>
                <a:srgbClr val="c0deb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507" name="PlaceHolder 1"/>
          <p:cNvSpPr>
            <a:spLocks noGrp="1"/>
          </p:cNvSpPr>
          <p:nvPr>
            <p:ph type="title"/>
          </p:nvPr>
        </p:nvSpPr>
        <p:spPr>
          <a:xfrm>
            <a:off x="1563120" y="182160"/>
            <a:ext cx="9558720" cy="115704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1" lang="fr-FR" sz="4000" spc="-32" strike="noStrike">
                <a:solidFill>
                  <a:srgbClr val="000000"/>
                </a:solidFill>
                <a:latin typeface="Corbel"/>
              </a:rPr>
              <a:t>TRANSFORMATIONS</a:t>
            </a:r>
            <a:r>
              <a:rPr b="1" lang="fr-FR" sz="4000" spc="-92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21" strike="noStrike">
                <a:solidFill>
                  <a:srgbClr val="000000"/>
                </a:solidFill>
                <a:latin typeface="Corbel"/>
              </a:rPr>
              <a:t>IMAGES</a:t>
            </a:r>
            <a:r>
              <a:rPr b="1" lang="fr-FR" sz="4000" spc="-185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2" strike="noStrike">
                <a:solidFill>
                  <a:srgbClr val="000000"/>
                </a:solidFill>
                <a:latin typeface="Corbel"/>
              </a:rPr>
              <a:t>COULEURS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08" name="object 19"/>
          <p:cNvGrpSpPr/>
          <p:nvPr/>
        </p:nvGrpSpPr>
        <p:grpSpPr>
          <a:xfrm>
            <a:off x="164520" y="5385960"/>
            <a:ext cx="2531160" cy="844920"/>
            <a:chOff x="164520" y="5385960"/>
            <a:chExt cx="2531160" cy="844920"/>
          </a:xfrm>
        </p:grpSpPr>
        <p:pic>
          <p:nvPicPr>
            <p:cNvPr id="509" name="object 20" descr=""/>
            <p:cNvPicPr/>
            <p:nvPr/>
          </p:nvPicPr>
          <p:blipFill>
            <a:blip r:embed="rId7"/>
            <a:stretch/>
          </p:blipFill>
          <p:spPr>
            <a:xfrm>
              <a:off x="164520" y="5385960"/>
              <a:ext cx="2530800" cy="844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10" name="object 21"/>
            <p:cNvSpPr/>
            <p:nvPr/>
          </p:nvSpPr>
          <p:spPr>
            <a:xfrm>
              <a:off x="164520" y="5385960"/>
              <a:ext cx="2531160" cy="844920"/>
            </a:xfrm>
            <a:custGeom>
              <a:avLst/>
              <a:gdLst>
                <a:gd name="textAreaLeft" fmla="*/ 0 w 2531160"/>
                <a:gd name="textAreaRight" fmla="*/ 2531880 w 2531160"/>
                <a:gd name="textAreaTop" fmla="*/ 0 h 844920"/>
                <a:gd name="textAreaBottom" fmla="*/ 845640 h 844920"/>
              </a:gdLst>
              <a:ahLst/>
              <a:rect l="textAreaLeft" t="textAreaTop" r="textAreaRight" b="textAreaBottom"/>
              <a:pathLst>
                <a:path w="2531745" h="845820">
                  <a:moveTo>
                    <a:pt x="0" y="183642"/>
                  </a:moveTo>
                  <a:lnTo>
                    <a:pt x="6558" y="134805"/>
                  </a:lnTo>
                  <a:lnTo>
                    <a:pt x="25069" y="90932"/>
                  </a:lnTo>
                  <a:lnTo>
                    <a:pt x="53781" y="53768"/>
                  </a:lnTo>
                  <a:lnTo>
                    <a:pt x="90945" y="25061"/>
                  </a:lnTo>
                  <a:lnTo>
                    <a:pt x="134811" y="6556"/>
                  </a:lnTo>
                  <a:lnTo>
                    <a:pt x="183629" y="0"/>
                  </a:lnTo>
                  <a:lnTo>
                    <a:pt x="2347722" y="0"/>
                  </a:lnTo>
                  <a:lnTo>
                    <a:pt x="2396558" y="6556"/>
                  </a:lnTo>
                  <a:lnTo>
                    <a:pt x="2440432" y="25061"/>
                  </a:lnTo>
                  <a:lnTo>
                    <a:pt x="2477595" y="53768"/>
                  </a:lnTo>
                  <a:lnTo>
                    <a:pt x="2506302" y="90932"/>
                  </a:lnTo>
                  <a:lnTo>
                    <a:pt x="2524807" y="134805"/>
                  </a:lnTo>
                  <a:lnTo>
                    <a:pt x="2531364" y="183642"/>
                  </a:lnTo>
                  <a:lnTo>
                    <a:pt x="2531364" y="662190"/>
                  </a:lnTo>
                  <a:lnTo>
                    <a:pt x="2524807" y="711008"/>
                  </a:lnTo>
                  <a:lnTo>
                    <a:pt x="2506302" y="754874"/>
                  </a:lnTo>
                  <a:lnTo>
                    <a:pt x="2477595" y="792038"/>
                  </a:lnTo>
                  <a:lnTo>
                    <a:pt x="2440431" y="820750"/>
                  </a:lnTo>
                  <a:lnTo>
                    <a:pt x="2396558" y="839261"/>
                  </a:lnTo>
                  <a:lnTo>
                    <a:pt x="2347722" y="845820"/>
                  </a:lnTo>
                  <a:lnTo>
                    <a:pt x="183629" y="845820"/>
                  </a:lnTo>
                  <a:lnTo>
                    <a:pt x="134811" y="839261"/>
                  </a:lnTo>
                  <a:lnTo>
                    <a:pt x="90945" y="820750"/>
                  </a:lnTo>
                  <a:lnTo>
                    <a:pt x="53781" y="792038"/>
                  </a:lnTo>
                  <a:lnTo>
                    <a:pt x="25069" y="754874"/>
                  </a:lnTo>
                  <a:lnTo>
                    <a:pt x="6558" y="711008"/>
                  </a:lnTo>
                  <a:lnTo>
                    <a:pt x="0" y="662190"/>
                  </a:lnTo>
                  <a:lnTo>
                    <a:pt x="0" y="183642"/>
                  </a:lnTo>
                  <a:close/>
                </a:path>
              </a:pathLst>
            </a:custGeom>
            <a:noFill/>
            <a:ln w="9525">
              <a:solidFill>
                <a:srgbClr val="aaaaa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511" name="object 22"/>
          <p:cNvSpPr/>
          <p:nvPr/>
        </p:nvSpPr>
        <p:spPr>
          <a:xfrm>
            <a:off x="529920" y="5529960"/>
            <a:ext cx="1799640" cy="17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Dimensions</a:t>
            </a:r>
            <a:r>
              <a:rPr b="0" lang="fr-FR" sz="11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initiales</a:t>
            </a:r>
            <a:r>
              <a:rPr b="0" lang="fr-FR" sz="11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l’image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object 23"/>
          <p:cNvSpPr/>
          <p:nvPr/>
        </p:nvSpPr>
        <p:spPr>
          <a:xfrm>
            <a:off x="1115280" y="5831640"/>
            <a:ext cx="63000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1400" spc="-12" strike="noStrike">
                <a:solidFill>
                  <a:srgbClr val="000000"/>
                </a:solidFill>
                <a:latin typeface="Corbel"/>
                <a:ea typeface="DejaVu Sans"/>
              </a:rPr>
              <a:t>416x784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13" name="object 24"/>
          <p:cNvGrpSpPr/>
          <p:nvPr/>
        </p:nvGrpSpPr>
        <p:grpSpPr>
          <a:xfrm>
            <a:off x="3250800" y="3435120"/>
            <a:ext cx="2531160" cy="1355760"/>
            <a:chOff x="3250800" y="3435120"/>
            <a:chExt cx="2531160" cy="1355760"/>
          </a:xfrm>
        </p:grpSpPr>
        <p:pic>
          <p:nvPicPr>
            <p:cNvPr id="514" name="object 25" descr=""/>
            <p:cNvPicPr/>
            <p:nvPr/>
          </p:nvPicPr>
          <p:blipFill>
            <a:blip r:embed="rId8"/>
            <a:stretch/>
          </p:blipFill>
          <p:spPr>
            <a:xfrm>
              <a:off x="3250800" y="3435120"/>
              <a:ext cx="2530800" cy="1355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15" name="object 26"/>
            <p:cNvSpPr/>
            <p:nvPr/>
          </p:nvSpPr>
          <p:spPr>
            <a:xfrm>
              <a:off x="3250800" y="3435120"/>
              <a:ext cx="2531160" cy="1355760"/>
            </a:xfrm>
            <a:custGeom>
              <a:avLst/>
              <a:gdLst>
                <a:gd name="textAreaLeft" fmla="*/ 0 w 2531160"/>
                <a:gd name="textAreaRight" fmla="*/ 2531880 w 2531160"/>
                <a:gd name="textAreaTop" fmla="*/ 0 h 1355760"/>
                <a:gd name="textAreaBottom" fmla="*/ 1356480 h 1355760"/>
              </a:gdLst>
              <a:ahLst/>
              <a:rect l="textAreaLeft" t="textAreaTop" r="textAreaRight" b="textAreaBottom"/>
              <a:pathLst>
                <a:path w="2531745" h="1356360">
                  <a:moveTo>
                    <a:pt x="0" y="117601"/>
                  </a:moveTo>
                  <a:lnTo>
                    <a:pt x="9231" y="71794"/>
                  </a:lnTo>
                  <a:lnTo>
                    <a:pt x="34417" y="34416"/>
                  </a:lnTo>
                  <a:lnTo>
                    <a:pt x="71794" y="9231"/>
                  </a:lnTo>
                  <a:lnTo>
                    <a:pt x="117602" y="0"/>
                  </a:lnTo>
                  <a:lnTo>
                    <a:pt x="2413761" y="0"/>
                  </a:lnTo>
                  <a:lnTo>
                    <a:pt x="2459569" y="9231"/>
                  </a:lnTo>
                  <a:lnTo>
                    <a:pt x="2496947" y="34416"/>
                  </a:lnTo>
                  <a:lnTo>
                    <a:pt x="2522132" y="71794"/>
                  </a:lnTo>
                  <a:lnTo>
                    <a:pt x="2531363" y="117601"/>
                  </a:lnTo>
                  <a:lnTo>
                    <a:pt x="2531363" y="1238758"/>
                  </a:lnTo>
                  <a:lnTo>
                    <a:pt x="2522132" y="1284565"/>
                  </a:lnTo>
                  <a:lnTo>
                    <a:pt x="2496947" y="1321943"/>
                  </a:lnTo>
                  <a:lnTo>
                    <a:pt x="2459569" y="1347128"/>
                  </a:lnTo>
                  <a:lnTo>
                    <a:pt x="2413761" y="1356359"/>
                  </a:lnTo>
                  <a:lnTo>
                    <a:pt x="117602" y="1356359"/>
                  </a:lnTo>
                  <a:lnTo>
                    <a:pt x="71794" y="1347128"/>
                  </a:lnTo>
                  <a:lnTo>
                    <a:pt x="34417" y="1321942"/>
                  </a:lnTo>
                  <a:lnTo>
                    <a:pt x="9231" y="1284565"/>
                  </a:lnTo>
                  <a:lnTo>
                    <a:pt x="0" y="1238758"/>
                  </a:lnTo>
                  <a:lnTo>
                    <a:pt x="0" y="117601"/>
                  </a:lnTo>
                  <a:close/>
                </a:path>
              </a:pathLst>
            </a:custGeom>
            <a:noFill/>
            <a:ln w="9525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516" name="object 27"/>
          <p:cNvSpPr/>
          <p:nvPr/>
        </p:nvSpPr>
        <p:spPr>
          <a:xfrm>
            <a:off x="3593160" y="3505680"/>
            <a:ext cx="1846440" cy="34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352440" indent="-340200">
              <a:lnSpc>
                <a:spcPct val="100000"/>
              </a:lnSpc>
              <a:spcBef>
                <a:spcPts val="105"/>
              </a:spcBef>
              <a:tabLst>
                <a:tab algn="l" pos="0"/>
              </a:tabLst>
            </a:pPr>
            <a:r>
              <a:rPr b="1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Transformation</a:t>
            </a:r>
            <a:r>
              <a:rPr b="1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1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la</a:t>
            </a:r>
            <a:r>
              <a:rPr b="1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taille</a:t>
            </a:r>
            <a:r>
              <a:rPr b="1" lang="fr-FR" sz="1100" spc="-4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des</a:t>
            </a:r>
            <a:r>
              <a:rPr b="1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 images</a:t>
            </a:r>
            <a:r>
              <a:rPr b="1" lang="fr-FR" sz="11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en </a:t>
            </a:r>
            <a:r>
              <a:rPr b="1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224x224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7" name="object 28"/>
          <p:cNvSpPr/>
          <p:nvPr/>
        </p:nvSpPr>
        <p:spPr>
          <a:xfrm>
            <a:off x="3413160" y="4176000"/>
            <a:ext cx="2205360" cy="51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ctr">
              <a:lnSpc>
                <a:spcPct val="100000"/>
              </a:lnSpc>
              <a:spcBef>
                <a:spcPts val="99"/>
              </a:spcBef>
            </a:pP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VGG16</a:t>
            </a:r>
            <a:r>
              <a:rPr b="0" lang="fr-FR" sz="11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et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ResNet50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sont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des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modèles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qui</a:t>
            </a:r>
            <a:r>
              <a:rPr b="0" lang="fr-FR" sz="11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acceptent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des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images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taille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224x224</a:t>
            </a:r>
            <a:r>
              <a:rPr b="0" lang="fr-FR" sz="11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en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entrée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(par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défaut).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18" name="object 29"/>
          <p:cNvGrpSpPr/>
          <p:nvPr/>
        </p:nvGrpSpPr>
        <p:grpSpPr>
          <a:xfrm>
            <a:off x="6336720" y="3435120"/>
            <a:ext cx="2531160" cy="1355760"/>
            <a:chOff x="6336720" y="3435120"/>
            <a:chExt cx="2531160" cy="1355760"/>
          </a:xfrm>
        </p:grpSpPr>
        <p:pic>
          <p:nvPicPr>
            <p:cNvPr id="519" name="object 30" descr=""/>
            <p:cNvPicPr/>
            <p:nvPr/>
          </p:nvPicPr>
          <p:blipFill>
            <a:blip r:embed="rId9"/>
            <a:stretch/>
          </p:blipFill>
          <p:spPr>
            <a:xfrm>
              <a:off x="6336720" y="3435120"/>
              <a:ext cx="2530800" cy="1355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20" name="object 31"/>
            <p:cNvSpPr/>
            <p:nvPr/>
          </p:nvSpPr>
          <p:spPr>
            <a:xfrm>
              <a:off x="6336720" y="3435120"/>
              <a:ext cx="2531160" cy="1355760"/>
            </a:xfrm>
            <a:custGeom>
              <a:avLst/>
              <a:gdLst>
                <a:gd name="textAreaLeft" fmla="*/ 0 w 2531160"/>
                <a:gd name="textAreaRight" fmla="*/ 2531880 w 2531160"/>
                <a:gd name="textAreaTop" fmla="*/ 0 h 1355760"/>
                <a:gd name="textAreaBottom" fmla="*/ 1356480 h 1355760"/>
              </a:gdLst>
              <a:ahLst/>
              <a:rect l="textAreaLeft" t="textAreaTop" r="textAreaRight" b="textAreaBottom"/>
              <a:pathLst>
                <a:path w="2531745" h="1356360">
                  <a:moveTo>
                    <a:pt x="0" y="117601"/>
                  </a:moveTo>
                  <a:lnTo>
                    <a:pt x="9231" y="71794"/>
                  </a:lnTo>
                  <a:lnTo>
                    <a:pt x="34417" y="34416"/>
                  </a:lnTo>
                  <a:lnTo>
                    <a:pt x="71794" y="9231"/>
                  </a:lnTo>
                  <a:lnTo>
                    <a:pt x="117602" y="0"/>
                  </a:lnTo>
                  <a:lnTo>
                    <a:pt x="2413762" y="0"/>
                  </a:lnTo>
                  <a:lnTo>
                    <a:pt x="2459569" y="9231"/>
                  </a:lnTo>
                  <a:lnTo>
                    <a:pt x="2496946" y="34416"/>
                  </a:lnTo>
                  <a:lnTo>
                    <a:pt x="2522132" y="71794"/>
                  </a:lnTo>
                  <a:lnTo>
                    <a:pt x="2531364" y="117601"/>
                  </a:lnTo>
                  <a:lnTo>
                    <a:pt x="2531364" y="1238758"/>
                  </a:lnTo>
                  <a:lnTo>
                    <a:pt x="2522132" y="1284565"/>
                  </a:lnTo>
                  <a:lnTo>
                    <a:pt x="2496947" y="1321943"/>
                  </a:lnTo>
                  <a:lnTo>
                    <a:pt x="2459569" y="1347128"/>
                  </a:lnTo>
                  <a:lnTo>
                    <a:pt x="2413762" y="1356359"/>
                  </a:lnTo>
                  <a:lnTo>
                    <a:pt x="117602" y="1356359"/>
                  </a:lnTo>
                  <a:lnTo>
                    <a:pt x="71794" y="1347128"/>
                  </a:lnTo>
                  <a:lnTo>
                    <a:pt x="34417" y="1321942"/>
                  </a:lnTo>
                  <a:lnTo>
                    <a:pt x="9231" y="1284565"/>
                  </a:lnTo>
                  <a:lnTo>
                    <a:pt x="0" y="1238758"/>
                  </a:lnTo>
                  <a:lnTo>
                    <a:pt x="0" y="117601"/>
                  </a:lnTo>
                  <a:close/>
                </a:path>
              </a:pathLst>
            </a:custGeom>
            <a:noFill/>
            <a:ln w="9525">
              <a:solidFill>
                <a:srgbClr val="c0deb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521" name="object 32"/>
          <p:cNvSpPr/>
          <p:nvPr/>
        </p:nvSpPr>
        <p:spPr>
          <a:xfrm>
            <a:off x="6738840" y="3505680"/>
            <a:ext cx="1727640" cy="34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 indent="219600">
              <a:lnSpc>
                <a:spcPct val="100000"/>
              </a:lnSpc>
              <a:spcBef>
                <a:spcPts val="105"/>
              </a:spcBef>
              <a:tabLst>
                <a:tab algn="l" pos="0"/>
              </a:tabLst>
            </a:pPr>
            <a:r>
              <a:rPr b="1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Préservation</a:t>
            </a:r>
            <a:r>
              <a:rPr b="1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du</a:t>
            </a:r>
            <a:r>
              <a:rPr b="1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ratio </a:t>
            </a:r>
            <a:r>
              <a:rPr b="1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Hauteur/Largeur</a:t>
            </a:r>
            <a:r>
              <a:rPr b="1" lang="fr-FR" sz="11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des</a:t>
            </a:r>
            <a:r>
              <a:rPr b="1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images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object 33"/>
          <p:cNvSpPr/>
          <p:nvPr/>
        </p:nvSpPr>
        <p:spPr>
          <a:xfrm>
            <a:off x="6455520" y="4008600"/>
            <a:ext cx="2294640" cy="68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240" algn="ctr">
              <a:lnSpc>
                <a:spcPct val="100000"/>
              </a:lnSpc>
              <a:spcBef>
                <a:spcPts val="99"/>
              </a:spcBef>
            </a:pP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Afin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1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garder</a:t>
            </a:r>
            <a:r>
              <a:rPr b="0" lang="fr-FR" sz="11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le</a:t>
            </a:r>
            <a:r>
              <a:rPr b="0" lang="fr-FR" sz="11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ratio</a:t>
            </a:r>
            <a:r>
              <a:rPr b="0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initial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des 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images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avec</a:t>
            </a:r>
            <a:r>
              <a:rPr b="0" lang="fr-FR" sz="1100" spc="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la</a:t>
            </a:r>
            <a:r>
              <a:rPr b="0" lang="fr-FR" sz="1100" spc="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nouvelle</a:t>
            </a:r>
            <a:r>
              <a:rPr b="0" lang="fr-FR" sz="11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dimension,</a:t>
            </a:r>
            <a:r>
              <a:rPr b="0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la</a:t>
            </a:r>
            <a:r>
              <a:rPr b="0" lang="fr-FR" sz="1100" spc="9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hauteur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ou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la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largeur</a:t>
            </a:r>
            <a:r>
              <a:rPr b="0" lang="fr-FR" sz="11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suivant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le</a:t>
            </a:r>
            <a:r>
              <a:rPr b="0" lang="fr-FR" sz="11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cas,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ont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été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 comblées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par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la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couleur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blanche.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23" name="object 34"/>
          <p:cNvGrpSpPr/>
          <p:nvPr/>
        </p:nvGrpSpPr>
        <p:grpSpPr>
          <a:xfrm>
            <a:off x="9423000" y="909720"/>
            <a:ext cx="2532240" cy="2440800"/>
            <a:chOff x="9423000" y="909720"/>
            <a:chExt cx="2532240" cy="2440800"/>
          </a:xfrm>
        </p:grpSpPr>
        <p:pic>
          <p:nvPicPr>
            <p:cNvPr id="524" name="object 35" descr=""/>
            <p:cNvPicPr/>
            <p:nvPr/>
          </p:nvPicPr>
          <p:blipFill>
            <a:blip r:embed="rId10"/>
            <a:stretch/>
          </p:blipFill>
          <p:spPr>
            <a:xfrm>
              <a:off x="9423000" y="909720"/>
              <a:ext cx="2532240" cy="2440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25" name="object 36"/>
            <p:cNvSpPr/>
            <p:nvPr/>
          </p:nvSpPr>
          <p:spPr>
            <a:xfrm>
              <a:off x="9423000" y="909720"/>
              <a:ext cx="2532240" cy="2440800"/>
            </a:xfrm>
            <a:custGeom>
              <a:avLst/>
              <a:gdLst>
                <a:gd name="textAreaLeft" fmla="*/ 0 w 2532240"/>
                <a:gd name="textAreaRight" fmla="*/ 2532960 w 2532240"/>
                <a:gd name="textAreaTop" fmla="*/ 0 h 2440800"/>
                <a:gd name="textAreaBottom" fmla="*/ 2441520 h 2440800"/>
              </a:gdLst>
              <a:ahLst/>
              <a:rect l="textAreaLeft" t="textAreaTop" r="textAreaRight" b="textAreaBottom"/>
              <a:pathLst>
                <a:path w="2533015" h="2441575">
                  <a:moveTo>
                    <a:pt x="0" y="163449"/>
                  </a:moveTo>
                  <a:lnTo>
                    <a:pt x="5836" y="119988"/>
                  </a:lnTo>
                  <a:lnTo>
                    <a:pt x="22309" y="80941"/>
                  </a:lnTo>
                  <a:lnTo>
                    <a:pt x="47863" y="47863"/>
                  </a:lnTo>
                  <a:lnTo>
                    <a:pt x="80941" y="22309"/>
                  </a:lnTo>
                  <a:lnTo>
                    <a:pt x="119988" y="5836"/>
                  </a:lnTo>
                  <a:lnTo>
                    <a:pt x="163449" y="0"/>
                  </a:lnTo>
                  <a:lnTo>
                    <a:pt x="2369438" y="0"/>
                  </a:lnTo>
                  <a:lnTo>
                    <a:pt x="2412899" y="5836"/>
                  </a:lnTo>
                  <a:lnTo>
                    <a:pt x="2451946" y="22309"/>
                  </a:lnTo>
                  <a:lnTo>
                    <a:pt x="2485024" y="47863"/>
                  </a:lnTo>
                  <a:lnTo>
                    <a:pt x="2510578" y="80941"/>
                  </a:lnTo>
                  <a:lnTo>
                    <a:pt x="2527051" y="119988"/>
                  </a:lnTo>
                  <a:lnTo>
                    <a:pt x="2532887" y="163449"/>
                  </a:lnTo>
                  <a:lnTo>
                    <a:pt x="2532887" y="2277999"/>
                  </a:lnTo>
                  <a:lnTo>
                    <a:pt x="2527051" y="2321459"/>
                  </a:lnTo>
                  <a:lnTo>
                    <a:pt x="2510578" y="2360506"/>
                  </a:lnTo>
                  <a:lnTo>
                    <a:pt x="2485024" y="2393584"/>
                  </a:lnTo>
                  <a:lnTo>
                    <a:pt x="2451946" y="2419138"/>
                  </a:lnTo>
                  <a:lnTo>
                    <a:pt x="2412899" y="2435611"/>
                  </a:lnTo>
                  <a:lnTo>
                    <a:pt x="2369438" y="2441448"/>
                  </a:lnTo>
                  <a:lnTo>
                    <a:pt x="163449" y="2441448"/>
                  </a:lnTo>
                  <a:lnTo>
                    <a:pt x="119988" y="2435611"/>
                  </a:lnTo>
                  <a:lnTo>
                    <a:pt x="80941" y="2419138"/>
                  </a:lnTo>
                  <a:lnTo>
                    <a:pt x="47863" y="2393584"/>
                  </a:lnTo>
                  <a:lnTo>
                    <a:pt x="22309" y="2360506"/>
                  </a:lnTo>
                  <a:lnTo>
                    <a:pt x="5836" y="2321459"/>
                  </a:lnTo>
                  <a:lnTo>
                    <a:pt x="0" y="2277999"/>
                  </a:lnTo>
                  <a:lnTo>
                    <a:pt x="0" y="163449"/>
                  </a:lnTo>
                  <a:close/>
                </a:path>
              </a:pathLst>
            </a:custGeom>
            <a:noFill/>
            <a:ln w="9525">
              <a:solidFill>
                <a:srgbClr val="edcc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526" name="object 37" descr=""/>
            <p:cNvPicPr/>
            <p:nvPr/>
          </p:nvPicPr>
          <p:blipFill>
            <a:blip r:embed="rId11"/>
            <a:stretch/>
          </p:blipFill>
          <p:spPr>
            <a:xfrm>
              <a:off x="9622440" y="1063800"/>
              <a:ext cx="2133000" cy="21330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527" name="object 38"/>
          <p:cNvGrpSpPr/>
          <p:nvPr/>
        </p:nvGrpSpPr>
        <p:grpSpPr>
          <a:xfrm>
            <a:off x="8093880" y="5113080"/>
            <a:ext cx="3861360" cy="1671120"/>
            <a:chOff x="8093880" y="5113080"/>
            <a:chExt cx="3861360" cy="1671120"/>
          </a:xfrm>
        </p:grpSpPr>
        <p:pic>
          <p:nvPicPr>
            <p:cNvPr id="528" name="object 39" descr=""/>
            <p:cNvPicPr/>
            <p:nvPr/>
          </p:nvPicPr>
          <p:blipFill>
            <a:blip r:embed="rId12"/>
            <a:stretch/>
          </p:blipFill>
          <p:spPr>
            <a:xfrm>
              <a:off x="8093880" y="5113080"/>
              <a:ext cx="3861000" cy="167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29" name="object 40"/>
            <p:cNvSpPr/>
            <p:nvPr/>
          </p:nvSpPr>
          <p:spPr>
            <a:xfrm>
              <a:off x="8093880" y="5113080"/>
              <a:ext cx="3861360" cy="1671120"/>
            </a:xfrm>
            <a:custGeom>
              <a:avLst/>
              <a:gdLst>
                <a:gd name="textAreaLeft" fmla="*/ 0 w 3861360"/>
                <a:gd name="textAreaRight" fmla="*/ 3862080 w 3861360"/>
                <a:gd name="textAreaTop" fmla="*/ 0 h 1671120"/>
                <a:gd name="textAreaBottom" fmla="*/ 1671840 h 1671120"/>
              </a:gdLst>
              <a:ahLst/>
              <a:rect l="textAreaLeft" t="textAreaTop" r="textAreaRight" b="textAreaBottom"/>
              <a:pathLst>
                <a:path w="3862070" h="1671954">
                  <a:moveTo>
                    <a:pt x="0" y="111886"/>
                  </a:moveTo>
                  <a:lnTo>
                    <a:pt x="8784" y="68312"/>
                  </a:lnTo>
                  <a:lnTo>
                    <a:pt x="32750" y="32750"/>
                  </a:lnTo>
                  <a:lnTo>
                    <a:pt x="68312" y="8784"/>
                  </a:lnTo>
                  <a:lnTo>
                    <a:pt x="111886" y="0"/>
                  </a:lnTo>
                  <a:lnTo>
                    <a:pt x="3749929" y="0"/>
                  </a:lnTo>
                  <a:lnTo>
                    <a:pt x="3793503" y="8784"/>
                  </a:lnTo>
                  <a:lnTo>
                    <a:pt x="3829065" y="32750"/>
                  </a:lnTo>
                  <a:lnTo>
                    <a:pt x="3853031" y="68312"/>
                  </a:lnTo>
                  <a:lnTo>
                    <a:pt x="3861815" y="111886"/>
                  </a:lnTo>
                  <a:lnTo>
                    <a:pt x="3861815" y="1559928"/>
                  </a:lnTo>
                  <a:lnTo>
                    <a:pt x="3853031" y="1603484"/>
                  </a:lnTo>
                  <a:lnTo>
                    <a:pt x="3829065" y="1639053"/>
                  </a:lnTo>
                  <a:lnTo>
                    <a:pt x="3793503" y="1663034"/>
                  </a:lnTo>
                  <a:lnTo>
                    <a:pt x="3749929" y="1671827"/>
                  </a:lnTo>
                  <a:lnTo>
                    <a:pt x="111886" y="1671827"/>
                  </a:lnTo>
                  <a:lnTo>
                    <a:pt x="68312" y="1663034"/>
                  </a:lnTo>
                  <a:lnTo>
                    <a:pt x="32750" y="1639053"/>
                  </a:lnTo>
                  <a:lnTo>
                    <a:pt x="8784" y="1603484"/>
                  </a:lnTo>
                  <a:lnTo>
                    <a:pt x="0" y="1559928"/>
                  </a:lnTo>
                  <a:lnTo>
                    <a:pt x="0" y="111886"/>
                  </a:lnTo>
                  <a:close/>
                </a:path>
              </a:pathLst>
            </a:custGeom>
            <a:noFill/>
            <a:ln w="9525">
              <a:solidFill>
                <a:srgbClr val="e8b0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530" name="object 41" descr=""/>
            <p:cNvPicPr/>
            <p:nvPr/>
          </p:nvPicPr>
          <p:blipFill>
            <a:blip r:embed="rId13"/>
            <a:stretch/>
          </p:blipFill>
          <p:spPr>
            <a:xfrm>
              <a:off x="8368200" y="5230440"/>
              <a:ext cx="1538640" cy="1441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31" name="object 42" descr=""/>
            <p:cNvPicPr/>
            <p:nvPr/>
          </p:nvPicPr>
          <p:blipFill>
            <a:blip r:embed="rId14"/>
            <a:stretch/>
          </p:blipFill>
          <p:spPr>
            <a:xfrm>
              <a:off x="10181880" y="5230440"/>
              <a:ext cx="1540080" cy="14410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532" name="object 43"/>
          <p:cNvGrpSpPr/>
          <p:nvPr/>
        </p:nvGrpSpPr>
        <p:grpSpPr>
          <a:xfrm>
            <a:off x="9423000" y="3435120"/>
            <a:ext cx="2532240" cy="1355760"/>
            <a:chOff x="9423000" y="3435120"/>
            <a:chExt cx="2532240" cy="1355760"/>
          </a:xfrm>
        </p:grpSpPr>
        <p:pic>
          <p:nvPicPr>
            <p:cNvPr id="533" name="object 44" descr=""/>
            <p:cNvPicPr/>
            <p:nvPr/>
          </p:nvPicPr>
          <p:blipFill>
            <a:blip r:embed="rId15"/>
            <a:stretch/>
          </p:blipFill>
          <p:spPr>
            <a:xfrm>
              <a:off x="9423000" y="3435120"/>
              <a:ext cx="2532240" cy="1355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34" name="object 45"/>
            <p:cNvSpPr/>
            <p:nvPr/>
          </p:nvSpPr>
          <p:spPr>
            <a:xfrm>
              <a:off x="9423000" y="3435120"/>
              <a:ext cx="2532240" cy="1355760"/>
            </a:xfrm>
            <a:custGeom>
              <a:avLst/>
              <a:gdLst>
                <a:gd name="textAreaLeft" fmla="*/ 0 w 2532240"/>
                <a:gd name="textAreaRight" fmla="*/ 2532960 w 2532240"/>
                <a:gd name="textAreaTop" fmla="*/ 0 h 1355760"/>
                <a:gd name="textAreaBottom" fmla="*/ 1356480 h 1355760"/>
              </a:gdLst>
              <a:ahLst/>
              <a:rect l="textAreaLeft" t="textAreaTop" r="textAreaRight" b="textAreaBottom"/>
              <a:pathLst>
                <a:path w="2533015" h="1356360">
                  <a:moveTo>
                    <a:pt x="0" y="117601"/>
                  </a:moveTo>
                  <a:lnTo>
                    <a:pt x="9231" y="71794"/>
                  </a:lnTo>
                  <a:lnTo>
                    <a:pt x="34416" y="34416"/>
                  </a:lnTo>
                  <a:lnTo>
                    <a:pt x="71794" y="9231"/>
                  </a:lnTo>
                  <a:lnTo>
                    <a:pt x="117601" y="0"/>
                  </a:lnTo>
                  <a:lnTo>
                    <a:pt x="2415285" y="0"/>
                  </a:lnTo>
                  <a:lnTo>
                    <a:pt x="2461093" y="9231"/>
                  </a:lnTo>
                  <a:lnTo>
                    <a:pt x="2498470" y="34416"/>
                  </a:lnTo>
                  <a:lnTo>
                    <a:pt x="2523656" y="71794"/>
                  </a:lnTo>
                  <a:lnTo>
                    <a:pt x="2532887" y="117601"/>
                  </a:lnTo>
                  <a:lnTo>
                    <a:pt x="2532887" y="1238758"/>
                  </a:lnTo>
                  <a:lnTo>
                    <a:pt x="2523656" y="1284565"/>
                  </a:lnTo>
                  <a:lnTo>
                    <a:pt x="2498471" y="1321943"/>
                  </a:lnTo>
                  <a:lnTo>
                    <a:pt x="2461093" y="1347128"/>
                  </a:lnTo>
                  <a:lnTo>
                    <a:pt x="2415285" y="1356359"/>
                  </a:lnTo>
                  <a:lnTo>
                    <a:pt x="117601" y="1356359"/>
                  </a:lnTo>
                  <a:lnTo>
                    <a:pt x="71794" y="1347128"/>
                  </a:lnTo>
                  <a:lnTo>
                    <a:pt x="34417" y="1321942"/>
                  </a:lnTo>
                  <a:lnTo>
                    <a:pt x="9231" y="1284565"/>
                  </a:lnTo>
                  <a:lnTo>
                    <a:pt x="0" y="1238758"/>
                  </a:lnTo>
                  <a:lnTo>
                    <a:pt x="0" y="117601"/>
                  </a:lnTo>
                  <a:close/>
                </a:path>
              </a:pathLst>
            </a:custGeom>
            <a:noFill/>
            <a:ln w="9525">
              <a:solidFill>
                <a:srgbClr val="edcc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535" name="object 46"/>
          <p:cNvSpPr/>
          <p:nvPr/>
        </p:nvSpPr>
        <p:spPr>
          <a:xfrm>
            <a:off x="9886680" y="3505680"/>
            <a:ext cx="1605960" cy="18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Amélioration</a:t>
            </a:r>
            <a:r>
              <a:rPr b="1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du</a:t>
            </a:r>
            <a:r>
              <a:rPr b="1" lang="fr-FR" sz="11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contraste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6" name="object 47"/>
          <p:cNvSpPr/>
          <p:nvPr/>
        </p:nvSpPr>
        <p:spPr>
          <a:xfrm>
            <a:off x="9627480" y="4176000"/>
            <a:ext cx="2124720" cy="51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240" algn="ctr">
              <a:lnSpc>
                <a:spcPct val="100000"/>
              </a:lnSpc>
              <a:spcBef>
                <a:spcPts val="99"/>
              </a:spcBef>
            </a:pP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Afin</a:t>
            </a:r>
            <a:r>
              <a:rPr b="0" lang="fr-FR" sz="11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d’améliorer</a:t>
            </a:r>
            <a:r>
              <a:rPr b="0" lang="fr-FR" sz="11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l’extraction</a:t>
            </a:r>
            <a:r>
              <a:rPr b="0" lang="fr-FR" sz="11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35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 features</a:t>
            </a:r>
            <a:r>
              <a:rPr b="0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sur</a:t>
            </a:r>
            <a:r>
              <a:rPr b="0" lang="fr-FR" sz="11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les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image,</a:t>
            </a:r>
            <a:r>
              <a:rPr b="0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le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contraste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52" strike="noStrike">
                <a:solidFill>
                  <a:srgbClr val="000000"/>
                </a:solidFill>
                <a:latin typeface="Corbel"/>
                <a:ea typeface="DejaVu Sans"/>
              </a:rPr>
              <a:t>a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 été</a:t>
            </a:r>
            <a:r>
              <a:rPr b="0" lang="fr-FR" sz="11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amélioré.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37" name="object 48"/>
          <p:cNvGrpSpPr/>
          <p:nvPr/>
        </p:nvGrpSpPr>
        <p:grpSpPr>
          <a:xfrm>
            <a:off x="4937760" y="5769720"/>
            <a:ext cx="2315880" cy="356040"/>
            <a:chOff x="4937760" y="5769720"/>
            <a:chExt cx="2315880" cy="356040"/>
          </a:xfrm>
        </p:grpSpPr>
        <p:pic>
          <p:nvPicPr>
            <p:cNvPr id="538" name="object 49" descr=""/>
            <p:cNvPicPr/>
            <p:nvPr/>
          </p:nvPicPr>
          <p:blipFill>
            <a:blip r:embed="rId16"/>
            <a:stretch/>
          </p:blipFill>
          <p:spPr>
            <a:xfrm>
              <a:off x="4937760" y="5769720"/>
              <a:ext cx="2315880" cy="356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39" name="object 50"/>
            <p:cNvSpPr/>
            <p:nvPr/>
          </p:nvSpPr>
          <p:spPr>
            <a:xfrm>
              <a:off x="4937760" y="5769720"/>
              <a:ext cx="2315880" cy="356040"/>
            </a:xfrm>
            <a:custGeom>
              <a:avLst/>
              <a:gdLst>
                <a:gd name="textAreaLeft" fmla="*/ 0 w 2315880"/>
                <a:gd name="textAreaRight" fmla="*/ 2316600 w 2315880"/>
                <a:gd name="textAreaTop" fmla="*/ 0 h 356040"/>
                <a:gd name="textAreaBottom" fmla="*/ 356760 h 356040"/>
              </a:gdLst>
              <a:ahLst/>
              <a:rect l="textAreaLeft" t="textAreaTop" r="textAreaRight" b="textAreaBottom"/>
              <a:pathLst>
                <a:path w="2316479" h="356870">
                  <a:moveTo>
                    <a:pt x="0" y="23863"/>
                  </a:moveTo>
                  <a:lnTo>
                    <a:pt x="1873" y="14573"/>
                  </a:lnTo>
                  <a:lnTo>
                    <a:pt x="6984" y="6988"/>
                  </a:lnTo>
                  <a:lnTo>
                    <a:pt x="14573" y="1874"/>
                  </a:lnTo>
                  <a:lnTo>
                    <a:pt x="23875" y="0"/>
                  </a:lnTo>
                  <a:lnTo>
                    <a:pt x="2292604" y="0"/>
                  </a:lnTo>
                  <a:lnTo>
                    <a:pt x="2301906" y="1874"/>
                  </a:lnTo>
                  <a:lnTo>
                    <a:pt x="2309494" y="6988"/>
                  </a:lnTo>
                  <a:lnTo>
                    <a:pt x="2314606" y="14573"/>
                  </a:lnTo>
                  <a:lnTo>
                    <a:pt x="2316480" y="23863"/>
                  </a:lnTo>
                  <a:lnTo>
                    <a:pt x="2316480" y="332752"/>
                  </a:lnTo>
                  <a:lnTo>
                    <a:pt x="2314606" y="342042"/>
                  </a:lnTo>
                  <a:lnTo>
                    <a:pt x="2309494" y="349627"/>
                  </a:lnTo>
                  <a:lnTo>
                    <a:pt x="2301906" y="354741"/>
                  </a:lnTo>
                  <a:lnTo>
                    <a:pt x="2292604" y="356616"/>
                  </a:lnTo>
                  <a:lnTo>
                    <a:pt x="23875" y="356616"/>
                  </a:lnTo>
                  <a:lnTo>
                    <a:pt x="14573" y="354741"/>
                  </a:lnTo>
                  <a:lnTo>
                    <a:pt x="6984" y="349627"/>
                  </a:lnTo>
                  <a:lnTo>
                    <a:pt x="1873" y="342042"/>
                  </a:lnTo>
                  <a:lnTo>
                    <a:pt x="0" y="332752"/>
                  </a:lnTo>
                  <a:lnTo>
                    <a:pt x="0" y="23863"/>
                  </a:lnTo>
                  <a:close/>
                </a:path>
              </a:pathLst>
            </a:custGeom>
            <a:noFill/>
            <a:ln w="9525">
              <a:solidFill>
                <a:srgbClr val="e8b0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540" name="object 51"/>
          <p:cNvSpPr/>
          <p:nvPr/>
        </p:nvSpPr>
        <p:spPr>
          <a:xfrm>
            <a:off x="5074560" y="5861160"/>
            <a:ext cx="2042640" cy="14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fr-FR" sz="900" spc="-1" strike="noStrike">
                <a:solidFill>
                  <a:srgbClr val="000000"/>
                </a:solidFill>
                <a:latin typeface="Corbel"/>
                <a:ea typeface="DejaVu Sans"/>
              </a:rPr>
              <a:t>Exemple</a:t>
            </a:r>
            <a:r>
              <a:rPr b="1" lang="fr-FR" sz="9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900" spc="-1" strike="noStrike">
                <a:solidFill>
                  <a:srgbClr val="000000"/>
                </a:solidFill>
                <a:latin typeface="Corbel"/>
                <a:ea typeface="DejaVu Sans"/>
              </a:rPr>
              <a:t>d’image</a:t>
            </a:r>
            <a:r>
              <a:rPr b="1" lang="fr-FR" sz="9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900" spc="-1" strike="noStrike">
                <a:solidFill>
                  <a:srgbClr val="000000"/>
                </a:solidFill>
                <a:latin typeface="Corbel"/>
                <a:ea typeface="DejaVu Sans"/>
              </a:rPr>
              <a:t>plus</a:t>
            </a:r>
            <a:r>
              <a:rPr b="1" lang="fr-FR" sz="9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900" spc="-1" strike="noStrike">
                <a:solidFill>
                  <a:srgbClr val="000000"/>
                </a:solidFill>
                <a:latin typeface="Corbel"/>
                <a:ea typeface="DejaVu Sans"/>
              </a:rPr>
              <a:t>claire</a:t>
            </a:r>
            <a:r>
              <a:rPr b="1" lang="fr-FR" sz="9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900" spc="-12" strike="noStrike">
                <a:solidFill>
                  <a:srgbClr val="000000"/>
                </a:solidFill>
                <a:latin typeface="Corbel"/>
                <a:ea typeface="DejaVu Sans"/>
              </a:rPr>
              <a:t>recontrastée</a:t>
            </a:r>
            <a:endParaRPr b="0" lang="fr-FR" sz="9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41" name="object 52"/>
          <p:cNvGrpSpPr/>
          <p:nvPr/>
        </p:nvGrpSpPr>
        <p:grpSpPr>
          <a:xfrm>
            <a:off x="7365600" y="5859720"/>
            <a:ext cx="608760" cy="177840"/>
            <a:chOff x="7365600" y="5859720"/>
            <a:chExt cx="608760" cy="177840"/>
          </a:xfrm>
        </p:grpSpPr>
        <p:pic>
          <p:nvPicPr>
            <p:cNvPr id="542" name="object 53" descr=""/>
            <p:cNvPicPr/>
            <p:nvPr/>
          </p:nvPicPr>
          <p:blipFill>
            <a:blip r:embed="rId17"/>
            <a:stretch/>
          </p:blipFill>
          <p:spPr>
            <a:xfrm>
              <a:off x="7365600" y="5859720"/>
              <a:ext cx="608760" cy="177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43" name="object 54"/>
            <p:cNvSpPr/>
            <p:nvPr/>
          </p:nvSpPr>
          <p:spPr>
            <a:xfrm>
              <a:off x="7365600" y="5859720"/>
              <a:ext cx="608760" cy="177840"/>
            </a:xfrm>
            <a:custGeom>
              <a:avLst/>
              <a:gdLst>
                <a:gd name="textAreaLeft" fmla="*/ 0 w 608760"/>
                <a:gd name="textAreaRight" fmla="*/ 609480 w 608760"/>
                <a:gd name="textAreaTop" fmla="*/ 0 h 177840"/>
                <a:gd name="textAreaBottom" fmla="*/ 178560 h 177840"/>
              </a:gdLst>
              <a:ahLst/>
              <a:rect l="textAreaLeft" t="textAreaTop" r="textAreaRight" b="textAreaBottom"/>
              <a:pathLst>
                <a:path w="609600" h="178435">
                  <a:moveTo>
                    <a:pt x="0" y="44577"/>
                  </a:moveTo>
                  <a:lnTo>
                    <a:pt x="520446" y="44577"/>
                  </a:lnTo>
                  <a:lnTo>
                    <a:pt x="520446" y="0"/>
                  </a:lnTo>
                  <a:lnTo>
                    <a:pt x="609600" y="89154"/>
                  </a:lnTo>
                  <a:lnTo>
                    <a:pt x="520446" y="178308"/>
                  </a:lnTo>
                  <a:lnTo>
                    <a:pt x="520446" y="133731"/>
                  </a:lnTo>
                  <a:lnTo>
                    <a:pt x="0" y="133731"/>
                  </a:lnTo>
                  <a:lnTo>
                    <a:pt x="0" y="44577"/>
                  </a:lnTo>
                  <a:close/>
                </a:path>
              </a:pathLst>
            </a:custGeom>
            <a:noFill/>
            <a:ln w="9524">
              <a:solidFill>
                <a:srgbClr val="e8b0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object 2"/>
          <p:cNvSpPr/>
          <p:nvPr/>
        </p:nvSpPr>
        <p:spPr>
          <a:xfrm>
            <a:off x="11288160" y="5954760"/>
            <a:ext cx="135000" cy="16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0" lang="fr-FR" sz="1000" spc="-26" strike="noStrike">
                <a:solidFill>
                  <a:srgbClr val="000000"/>
                </a:solidFill>
                <a:latin typeface="Corbel"/>
                <a:ea typeface="DejaVu Sans"/>
              </a:rPr>
              <a:t>17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5" name="PlaceHolder 1"/>
          <p:cNvSpPr>
            <a:spLocks noGrp="1"/>
          </p:cNvSpPr>
          <p:nvPr>
            <p:ph type="title"/>
          </p:nvPr>
        </p:nvSpPr>
        <p:spPr>
          <a:xfrm>
            <a:off x="1563120" y="182160"/>
            <a:ext cx="9558720" cy="115704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1" lang="fr-FR" sz="4000" spc="-1" strike="noStrike">
                <a:solidFill>
                  <a:srgbClr val="000000"/>
                </a:solidFill>
                <a:latin typeface="Corbel"/>
              </a:rPr>
              <a:t>Bag</a:t>
            </a:r>
            <a:r>
              <a:rPr b="1" lang="fr-FR" sz="4000" spc="-26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2" strike="noStrike">
                <a:solidFill>
                  <a:srgbClr val="000000"/>
                </a:solidFill>
                <a:latin typeface="Corbel"/>
              </a:rPr>
              <a:t>of</a:t>
            </a:r>
            <a:r>
              <a:rPr b="1" lang="fr-FR" sz="4000" spc="-265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26" strike="noStrike">
                <a:solidFill>
                  <a:srgbClr val="000000"/>
                </a:solidFill>
                <a:latin typeface="Corbel"/>
              </a:rPr>
              <a:t>Visual</a:t>
            </a:r>
            <a:r>
              <a:rPr b="1" lang="fr-FR" sz="4000" spc="-197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2" strike="noStrike">
                <a:solidFill>
                  <a:srgbClr val="000000"/>
                </a:solidFill>
                <a:latin typeface="Corbel"/>
              </a:rPr>
              <a:t>Words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46" name="object 4"/>
          <p:cNvGrpSpPr/>
          <p:nvPr/>
        </p:nvGrpSpPr>
        <p:grpSpPr>
          <a:xfrm>
            <a:off x="1569600" y="972360"/>
            <a:ext cx="7308720" cy="1896840"/>
            <a:chOff x="1569600" y="972360"/>
            <a:chExt cx="7308720" cy="1896840"/>
          </a:xfrm>
        </p:grpSpPr>
        <p:pic>
          <p:nvPicPr>
            <p:cNvPr id="547" name="object 5" descr=""/>
            <p:cNvPicPr/>
            <p:nvPr/>
          </p:nvPicPr>
          <p:blipFill>
            <a:blip r:embed="rId1"/>
            <a:stretch/>
          </p:blipFill>
          <p:spPr>
            <a:xfrm>
              <a:off x="1569600" y="972360"/>
              <a:ext cx="7308360" cy="1896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48" name="object 6"/>
            <p:cNvSpPr/>
            <p:nvPr/>
          </p:nvSpPr>
          <p:spPr>
            <a:xfrm>
              <a:off x="1569600" y="972360"/>
              <a:ext cx="7308720" cy="1896840"/>
            </a:xfrm>
            <a:custGeom>
              <a:avLst/>
              <a:gdLst>
                <a:gd name="textAreaLeft" fmla="*/ 0 w 7308720"/>
                <a:gd name="textAreaRight" fmla="*/ 7309440 w 7308720"/>
                <a:gd name="textAreaTop" fmla="*/ 0 h 1896840"/>
                <a:gd name="textAreaBottom" fmla="*/ 1897560 h 1896840"/>
              </a:gdLst>
              <a:ahLst/>
              <a:rect l="textAreaLeft" t="textAreaTop" r="textAreaRight" b="textAreaBottom"/>
              <a:pathLst>
                <a:path w="7309484" h="1897380">
                  <a:moveTo>
                    <a:pt x="0" y="127000"/>
                  </a:moveTo>
                  <a:lnTo>
                    <a:pt x="9985" y="77581"/>
                  </a:lnTo>
                  <a:lnTo>
                    <a:pt x="37211" y="37211"/>
                  </a:lnTo>
                  <a:lnTo>
                    <a:pt x="77581" y="9985"/>
                  </a:lnTo>
                  <a:lnTo>
                    <a:pt x="127000" y="0"/>
                  </a:lnTo>
                  <a:lnTo>
                    <a:pt x="7182104" y="0"/>
                  </a:lnTo>
                  <a:lnTo>
                    <a:pt x="7231522" y="9985"/>
                  </a:lnTo>
                  <a:lnTo>
                    <a:pt x="7271893" y="37211"/>
                  </a:lnTo>
                  <a:lnTo>
                    <a:pt x="7299118" y="77581"/>
                  </a:lnTo>
                  <a:lnTo>
                    <a:pt x="7309104" y="127000"/>
                  </a:lnTo>
                  <a:lnTo>
                    <a:pt x="7309104" y="1770379"/>
                  </a:lnTo>
                  <a:lnTo>
                    <a:pt x="7299118" y="1819798"/>
                  </a:lnTo>
                  <a:lnTo>
                    <a:pt x="7271893" y="1860168"/>
                  </a:lnTo>
                  <a:lnTo>
                    <a:pt x="7231522" y="1887394"/>
                  </a:lnTo>
                  <a:lnTo>
                    <a:pt x="7182104" y="1897379"/>
                  </a:lnTo>
                  <a:lnTo>
                    <a:pt x="127000" y="1897379"/>
                  </a:lnTo>
                  <a:lnTo>
                    <a:pt x="77581" y="1887394"/>
                  </a:lnTo>
                  <a:lnTo>
                    <a:pt x="37211" y="1860168"/>
                  </a:lnTo>
                  <a:lnTo>
                    <a:pt x="9985" y="1819798"/>
                  </a:lnTo>
                  <a:lnTo>
                    <a:pt x="0" y="1770379"/>
                  </a:lnTo>
                  <a:lnTo>
                    <a:pt x="0" y="127000"/>
                  </a:lnTo>
                  <a:close/>
                </a:path>
              </a:pathLst>
            </a:custGeom>
            <a:noFill/>
            <a:ln w="9525">
              <a:solidFill>
                <a:srgbClr val="aaaaa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549" name="object 7"/>
          <p:cNvSpPr/>
          <p:nvPr/>
        </p:nvSpPr>
        <p:spPr>
          <a:xfrm>
            <a:off x="1685520" y="1077120"/>
            <a:ext cx="7068600" cy="165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Définition</a:t>
            </a:r>
            <a:r>
              <a:rPr b="1" lang="fr-FR" sz="1200" spc="-2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de</a:t>
            </a:r>
            <a:r>
              <a:rPr b="1" lang="fr-FR" sz="1200" spc="-2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l’algorithme</a:t>
            </a:r>
            <a:r>
              <a:rPr b="1" lang="fr-FR" sz="12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ORB</a:t>
            </a:r>
            <a:r>
              <a:rPr b="1" lang="fr-FR" sz="1200" spc="-7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(Oriented</a:t>
            </a:r>
            <a:r>
              <a:rPr b="1" lang="fr-FR" sz="1200" spc="-2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FAST</a:t>
            </a:r>
            <a:r>
              <a:rPr b="1" lang="fr-FR" sz="1200" spc="-2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and</a:t>
            </a:r>
            <a:r>
              <a:rPr b="1" lang="fr-FR" sz="1200" spc="-7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Rotated</a:t>
            </a:r>
            <a:r>
              <a:rPr b="1" lang="fr-FR" sz="1200" spc="-3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BRIEF)</a:t>
            </a:r>
            <a:r>
              <a:rPr b="1" lang="fr-FR" sz="1200" spc="-3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: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84680" indent="-1728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18468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ORB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est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un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algorithme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detection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features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dans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une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image.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Il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est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plus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performant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que</a:t>
            </a:r>
            <a:r>
              <a:rPr b="0" lang="fr-FR" sz="1200" spc="-4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SURF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et</a:t>
            </a:r>
            <a:r>
              <a:rPr b="0" lang="fr-FR" sz="1200" spc="494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fonctionne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aussi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bien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que</a:t>
            </a:r>
            <a:r>
              <a:rPr b="0" lang="fr-FR" sz="1200" spc="-4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SIFT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tout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en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étant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plus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rapide.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Il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a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aussi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l’avantage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d’être</a:t>
            </a:r>
            <a:r>
              <a:rPr b="0" lang="fr-FR" sz="12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gratuit</a:t>
            </a:r>
            <a:r>
              <a:rPr b="0" lang="fr-FR" sz="12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en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comparaison 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aux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deux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autres.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84680" indent="-1728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18468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ORB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s’appuie</a:t>
            </a:r>
            <a:r>
              <a:rPr b="0" lang="fr-FR" sz="1200" spc="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sur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le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célèbre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détecteur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keypoints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FAST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et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sur le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descripteur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BRIEF.</a:t>
            </a:r>
            <a:r>
              <a:rPr b="0" lang="fr-FR" sz="1200" spc="-4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Ce</a:t>
            </a:r>
            <a:r>
              <a:rPr b="0" lang="fr-FR" sz="1200" spc="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sont</a:t>
            </a:r>
            <a:r>
              <a:rPr b="0" lang="fr-FR" sz="1200" spc="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deux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techniques intéressantes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en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raison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leurs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bonnes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performances.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84680" indent="-17280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Font typeface="Arial"/>
              <a:buChar char="•"/>
              <a:tabLst>
                <a:tab algn="l" pos="184680"/>
              </a:tabLst>
            </a:pPr>
            <a:r>
              <a:rPr b="0" lang="fr-FR" sz="1200" spc="-1" strike="noStrike" u="sng">
                <a:solidFill>
                  <a:srgbClr val="0000ff"/>
                </a:solidFill>
                <a:uFillTx/>
                <a:latin typeface="Corbel"/>
                <a:ea typeface="DejaVu Sans"/>
                <a:hlinkClick r:id="rId2"/>
              </a:rPr>
              <a:t>Source</a:t>
            </a:r>
            <a:r>
              <a:rPr b="0" lang="fr-FR" sz="1200" spc="66" strike="noStrike" u="sng">
                <a:solidFill>
                  <a:srgbClr val="0000ff"/>
                </a:solidFill>
                <a:uFillTx/>
                <a:latin typeface="Corbel"/>
                <a:ea typeface="DejaVu Sans"/>
                <a:hlinkClick r:id="rId3"/>
              </a:rPr>
              <a:t> </a:t>
            </a:r>
            <a:r>
              <a:rPr b="0" lang="fr-FR" sz="1200" spc="-1" strike="noStrike" u="sng">
                <a:solidFill>
                  <a:srgbClr val="0000ff"/>
                </a:solidFill>
                <a:uFillTx/>
                <a:latin typeface="Corbel"/>
                <a:ea typeface="DejaVu Sans"/>
                <a:hlinkClick r:id="rId4"/>
              </a:rPr>
              <a:t>definition</a:t>
            </a:r>
            <a:r>
              <a:rPr b="0" lang="fr-FR" sz="1200" spc="69" strike="noStrike" u="sng">
                <a:solidFill>
                  <a:srgbClr val="0000ff"/>
                </a:solidFill>
                <a:uFillTx/>
                <a:latin typeface="Corbel"/>
                <a:ea typeface="DejaVu Sans"/>
                <a:hlinkClick r:id="rId5"/>
              </a:rPr>
              <a:t> </a:t>
            </a:r>
            <a:r>
              <a:rPr b="0" lang="fr-FR" sz="1200" spc="-1" strike="noStrike" u="sng">
                <a:solidFill>
                  <a:srgbClr val="0000ff"/>
                </a:solidFill>
                <a:uFillTx/>
                <a:latin typeface="Corbel"/>
                <a:ea typeface="DejaVu Sans"/>
                <a:hlinkClick r:id="rId6"/>
              </a:rPr>
              <a:t>:</a:t>
            </a:r>
            <a:r>
              <a:rPr b="0" lang="fr-FR" sz="1200" spc="80" strike="noStrike" u="sng">
                <a:solidFill>
                  <a:srgbClr val="0000ff"/>
                </a:solidFill>
                <a:uFillTx/>
                <a:latin typeface="Corbel"/>
                <a:ea typeface="DejaVu Sans"/>
                <a:hlinkClick r:id="rId7"/>
              </a:rPr>
              <a:t> </a:t>
            </a:r>
            <a:r>
              <a:rPr b="0" lang="fr-FR" sz="1200" spc="-12" strike="noStrike" u="sng">
                <a:solidFill>
                  <a:srgbClr val="0000ff"/>
                </a:solidFill>
                <a:uFill>
                  <a:solidFill>
                    <a:srgbClr val="2f85ec"/>
                  </a:solidFill>
                </a:uFill>
                <a:latin typeface="Corbel"/>
                <a:ea typeface="DejaVu Sans"/>
                <a:hlinkClick r:id="rId8"/>
              </a:rPr>
              <a:t>https://medium.com/@deepanshut041/introduction-to-orb-oriented-fast-and-rotated-</a:t>
            </a:r>
            <a:r>
              <a:rPr b="0" lang="fr-FR" sz="1200" spc="-12" strike="noStrike" u="sng">
                <a:solidFill>
                  <a:srgbClr val="0000ff"/>
                </a:solidFill>
                <a:uFillTx/>
                <a:latin typeface="Corbel"/>
                <a:ea typeface="DejaVu Sans"/>
                <a:hlinkClick r:id="rId9"/>
              </a:rPr>
              <a:t> </a:t>
            </a:r>
            <a:r>
              <a:rPr b="0" lang="fr-FR" sz="1200" spc="-12" strike="noStrike" u="sng">
                <a:solidFill>
                  <a:srgbClr val="0000ff"/>
                </a:solidFill>
                <a:uFill>
                  <a:solidFill>
                    <a:srgbClr val="2f85ec"/>
                  </a:solidFill>
                </a:uFill>
                <a:latin typeface="Corbel"/>
                <a:ea typeface="DejaVu Sans"/>
                <a:hlinkClick r:id="rId10"/>
              </a:rPr>
              <a:t>brief-4220e8ec40cf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50" name="object 8"/>
          <p:cNvGrpSpPr/>
          <p:nvPr/>
        </p:nvGrpSpPr>
        <p:grpSpPr>
          <a:xfrm>
            <a:off x="155520" y="4614840"/>
            <a:ext cx="2657520" cy="523800"/>
            <a:chOff x="155520" y="4614840"/>
            <a:chExt cx="2657520" cy="523800"/>
          </a:xfrm>
        </p:grpSpPr>
        <p:pic>
          <p:nvPicPr>
            <p:cNvPr id="551" name="object 9" descr=""/>
            <p:cNvPicPr/>
            <p:nvPr/>
          </p:nvPicPr>
          <p:blipFill>
            <a:blip r:embed="rId11"/>
            <a:stretch/>
          </p:blipFill>
          <p:spPr>
            <a:xfrm>
              <a:off x="155520" y="4614840"/>
              <a:ext cx="2657160" cy="523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52" name="object 10"/>
            <p:cNvSpPr/>
            <p:nvPr/>
          </p:nvSpPr>
          <p:spPr>
            <a:xfrm>
              <a:off x="155520" y="4614840"/>
              <a:ext cx="2657520" cy="523800"/>
            </a:xfrm>
            <a:custGeom>
              <a:avLst/>
              <a:gdLst>
                <a:gd name="textAreaLeft" fmla="*/ 0 w 2657520"/>
                <a:gd name="textAreaRight" fmla="*/ 2658240 w 2657520"/>
                <a:gd name="textAreaTop" fmla="*/ 0 h 523800"/>
                <a:gd name="textAreaBottom" fmla="*/ 524520 h 523800"/>
              </a:gdLst>
              <a:ahLst/>
              <a:rect l="textAreaLeft" t="textAreaTop" r="textAreaRight" b="textAreaBottom"/>
              <a:pathLst>
                <a:path w="2658110" h="524510">
                  <a:moveTo>
                    <a:pt x="0" y="35051"/>
                  </a:moveTo>
                  <a:lnTo>
                    <a:pt x="2757" y="21431"/>
                  </a:lnTo>
                  <a:lnTo>
                    <a:pt x="10277" y="10287"/>
                  </a:lnTo>
                  <a:lnTo>
                    <a:pt x="21431" y="2762"/>
                  </a:lnTo>
                  <a:lnTo>
                    <a:pt x="35090" y="0"/>
                  </a:lnTo>
                  <a:lnTo>
                    <a:pt x="2622804" y="0"/>
                  </a:lnTo>
                  <a:lnTo>
                    <a:pt x="2636424" y="2762"/>
                  </a:lnTo>
                  <a:lnTo>
                    <a:pt x="2647569" y="10287"/>
                  </a:lnTo>
                  <a:lnTo>
                    <a:pt x="2655093" y="21431"/>
                  </a:lnTo>
                  <a:lnTo>
                    <a:pt x="2657856" y="35051"/>
                  </a:lnTo>
                  <a:lnTo>
                    <a:pt x="2657856" y="489203"/>
                  </a:lnTo>
                  <a:lnTo>
                    <a:pt x="2655093" y="502824"/>
                  </a:lnTo>
                  <a:lnTo>
                    <a:pt x="2647569" y="513968"/>
                  </a:lnTo>
                  <a:lnTo>
                    <a:pt x="2636424" y="521493"/>
                  </a:lnTo>
                  <a:lnTo>
                    <a:pt x="2622804" y="524255"/>
                  </a:lnTo>
                  <a:lnTo>
                    <a:pt x="35090" y="524255"/>
                  </a:lnTo>
                  <a:lnTo>
                    <a:pt x="21431" y="521493"/>
                  </a:lnTo>
                  <a:lnTo>
                    <a:pt x="10277" y="513968"/>
                  </a:lnTo>
                  <a:lnTo>
                    <a:pt x="2757" y="502824"/>
                  </a:lnTo>
                  <a:lnTo>
                    <a:pt x="0" y="489203"/>
                  </a:lnTo>
                  <a:lnTo>
                    <a:pt x="0" y="35051"/>
                  </a:lnTo>
                  <a:close/>
                </a:path>
              </a:pathLst>
            </a:custGeom>
            <a:noFill/>
            <a:ln w="9525">
              <a:solidFill>
                <a:srgbClr val="edcc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553" name="object 11"/>
          <p:cNvSpPr/>
          <p:nvPr/>
        </p:nvSpPr>
        <p:spPr>
          <a:xfrm>
            <a:off x="329040" y="4673520"/>
            <a:ext cx="2308680" cy="37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663120" indent="-624960">
              <a:lnSpc>
                <a:spcPct val="100000"/>
              </a:lnSpc>
              <a:spcBef>
                <a:spcPts val="99"/>
              </a:spcBef>
              <a:tabLst>
                <a:tab algn="l" pos="0"/>
              </a:tabLst>
            </a:pPr>
            <a:r>
              <a:rPr b="1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Exemple </a:t>
            </a:r>
            <a:r>
              <a:rPr b="1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avec</a:t>
            </a:r>
            <a:r>
              <a:rPr b="1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la</a:t>
            </a:r>
            <a:r>
              <a:rPr b="1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2</a:t>
            </a:r>
            <a:r>
              <a:rPr b="1" lang="fr-FR" sz="1200" spc="-1" strike="noStrike" baseline="24000">
                <a:solidFill>
                  <a:srgbClr val="000000"/>
                </a:solidFill>
                <a:latin typeface="Corbel"/>
                <a:ea typeface="DejaVu Sans"/>
              </a:rPr>
              <a:t>e</a:t>
            </a:r>
            <a:r>
              <a:rPr b="1" lang="fr-FR" sz="1200" spc="100" strike="noStrike" baseline="24000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image de</a:t>
            </a:r>
            <a:r>
              <a:rPr b="1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notre </a:t>
            </a:r>
            <a:r>
              <a:rPr b="1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jeu</a:t>
            </a:r>
            <a:r>
              <a:rPr b="1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1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données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4" name="object 12" descr=""/>
          <p:cNvPicPr/>
          <p:nvPr/>
        </p:nvPicPr>
        <p:blipFill>
          <a:blip r:embed="rId12"/>
          <a:stretch/>
        </p:blipFill>
        <p:spPr>
          <a:xfrm>
            <a:off x="3759840" y="3005280"/>
            <a:ext cx="2462040" cy="2064240"/>
          </a:xfrm>
          <a:prstGeom prst="rect">
            <a:avLst/>
          </a:prstGeom>
          <a:ln w="0">
            <a:noFill/>
          </a:ln>
        </p:spPr>
      </p:pic>
      <p:sp>
        <p:nvSpPr>
          <p:cNvPr id="555" name="object 13"/>
          <p:cNvSpPr/>
          <p:nvPr/>
        </p:nvSpPr>
        <p:spPr>
          <a:xfrm>
            <a:off x="3759840" y="3005280"/>
            <a:ext cx="2462400" cy="2064240"/>
          </a:xfrm>
          <a:custGeom>
            <a:avLst/>
            <a:gdLst>
              <a:gd name="textAreaLeft" fmla="*/ 0 w 2462400"/>
              <a:gd name="textAreaRight" fmla="*/ 2463120 w 2462400"/>
              <a:gd name="textAreaTop" fmla="*/ 0 h 2064240"/>
              <a:gd name="textAreaBottom" fmla="*/ 2064960 h 2064240"/>
            </a:gdLst>
            <a:ahLst/>
            <a:rect l="textAreaLeft" t="textAreaTop" r="textAreaRight" b="textAreaBottom"/>
            <a:pathLst>
              <a:path w="2463165" h="2065020">
                <a:moveTo>
                  <a:pt x="0" y="103250"/>
                </a:moveTo>
                <a:lnTo>
                  <a:pt x="8114" y="63061"/>
                </a:lnTo>
                <a:lnTo>
                  <a:pt x="30241" y="30241"/>
                </a:lnTo>
                <a:lnTo>
                  <a:pt x="63061" y="8114"/>
                </a:lnTo>
                <a:lnTo>
                  <a:pt x="103250" y="0"/>
                </a:lnTo>
                <a:lnTo>
                  <a:pt x="2359532" y="0"/>
                </a:lnTo>
                <a:lnTo>
                  <a:pt x="2399722" y="8114"/>
                </a:lnTo>
                <a:lnTo>
                  <a:pt x="2432542" y="30241"/>
                </a:lnTo>
                <a:lnTo>
                  <a:pt x="2454669" y="63061"/>
                </a:lnTo>
                <a:lnTo>
                  <a:pt x="2462783" y="103250"/>
                </a:lnTo>
                <a:lnTo>
                  <a:pt x="2462783" y="1961769"/>
                </a:lnTo>
                <a:lnTo>
                  <a:pt x="2454669" y="2001958"/>
                </a:lnTo>
                <a:lnTo>
                  <a:pt x="2432542" y="2034778"/>
                </a:lnTo>
                <a:lnTo>
                  <a:pt x="2399722" y="2056905"/>
                </a:lnTo>
                <a:lnTo>
                  <a:pt x="2359532" y="2065020"/>
                </a:lnTo>
                <a:lnTo>
                  <a:pt x="103250" y="2065020"/>
                </a:lnTo>
                <a:lnTo>
                  <a:pt x="63061" y="2056905"/>
                </a:lnTo>
                <a:lnTo>
                  <a:pt x="30241" y="2034778"/>
                </a:lnTo>
                <a:lnTo>
                  <a:pt x="8114" y="2001958"/>
                </a:lnTo>
                <a:lnTo>
                  <a:pt x="0" y="1961769"/>
                </a:lnTo>
                <a:lnTo>
                  <a:pt x="0" y="103250"/>
                </a:lnTo>
                <a:close/>
              </a:path>
            </a:pathLst>
          </a:custGeom>
          <a:noFill/>
          <a:ln w="9525">
            <a:solidFill>
              <a:srgbClr val="acd2f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56" name="object 14"/>
          <p:cNvSpPr/>
          <p:nvPr/>
        </p:nvSpPr>
        <p:spPr>
          <a:xfrm>
            <a:off x="3810600" y="3056760"/>
            <a:ext cx="398160" cy="100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 vert="vert270">
            <a:noAutofit/>
          </a:bodyPr>
          <a:p>
            <a:pPr marL="12600">
              <a:lnSpc>
                <a:spcPts val="1349"/>
              </a:lnSpc>
            </a:pPr>
            <a:r>
              <a:rPr b="0" lang="fr-FR" sz="1400" spc="-12" strike="noStrike">
                <a:solidFill>
                  <a:srgbClr val="7e7e7e"/>
                </a:solidFill>
                <a:latin typeface="Corbel"/>
                <a:ea typeface="DejaVu Sans"/>
              </a:rPr>
              <a:t>Extraction</a:t>
            </a:r>
            <a:r>
              <a:rPr b="0" lang="fr-FR" sz="1400" spc="21" strike="noStrike">
                <a:solidFill>
                  <a:srgbClr val="7e7e7e"/>
                </a:solidFill>
                <a:latin typeface="Corbel"/>
                <a:ea typeface="DejaVu Sans"/>
              </a:rPr>
              <a:t> </a:t>
            </a:r>
            <a:r>
              <a:rPr b="0" lang="fr-FR" sz="1400" spc="-26" strike="noStrike">
                <a:solidFill>
                  <a:srgbClr val="7e7e7e"/>
                </a:solidFill>
                <a:latin typeface="Corbel"/>
                <a:ea typeface="DejaVu Sans"/>
              </a:rPr>
              <a:t>de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85680">
              <a:lnSpc>
                <a:spcPts val="1610"/>
              </a:lnSpc>
            </a:pPr>
            <a:r>
              <a:rPr b="0" lang="fr-FR" sz="1400" spc="-12" strike="noStrike">
                <a:solidFill>
                  <a:srgbClr val="7e7e7e"/>
                </a:solidFill>
                <a:latin typeface="Corbel"/>
                <a:ea typeface="DejaVu Sans"/>
              </a:rPr>
              <a:t>descripteurs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7" name="object 15"/>
          <p:cNvSpPr/>
          <p:nvPr/>
        </p:nvSpPr>
        <p:spPr>
          <a:xfrm>
            <a:off x="4239720" y="3011040"/>
            <a:ext cx="1675800" cy="80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1680" bIns="0" anchor="t">
            <a:spAutoFit/>
          </a:bodyPr>
          <a:p>
            <a:pPr marL="12600" algn="just">
              <a:lnSpc>
                <a:spcPct val="91000"/>
              </a:lnSpc>
              <a:spcBef>
                <a:spcPts val="249"/>
              </a:spcBef>
            </a:pPr>
            <a:r>
              <a:rPr b="0" lang="fr-FR" sz="1400" spc="-1" strike="noStrike">
                <a:solidFill>
                  <a:srgbClr val="000000"/>
                </a:solidFill>
                <a:latin typeface="Corbel"/>
                <a:ea typeface="DejaVu Sans"/>
              </a:rPr>
              <a:t>ORB</a:t>
            </a:r>
            <a:r>
              <a:rPr b="0" lang="fr-FR" sz="14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1" strike="noStrike">
                <a:solidFill>
                  <a:srgbClr val="000000"/>
                </a:solidFill>
                <a:latin typeface="Corbel"/>
                <a:ea typeface="DejaVu Sans"/>
              </a:rPr>
              <a:t>extrait</a:t>
            </a:r>
            <a:r>
              <a:rPr b="0" lang="fr-FR" sz="14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1" strike="noStrike">
                <a:solidFill>
                  <a:srgbClr val="000000"/>
                </a:solidFill>
                <a:latin typeface="Corbel"/>
                <a:ea typeface="DejaVu Sans"/>
              </a:rPr>
              <a:t>par</a:t>
            </a:r>
            <a:r>
              <a:rPr b="0" lang="fr-FR" sz="14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12" strike="noStrike">
                <a:solidFill>
                  <a:srgbClr val="000000"/>
                </a:solidFill>
                <a:latin typeface="Corbel"/>
                <a:ea typeface="DejaVu Sans"/>
              </a:rPr>
              <a:t>défaut </a:t>
            </a:r>
            <a:r>
              <a:rPr b="0" lang="fr-FR" sz="1400" spc="-1" strike="noStrike">
                <a:solidFill>
                  <a:srgbClr val="000000"/>
                </a:solidFill>
                <a:latin typeface="Corbel"/>
                <a:ea typeface="DejaVu Sans"/>
              </a:rPr>
              <a:t>500</a:t>
            </a:r>
            <a:r>
              <a:rPr b="0" lang="fr-FR" sz="1400" spc="-12" strike="noStrike">
                <a:solidFill>
                  <a:srgbClr val="000000"/>
                </a:solidFill>
                <a:latin typeface="Corbel"/>
                <a:ea typeface="DejaVu Sans"/>
              </a:rPr>
              <a:t> descripteurs</a:t>
            </a:r>
            <a:r>
              <a:rPr b="0" lang="fr-FR" sz="14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1" strike="noStrike">
                <a:solidFill>
                  <a:srgbClr val="000000"/>
                </a:solidFill>
                <a:latin typeface="Corbel"/>
                <a:ea typeface="DejaVu Sans"/>
              </a:rPr>
              <a:t>de </a:t>
            </a:r>
            <a:r>
              <a:rPr b="0" lang="fr-FR" sz="1400" spc="-26" strike="noStrike">
                <a:solidFill>
                  <a:srgbClr val="000000"/>
                </a:solidFill>
                <a:latin typeface="Corbel"/>
                <a:ea typeface="DejaVu Sans"/>
              </a:rPr>
              <a:t>32 </a:t>
            </a:r>
            <a:r>
              <a:rPr b="0" lang="fr-FR" sz="1400" spc="-1" strike="noStrike">
                <a:solidFill>
                  <a:srgbClr val="000000"/>
                </a:solidFill>
                <a:latin typeface="Corbel"/>
                <a:ea typeface="DejaVu Sans"/>
              </a:rPr>
              <a:t>valeurs</a:t>
            </a:r>
            <a:r>
              <a:rPr b="0" lang="fr-FR" sz="14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12" strike="noStrike">
                <a:solidFill>
                  <a:srgbClr val="000000"/>
                </a:solidFill>
                <a:latin typeface="Corbel"/>
                <a:ea typeface="DejaVu Sans"/>
              </a:rPr>
              <a:t>numériques</a:t>
            </a:r>
            <a:r>
              <a:rPr b="0" lang="fr-FR" sz="14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26" strike="noStrike">
                <a:solidFill>
                  <a:srgbClr val="000000"/>
                </a:solidFill>
                <a:latin typeface="Corbel"/>
                <a:ea typeface="DejaVu Sans"/>
              </a:rPr>
              <a:t>de </a:t>
            </a:r>
            <a:r>
              <a:rPr b="0" lang="fr-FR" sz="1400" spc="-1" strike="noStrike">
                <a:solidFill>
                  <a:srgbClr val="000000"/>
                </a:solidFill>
                <a:latin typeface="Corbel"/>
                <a:ea typeface="DejaVu Sans"/>
              </a:rPr>
              <a:t>type</a:t>
            </a:r>
            <a:r>
              <a:rPr b="0" lang="fr-FR" sz="14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1" strike="noStrike">
                <a:solidFill>
                  <a:srgbClr val="000000"/>
                </a:solidFill>
                <a:latin typeface="Corbel"/>
                <a:ea typeface="DejaVu Sans"/>
              </a:rPr>
              <a:t>float</a:t>
            </a:r>
            <a:r>
              <a:rPr b="0" lang="fr-FR" sz="14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1" strike="noStrike">
                <a:solidFill>
                  <a:srgbClr val="000000"/>
                </a:solidFill>
                <a:latin typeface="Corbel"/>
                <a:ea typeface="DejaVu Sans"/>
              </a:rPr>
              <a:t>par</a:t>
            </a:r>
            <a:r>
              <a:rPr b="0" lang="fr-FR" sz="14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12" strike="noStrike">
                <a:solidFill>
                  <a:srgbClr val="000000"/>
                </a:solidFill>
                <a:latin typeface="Corbel"/>
                <a:ea typeface="DejaVu Sans"/>
              </a:rPr>
              <a:t>images.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8" name="object 16" descr=""/>
          <p:cNvPicPr/>
          <p:nvPr/>
        </p:nvPicPr>
        <p:blipFill>
          <a:blip r:embed="rId13"/>
          <a:stretch/>
        </p:blipFill>
        <p:spPr>
          <a:xfrm>
            <a:off x="6307920" y="3005280"/>
            <a:ext cx="2462040" cy="2064240"/>
          </a:xfrm>
          <a:prstGeom prst="rect">
            <a:avLst/>
          </a:prstGeom>
          <a:ln w="0">
            <a:noFill/>
          </a:ln>
        </p:spPr>
      </p:pic>
      <p:sp>
        <p:nvSpPr>
          <p:cNvPr id="559" name="object 17"/>
          <p:cNvSpPr/>
          <p:nvPr/>
        </p:nvSpPr>
        <p:spPr>
          <a:xfrm>
            <a:off x="6307920" y="3005280"/>
            <a:ext cx="2462400" cy="2064240"/>
          </a:xfrm>
          <a:custGeom>
            <a:avLst/>
            <a:gdLst>
              <a:gd name="textAreaLeft" fmla="*/ 0 w 2462400"/>
              <a:gd name="textAreaRight" fmla="*/ 2463120 w 2462400"/>
              <a:gd name="textAreaTop" fmla="*/ 0 h 2064240"/>
              <a:gd name="textAreaBottom" fmla="*/ 2064960 h 2064240"/>
            </a:gdLst>
            <a:ahLst/>
            <a:rect l="textAreaLeft" t="textAreaTop" r="textAreaRight" b="textAreaBottom"/>
            <a:pathLst>
              <a:path w="2463165" h="2065020">
                <a:moveTo>
                  <a:pt x="0" y="103250"/>
                </a:moveTo>
                <a:lnTo>
                  <a:pt x="8114" y="63061"/>
                </a:lnTo>
                <a:lnTo>
                  <a:pt x="30241" y="30241"/>
                </a:lnTo>
                <a:lnTo>
                  <a:pt x="63061" y="8114"/>
                </a:lnTo>
                <a:lnTo>
                  <a:pt x="103250" y="0"/>
                </a:lnTo>
                <a:lnTo>
                  <a:pt x="2359533" y="0"/>
                </a:lnTo>
                <a:lnTo>
                  <a:pt x="2399722" y="8114"/>
                </a:lnTo>
                <a:lnTo>
                  <a:pt x="2432542" y="30241"/>
                </a:lnTo>
                <a:lnTo>
                  <a:pt x="2454669" y="63061"/>
                </a:lnTo>
                <a:lnTo>
                  <a:pt x="2462784" y="103250"/>
                </a:lnTo>
                <a:lnTo>
                  <a:pt x="2462784" y="1961769"/>
                </a:lnTo>
                <a:lnTo>
                  <a:pt x="2454669" y="2001958"/>
                </a:lnTo>
                <a:lnTo>
                  <a:pt x="2432542" y="2034778"/>
                </a:lnTo>
                <a:lnTo>
                  <a:pt x="2399722" y="2056905"/>
                </a:lnTo>
                <a:lnTo>
                  <a:pt x="2359533" y="2065020"/>
                </a:lnTo>
                <a:lnTo>
                  <a:pt x="103250" y="2065020"/>
                </a:lnTo>
                <a:lnTo>
                  <a:pt x="63061" y="2056905"/>
                </a:lnTo>
                <a:lnTo>
                  <a:pt x="30241" y="2034778"/>
                </a:lnTo>
                <a:lnTo>
                  <a:pt x="8114" y="2001958"/>
                </a:lnTo>
                <a:lnTo>
                  <a:pt x="0" y="1961769"/>
                </a:lnTo>
                <a:lnTo>
                  <a:pt x="0" y="103250"/>
                </a:lnTo>
                <a:close/>
              </a:path>
            </a:pathLst>
          </a:custGeom>
          <a:noFill/>
          <a:ln w="9525">
            <a:solidFill>
              <a:srgbClr val="c0deb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60" name="object 18"/>
          <p:cNvSpPr/>
          <p:nvPr/>
        </p:nvSpPr>
        <p:spPr>
          <a:xfrm>
            <a:off x="6359400" y="3056760"/>
            <a:ext cx="398160" cy="14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 vert="vert270">
            <a:noAutofit/>
          </a:bodyPr>
          <a:p>
            <a:pPr algn="r">
              <a:lnSpc>
                <a:spcPts val="1349"/>
              </a:lnSpc>
            </a:pPr>
            <a:r>
              <a:rPr b="0" lang="fr-FR" sz="1400" spc="-12" strike="noStrike">
                <a:solidFill>
                  <a:srgbClr val="7e7e7e"/>
                </a:solidFill>
                <a:latin typeface="Corbel"/>
                <a:ea typeface="DejaVu Sans"/>
              </a:rPr>
              <a:t>Recherche </a:t>
            </a:r>
            <a:r>
              <a:rPr b="0" lang="fr-FR" sz="1400" spc="-1" strike="noStrike">
                <a:solidFill>
                  <a:srgbClr val="7e7e7e"/>
                </a:solidFill>
                <a:latin typeface="Corbel"/>
                <a:ea typeface="DejaVu Sans"/>
              </a:rPr>
              <a:t>de</a:t>
            </a:r>
            <a:r>
              <a:rPr b="0" lang="fr-FR" sz="1400" spc="-12" strike="noStrike">
                <a:solidFill>
                  <a:srgbClr val="7e7e7e"/>
                </a:solidFill>
                <a:latin typeface="Corbel"/>
                <a:ea typeface="DejaVu Sans"/>
              </a:rPr>
              <a:t> </a:t>
            </a:r>
            <a:r>
              <a:rPr b="0" lang="fr-FR" sz="1400" spc="-21" strike="noStrike">
                <a:solidFill>
                  <a:srgbClr val="7e7e7e"/>
                </a:solidFill>
                <a:latin typeface="Corbel"/>
                <a:ea typeface="DejaVu Sans"/>
              </a:rPr>
              <a:t>mots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ts val="1610"/>
              </a:lnSpc>
            </a:pPr>
            <a:r>
              <a:rPr b="0" lang="fr-FR" sz="1400" spc="-12" strike="noStrike">
                <a:solidFill>
                  <a:srgbClr val="7e7e7e"/>
                </a:solidFill>
                <a:latin typeface="Corbel"/>
                <a:ea typeface="DejaVu Sans"/>
              </a:rPr>
              <a:t>visuels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61" name="object 19"/>
          <p:cNvGrpSpPr/>
          <p:nvPr/>
        </p:nvGrpSpPr>
        <p:grpSpPr>
          <a:xfrm>
            <a:off x="6135480" y="3005280"/>
            <a:ext cx="5182560" cy="2064240"/>
            <a:chOff x="6135480" y="3005280"/>
            <a:chExt cx="5182560" cy="2064240"/>
          </a:xfrm>
        </p:grpSpPr>
        <p:sp>
          <p:nvSpPr>
            <p:cNvPr id="562" name="object 20"/>
            <p:cNvSpPr/>
            <p:nvPr/>
          </p:nvSpPr>
          <p:spPr>
            <a:xfrm>
              <a:off x="6135480" y="4623840"/>
              <a:ext cx="368280" cy="302760"/>
            </a:xfrm>
            <a:custGeom>
              <a:avLst/>
              <a:gdLst>
                <a:gd name="textAreaLeft" fmla="*/ 0 w 368280"/>
                <a:gd name="textAreaRight" fmla="*/ 369000 w 368280"/>
                <a:gd name="textAreaTop" fmla="*/ 0 h 302760"/>
                <a:gd name="textAreaBottom" fmla="*/ 303480 h 302760"/>
              </a:gdLst>
              <a:ahLst/>
              <a:rect l="textAreaLeft" t="textAreaTop" r="textAreaRight" b="textAreaBottom"/>
              <a:pathLst>
                <a:path w="368934" h="303529">
                  <a:moveTo>
                    <a:pt x="0" y="0"/>
                  </a:moveTo>
                  <a:lnTo>
                    <a:pt x="0" y="303275"/>
                  </a:lnTo>
                  <a:lnTo>
                    <a:pt x="368807" y="1516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563" name="object 21"/>
            <p:cNvSpPr/>
            <p:nvPr/>
          </p:nvSpPr>
          <p:spPr>
            <a:xfrm>
              <a:off x="6135480" y="4623840"/>
              <a:ext cx="368280" cy="302760"/>
            </a:xfrm>
            <a:custGeom>
              <a:avLst/>
              <a:gdLst>
                <a:gd name="textAreaLeft" fmla="*/ 0 w 368280"/>
                <a:gd name="textAreaRight" fmla="*/ 369000 w 368280"/>
                <a:gd name="textAreaTop" fmla="*/ 0 h 302760"/>
                <a:gd name="textAreaBottom" fmla="*/ 303480 h 302760"/>
              </a:gdLst>
              <a:ahLst/>
              <a:rect l="textAreaLeft" t="textAreaTop" r="textAreaRight" b="textAreaBottom"/>
              <a:pathLst>
                <a:path w="368934" h="303529">
                  <a:moveTo>
                    <a:pt x="0" y="0"/>
                  </a:moveTo>
                  <a:lnTo>
                    <a:pt x="368807" y="151637"/>
                  </a:lnTo>
                  <a:lnTo>
                    <a:pt x="0" y="30327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875">
              <a:solidFill>
                <a:srgbClr val="2face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564" name="object 22" descr=""/>
            <p:cNvPicPr/>
            <p:nvPr/>
          </p:nvPicPr>
          <p:blipFill>
            <a:blip r:embed="rId14"/>
            <a:stretch/>
          </p:blipFill>
          <p:spPr>
            <a:xfrm>
              <a:off x="8856000" y="3005280"/>
              <a:ext cx="2462040" cy="20642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565" name="object 23"/>
          <p:cNvSpPr/>
          <p:nvPr/>
        </p:nvSpPr>
        <p:spPr>
          <a:xfrm>
            <a:off x="6788520" y="3011040"/>
            <a:ext cx="1796400" cy="165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1680" bIns="0" anchor="t">
            <a:spAutoFit/>
          </a:bodyPr>
          <a:p>
            <a:pPr marL="12600">
              <a:lnSpc>
                <a:spcPct val="91000"/>
              </a:lnSpc>
              <a:spcBef>
                <a:spcPts val="249"/>
              </a:spcBef>
            </a:pPr>
            <a:r>
              <a:rPr b="0" lang="fr-FR" sz="1400" spc="-1" strike="noStrike">
                <a:solidFill>
                  <a:srgbClr val="000000"/>
                </a:solidFill>
                <a:latin typeface="Corbel"/>
                <a:ea typeface="DejaVu Sans"/>
              </a:rPr>
              <a:t>Avec</a:t>
            </a:r>
            <a:r>
              <a:rPr b="0" lang="fr-FR" sz="14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1" strike="noStrike">
                <a:solidFill>
                  <a:srgbClr val="000000"/>
                </a:solidFill>
                <a:latin typeface="Corbel"/>
                <a:ea typeface="DejaVu Sans"/>
              </a:rPr>
              <a:t>un</a:t>
            </a:r>
            <a:r>
              <a:rPr b="0" lang="fr-FR" sz="14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1" strike="noStrike">
                <a:solidFill>
                  <a:srgbClr val="000000"/>
                </a:solidFill>
                <a:latin typeface="Corbel"/>
                <a:ea typeface="DejaVu Sans"/>
              </a:rPr>
              <a:t>K-means</a:t>
            </a:r>
            <a:r>
              <a:rPr b="0" lang="fr-FR" sz="14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12" strike="noStrike">
                <a:solidFill>
                  <a:srgbClr val="000000"/>
                </a:solidFill>
                <a:latin typeface="Corbel"/>
                <a:ea typeface="DejaVu Sans"/>
              </a:rPr>
              <a:t>réglé </a:t>
            </a:r>
            <a:r>
              <a:rPr b="0" lang="fr-FR" sz="1400" spc="-1" strike="noStrike">
                <a:solidFill>
                  <a:srgbClr val="000000"/>
                </a:solidFill>
                <a:latin typeface="Corbel"/>
                <a:ea typeface="DejaVu Sans"/>
              </a:rPr>
              <a:t>sur</a:t>
            </a:r>
            <a:r>
              <a:rPr b="0" lang="fr-FR" sz="14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1" strike="noStrike">
                <a:solidFill>
                  <a:srgbClr val="000000"/>
                </a:solidFill>
                <a:latin typeface="Corbel"/>
                <a:ea typeface="DejaVu Sans"/>
              </a:rPr>
              <a:t>1000</a:t>
            </a:r>
            <a:r>
              <a:rPr b="0" lang="fr-FR" sz="14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1" strike="noStrike">
                <a:solidFill>
                  <a:srgbClr val="000000"/>
                </a:solidFill>
                <a:latin typeface="Corbel"/>
                <a:ea typeface="DejaVu Sans"/>
              </a:rPr>
              <a:t>clusters,</a:t>
            </a:r>
            <a:r>
              <a:rPr b="0" lang="fr-FR" sz="14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21" strike="noStrike">
                <a:solidFill>
                  <a:srgbClr val="000000"/>
                </a:solidFill>
                <a:latin typeface="Corbel"/>
                <a:ea typeface="DejaVu Sans"/>
              </a:rPr>
              <a:t>nous </a:t>
            </a:r>
            <a:r>
              <a:rPr b="0" lang="fr-FR" sz="1400" spc="-1" strike="noStrike">
                <a:solidFill>
                  <a:srgbClr val="000000"/>
                </a:solidFill>
                <a:latin typeface="Corbel"/>
                <a:ea typeface="DejaVu Sans"/>
              </a:rPr>
              <a:t>segmentons</a:t>
            </a:r>
            <a:r>
              <a:rPr b="0" lang="fr-FR" sz="1400" spc="-5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12" strike="noStrike">
                <a:solidFill>
                  <a:srgbClr val="000000"/>
                </a:solidFill>
                <a:latin typeface="Corbel"/>
                <a:ea typeface="DejaVu Sans"/>
              </a:rPr>
              <a:t>chaque image.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91000"/>
              </a:lnSpc>
              <a:spcBef>
                <a:spcPts val="595"/>
              </a:spcBef>
            </a:pPr>
            <a:r>
              <a:rPr b="0" lang="fr-FR" sz="1400" spc="-1" strike="noStrike">
                <a:solidFill>
                  <a:srgbClr val="000000"/>
                </a:solidFill>
                <a:latin typeface="Corbel"/>
                <a:ea typeface="DejaVu Sans"/>
              </a:rPr>
              <a:t>Cela</a:t>
            </a:r>
            <a:r>
              <a:rPr b="0" lang="fr-FR" sz="14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1" strike="noStrike">
                <a:solidFill>
                  <a:srgbClr val="000000"/>
                </a:solidFill>
                <a:latin typeface="Corbel"/>
                <a:ea typeface="DejaVu Sans"/>
              </a:rPr>
              <a:t>nous</a:t>
            </a:r>
            <a:r>
              <a:rPr b="0" lang="fr-FR" sz="14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1" strike="noStrike">
                <a:solidFill>
                  <a:srgbClr val="000000"/>
                </a:solidFill>
                <a:latin typeface="Corbel"/>
                <a:ea typeface="DejaVu Sans"/>
              </a:rPr>
              <a:t>donne</a:t>
            </a:r>
            <a:r>
              <a:rPr b="0" lang="fr-FR" sz="14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1" strike="noStrike">
                <a:solidFill>
                  <a:srgbClr val="000000"/>
                </a:solidFill>
                <a:latin typeface="Corbel"/>
                <a:ea typeface="DejaVu Sans"/>
              </a:rPr>
              <a:t>un</a:t>
            </a:r>
            <a:r>
              <a:rPr b="0" lang="fr-FR" sz="14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26" strike="noStrike">
                <a:solidFill>
                  <a:srgbClr val="000000"/>
                </a:solidFill>
                <a:latin typeface="Corbel"/>
                <a:ea typeface="DejaVu Sans"/>
              </a:rPr>
              <a:t>mot </a:t>
            </a:r>
            <a:r>
              <a:rPr b="0" lang="fr-FR" sz="1400" spc="-1" strike="noStrike">
                <a:solidFill>
                  <a:srgbClr val="000000"/>
                </a:solidFill>
                <a:latin typeface="Corbel"/>
                <a:ea typeface="DejaVu Sans"/>
              </a:rPr>
              <a:t>visuel</a:t>
            </a:r>
            <a:r>
              <a:rPr b="0" lang="fr-FR" sz="14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12" strike="noStrike">
                <a:solidFill>
                  <a:srgbClr val="000000"/>
                </a:solidFill>
                <a:latin typeface="Corbel"/>
                <a:ea typeface="DejaVu Sans"/>
              </a:rPr>
              <a:t>(Visual</a:t>
            </a:r>
            <a:r>
              <a:rPr b="0" lang="fr-FR" sz="1400" spc="-8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12" strike="noStrike">
                <a:solidFill>
                  <a:srgbClr val="000000"/>
                </a:solidFill>
                <a:latin typeface="Corbel"/>
                <a:ea typeface="DejaVu Sans"/>
              </a:rPr>
              <a:t>Word)</a:t>
            </a:r>
            <a:r>
              <a:rPr b="0" lang="fr-FR" sz="14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35" strike="noStrike">
                <a:solidFill>
                  <a:srgbClr val="000000"/>
                </a:solidFill>
                <a:latin typeface="Corbel"/>
                <a:ea typeface="DejaVu Sans"/>
              </a:rPr>
              <a:t>de </a:t>
            </a:r>
            <a:r>
              <a:rPr b="0" lang="fr-FR" sz="1400" spc="-1" strike="noStrike">
                <a:solidFill>
                  <a:srgbClr val="000000"/>
                </a:solidFill>
                <a:latin typeface="Corbel"/>
                <a:ea typeface="DejaVu Sans"/>
              </a:rPr>
              <a:t>dimension</a:t>
            </a:r>
            <a:r>
              <a:rPr b="0" lang="fr-FR" sz="1400" spc="-5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1" strike="noStrike">
                <a:solidFill>
                  <a:srgbClr val="000000"/>
                </a:solidFill>
                <a:latin typeface="Corbel"/>
                <a:ea typeface="DejaVu Sans"/>
              </a:rPr>
              <a:t>1000</a:t>
            </a:r>
            <a:r>
              <a:rPr b="0" lang="fr-FR" sz="1400" spc="-4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26" strike="noStrike">
                <a:solidFill>
                  <a:srgbClr val="000000"/>
                </a:solidFill>
                <a:latin typeface="Corbel"/>
                <a:ea typeface="DejaVu Sans"/>
              </a:rPr>
              <a:t>par </a:t>
            </a:r>
            <a:r>
              <a:rPr b="0" lang="fr-FR" sz="1400" spc="-12" strike="noStrike">
                <a:solidFill>
                  <a:srgbClr val="000000"/>
                </a:solidFill>
                <a:latin typeface="Corbel"/>
                <a:ea typeface="DejaVu Sans"/>
              </a:rPr>
              <a:t>image.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6" name="object 24"/>
          <p:cNvSpPr/>
          <p:nvPr/>
        </p:nvSpPr>
        <p:spPr>
          <a:xfrm>
            <a:off x="8856000" y="3005280"/>
            <a:ext cx="2462400" cy="2064240"/>
          </a:xfrm>
          <a:custGeom>
            <a:avLst/>
            <a:gdLst>
              <a:gd name="textAreaLeft" fmla="*/ 0 w 2462400"/>
              <a:gd name="textAreaRight" fmla="*/ 2463120 w 2462400"/>
              <a:gd name="textAreaTop" fmla="*/ 0 h 2064240"/>
              <a:gd name="textAreaBottom" fmla="*/ 2064960 h 2064240"/>
            </a:gdLst>
            <a:ahLst/>
            <a:rect l="textAreaLeft" t="textAreaTop" r="textAreaRight" b="textAreaBottom"/>
            <a:pathLst>
              <a:path w="2463165" h="2065020">
                <a:moveTo>
                  <a:pt x="0" y="103250"/>
                </a:moveTo>
                <a:lnTo>
                  <a:pt x="8114" y="63061"/>
                </a:lnTo>
                <a:lnTo>
                  <a:pt x="30241" y="30241"/>
                </a:lnTo>
                <a:lnTo>
                  <a:pt x="63061" y="8114"/>
                </a:lnTo>
                <a:lnTo>
                  <a:pt x="103250" y="0"/>
                </a:lnTo>
                <a:lnTo>
                  <a:pt x="2359532" y="0"/>
                </a:lnTo>
                <a:lnTo>
                  <a:pt x="2399722" y="8114"/>
                </a:lnTo>
                <a:lnTo>
                  <a:pt x="2432542" y="30241"/>
                </a:lnTo>
                <a:lnTo>
                  <a:pt x="2454669" y="63061"/>
                </a:lnTo>
                <a:lnTo>
                  <a:pt x="2462783" y="103250"/>
                </a:lnTo>
                <a:lnTo>
                  <a:pt x="2462783" y="1961769"/>
                </a:lnTo>
                <a:lnTo>
                  <a:pt x="2454669" y="2001958"/>
                </a:lnTo>
                <a:lnTo>
                  <a:pt x="2432542" y="2034778"/>
                </a:lnTo>
                <a:lnTo>
                  <a:pt x="2399722" y="2056905"/>
                </a:lnTo>
                <a:lnTo>
                  <a:pt x="2359532" y="2065020"/>
                </a:lnTo>
                <a:lnTo>
                  <a:pt x="103250" y="2065020"/>
                </a:lnTo>
                <a:lnTo>
                  <a:pt x="63061" y="2056905"/>
                </a:lnTo>
                <a:lnTo>
                  <a:pt x="30241" y="2034778"/>
                </a:lnTo>
                <a:lnTo>
                  <a:pt x="8114" y="2001958"/>
                </a:lnTo>
                <a:lnTo>
                  <a:pt x="0" y="1961769"/>
                </a:lnTo>
                <a:lnTo>
                  <a:pt x="0" y="103250"/>
                </a:lnTo>
                <a:close/>
              </a:path>
            </a:pathLst>
          </a:custGeom>
          <a:noFill/>
          <a:ln w="9525">
            <a:solidFill>
              <a:srgbClr val="edcca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67" name="object 25"/>
          <p:cNvSpPr/>
          <p:nvPr/>
        </p:nvSpPr>
        <p:spPr>
          <a:xfrm>
            <a:off x="8907840" y="3056400"/>
            <a:ext cx="398160" cy="10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 vert="vert270">
            <a:noAutofit/>
          </a:bodyPr>
          <a:p>
            <a:pPr algn="r">
              <a:lnSpc>
                <a:spcPts val="1349"/>
              </a:lnSpc>
            </a:pPr>
            <a:r>
              <a:rPr b="0" lang="fr-FR" sz="1400" spc="-12" strike="noStrike">
                <a:solidFill>
                  <a:srgbClr val="7e7e7e"/>
                </a:solidFill>
                <a:latin typeface="Corbel"/>
                <a:ea typeface="DejaVu Sans"/>
              </a:rPr>
              <a:t>Création</a:t>
            </a:r>
            <a:r>
              <a:rPr b="0" lang="fr-FR" sz="1400" spc="1" strike="noStrike">
                <a:solidFill>
                  <a:srgbClr val="7e7e7e"/>
                </a:solidFill>
                <a:latin typeface="Corbel"/>
                <a:ea typeface="DejaVu Sans"/>
              </a:rPr>
              <a:t> </a:t>
            </a:r>
            <a:r>
              <a:rPr b="0" lang="fr-FR" sz="1400" spc="-26" strike="noStrike">
                <a:solidFill>
                  <a:srgbClr val="7e7e7e"/>
                </a:solidFill>
                <a:latin typeface="Corbel"/>
                <a:ea typeface="DejaVu Sans"/>
              </a:rPr>
              <a:t>de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ts val="1610"/>
              </a:lnSpc>
            </a:pPr>
            <a:r>
              <a:rPr b="0" lang="fr-FR" sz="1400" spc="-12" strike="noStrike">
                <a:solidFill>
                  <a:srgbClr val="7e7e7e"/>
                </a:solidFill>
                <a:latin typeface="Corbel"/>
                <a:ea typeface="DejaVu Sans"/>
              </a:rPr>
              <a:t>l’histogramme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68" name="object 26"/>
          <p:cNvGrpSpPr/>
          <p:nvPr/>
        </p:nvGrpSpPr>
        <p:grpSpPr>
          <a:xfrm>
            <a:off x="3895200" y="4185000"/>
            <a:ext cx="5157000" cy="817560"/>
            <a:chOff x="3895200" y="4185000"/>
            <a:chExt cx="5157000" cy="817560"/>
          </a:xfrm>
        </p:grpSpPr>
        <p:sp>
          <p:nvSpPr>
            <p:cNvPr id="569" name="object 27"/>
            <p:cNvSpPr/>
            <p:nvPr/>
          </p:nvSpPr>
          <p:spPr>
            <a:xfrm>
              <a:off x="8683920" y="4623840"/>
              <a:ext cx="368280" cy="302760"/>
            </a:xfrm>
            <a:custGeom>
              <a:avLst/>
              <a:gdLst>
                <a:gd name="textAreaLeft" fmla="*/ 0 w 368280"/>
                <a:gd name="textAreaRight" fmla="*/ 369000 w 368280"/>
                <a:gd name="textAreaTop" fmla="*/ 0 h 302760"/>
                <a:gd name="textAreaBottom" fmla="*/ 303480 h 302760"/>
              </a:gdLst>
              <a:ahLst/>
              <a:rect l="textAreaLeft" t="textAreaTop" r="textAreaRight" b="textAreaBottom"/>
              <a:pathLst>
                <a:path w="368934" h="303529">
                  <a:moveTo>
                    <a:pt x="0" y="0"/>
                  </a:moveTo>
                  <a:lnTo>
                    <a:pt x="0" y="303275"/>
                  </a:lnTo>
                  <a:lnTo>
                    <a:pt x="368807" y="1516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570" name="object 28"/>
            <p:cNvSpPr/>
            <p:nvPr/>
          </p:nvSpPr>
          <p:spPr>
            <a:xfrm>
              <a:off x="8683920" y="4623840"/>
              <a:ext cx="368280" cy="302760"/>
            </a:xfrm>
            <a:custGeom>
              <a:avLst/>
              <a:gdLst>
                <a:gd name="textAreaLeft" fmla="*/ 0 w 368280"/>
                <a:gd name="textAreaRight" fmla="*/ 369000 w 368280"/>
                <a:gd name="textAreaTop" fmla="*/ 0 h 302760"/>
                <a:gd name="textAreaBottom" fmla="*/ 303480 h 302760"/>
              </a:gdLst>
              <a:ahLst/>
              <a:rect l="textAreaLeft" t="textAreaTop" r="textAreaRight" b="textAreaBottom"/>
              <a:pathLst>
                <a:path w="368934" h="303529">
                  <a:moveTo>
                    <a:pt x="0" y="0"/>
                  </a:moveTo>
                  <a:lnTo>
                    <a:pt x="368807" y="151637"/>
                  </a:lnTo>
                  <a:lnTo>
                    <a:pt x="0" y="30327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875">
              <a:solidFill>
                <a:srgbClr val="2face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571" name="object 29" descr=""/>
            <p:cNvPicPr/>
            <p:nvPr/>
          </p:nvPicPr>
          <p:blipFill>
            <a:blip r:embed="rId15"/>
            <a:stretch/>
          </p:blipFill>
          <p:spPr>
            <a:xfrm>
              <a:off x="3895200" y="4185000"/>
              <a:ext cx="2199960" cy="8175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572" name="object 30"/>
          <p:cNvSpPr/>
          <p:nvPr/>
        </p:nvSpPr>
        <p:spPr>
          <a:xfrm>
            <a:off x="9336960" y="3011040"/>
            <a:ext cx="1837440" cy="100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1680" bIns="0" anchor="t">
            <a:spAutoFit/>
          </a:bodyPr>
          <a:p>
            <a:pPr marL="12600">
              <a:lnSpc>
                <a:spcPct val="91000"/>
              </a:lnSpc>
              <a:spcBef>
                <a:spcPts val="249"/>
              </a:spcBef>
            </a:pPr>
            <a:r>
              <a:rPr b="0" lang="fr-FR" sz="1400" spc="-1" strike="noStrike">
                <a:solidFill>
                  <a:srgbClr val="000000"/>
                </a:solidFill>
                <a:latin typeface="Corbel"/>
                <a:ea typeface="DejaVu Sans"/>
              </a:rPr>
              <a:t>Afin</a:t>
            </a:r>
            <a:r>
              <a:rPr b="0" lang="fr-FR" sz="14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4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1" strike="noStrike">
                <a:solidFill>
                  <a:srgbClr val="000000"/>
                </a:solidFill>
                <a:latin typeface="Corbel"/>
                <a:ea typeface="DejaVu Sans"/>
              </a:rPr>
              <a:t>visualiser</a:t>
            </a:r>
            <a:r>
              <a:rPr b="0" lang="fr-FR" sz="14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1" strike="noStrike">
                <a:solidFill>
                  <a:srgbClr val="000000"/>
                </a:solidFill>
                <a:latin typeface="Corbel"/>
                <a:ea typeface="DejaVu Sans"/>
              </a:rPr>
              <a:t>à</a:t>
            </a:r>
            <a:r>
              <a:rPr b="0" lang="fr-FR" sz="1400" spc="-21" strike="noStrike">
                <a:solidFill>
                  <a:srgbClr val="000000"/>
                </a:solidFill>
                <a:latin typeface="Corbel"/>
                <a:ea typeface="DejaVu Sans"/>
              </a:rPr>
              <a:t> quoi </a:t>
            </a:r>
            <a:r>
              <a:rPr b="0" lang="fr-FR" sz="1400" spc="-1" strike="noStrike">
                <a:solidFill>
                  <a:srgbClr val="000000"/>
                </a:solidFill>
                <a:latin typeface="Corbel"/>
                <a:ea typeface="DejaVu Sans"/>
              </a:rPr>
              <a:t>ressemble</a:t>
            </a:r>
            <a:r>
              <a:rPr b="0" lang="fr-FR" sz="14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1" strike="noStrike">
                <a:solidFill>
                  <a:srgbClr val="000000"/>
                </a:solidFill>
                <a:latin typeface="Corbel"/>
                <a:ea typeface="DejaVu Sans"/>
              </a:rPr>
              <a:t>un</a:t>
            </a:r>
            <a:r>
              <a:rPr b="0" lang="fr-FR" sz="14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1" strike="noStrike">
                <a:solidFill>
                  <a:srgbClr val="000000"/>
                </a:solidFill>
                <a:latin typeface="Corbel"/>
                <a:ea typeface="DejaVu Sans"/>
              </a:rPr>
              <a:t>mot</a:t>
            </a:r>
            <a:r>
              <a:rPr b="0" lang="fr-FR" sz="14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12" strike="noStrike">
                <a:solidFill>
                  <a:srgbClr val="000000"/>
                </a:solidFill>
                <a:latin typeface="Corbel"/>
                <a:ea typeface="DejaVu Sans"/>
              </a:rPr>
              <a:t>visuel, </a:t>
            </a:r>
            <a:r>
              <a:rPr b="0" lang="fr-FR" sz="1400" spc="-1" strike="noStrike">
                <a:solidFill>
                  <a:srgbClr val="000000"/>
                </a:solidFill>
                <a:latin typeface="Corbel"/>
                <a:ea typeface="DejaVu Sans"/>
              </a:rPr>
              <a:t>nous</a:t>
            </a:r>
            <a:r>
              <a:rPr b="0" lang="fr-FR" sz="14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12" strike="noStrike">
                <a:solidFill>
                  <a:srgbClr val="000000"/>
                </a:solidFill>
                <a:latin typeface="Corbel"/>
                <a:ea typeface="DejaVu Sans"/>
              </a:rPr>
              <a:t>l’avons</a:t>
            </a:r>
            <a:r>
              <a:rPr b="0" lang="fr-FR" sz="14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12" strike="noStrike">
                <a:solidFill>
                  <a:srgbClr val="000000"/>
                </a:solidFill>
                <a:latin typeface="Corbel"/>
                <a:ea typeface="DejaVu Sans"/>
              </a:rPr>
              <a:t>représenté </a:t>
            </a:r>
            <a:r>
              <a:rPr b="0" lang="fr-FR" sz="1400" spc="-1" strike="noStrike">
                <a:solidFill>
                  <a:srgbClr val="000000"/>
                </a:solidFill>
                <a:latin typeface="Corbel"/>
                <a:ea typeface="DejaVu Sans"/>
              </a:rPr>
              <a:t>sous</a:t>
            </a:r>
            <a:r>
              <a:rPr b="0" lang="fr-FR" sz="14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12" strike="noStrike">
                <a:solidFill>
                  <a:srgbClr val="000000"/>
                </a:solidFill>
                <a:latin typeface="Corbel"/>
                <a:ea typeface="DejaVu Sans"/>
              </a:rPr>
              <a:t>forme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ts val="1551"/>
              </a:lnSpc>
            </a:pPr>
            <a:r>
              <a:rPr b="0" lang="fr-FR" sz="1400" spc="-12" strike="noStrike">
                <a:solidFill>
                  <a:srgbClr val="000000"/>
                </a:solidFill>
                <a:latin typeface="Corbel"/>
                <a:ea typeface="DejaVu Sans"/>
              </a:rPr>
              <a:t>d’histogramme.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3" name="object 31"/>
          <p:cNvSpPr/>
          <p:nvPr/>
        </p:nvSpPr>
        <p:spPr>
          <a:xfrm>
            <a:off x="3895200" y="4185000"/>
            <a:ext cx="2200320" cy="817920"/>
          </a:xfrm>
          <a:custGeom>
            <a:avLst/>
            <a:gdLst>
              <a:gd name="textAreaLeft" fmla="*/ 0 w 2200320"/>
              <a:gd name="textAreaRight" fmla="*/ 2201040 w 2200320"/>
              <a:gd name="textAreaTop" fmla="*/ 0 h 817920"/>
              <a:gd name="textAreaBottom" fmla="*/ 818640 h 817920"/>
            </a:gdLst>
            <a:ahLst/>
            <a:rect l="textAreaLeft" t="textAreaTop" r="textAreaRight" b="textAreaBottom"/>
            <a:pathLst>
              <a:path w="2200910" h="818514">
                <a:moveTo>
                  <a:pt x="0" y="54737"/>
                </a:moveTo>
                <a:lnTo>
                  <a:pt x="4302" y="33432"/>
                </a:lnTo>
                <a:lnTo>
                  <a:pt x="16033" y="16033"/>
                </a:lnTo>
                <a:lnTo>
                  <a:pt x="33432" y="4302"/>
                </a:lnTo>
                <a:lnTo>
                  <a:pt x="54736" y="0"/>
                </a:lnTo>
                <a:lnTo>
                  <a:pt x="2145918" y="0"/>
                </a:lnTo>
                <a:lnTo>
                  <a:pt x="2167223" y="4302"/>
                </a:lnTo>
                <a:lnTo>
                  <a:pt x="2184622" y="16033"/>
                </a:lnTo>
                <a:lnTo>
                  <a:pt x="2196353" y="33432"/>
                </a:lnTo>
                <a:lnTo>
                  <a:pt x="2200655" y="54737"/>
                </a:lnTo>
                <a:lnTo>
                  <a:pt x="2200655" y="763651"/>
                </a:lnTo>
                <a:lnTo>
                  <a:pt x="2196353" y="784955"/>
                </a:lnTo>
                <a:lnTo>
                  <a:pt x="2184622" y="802354"/>
                </a:lnTo>
                <a:lnTo>
                  <a:pt x="2167223" y="814085"/>
                </a:lnTo>
                <a:lnTo>
                  <a:pt x="2145918" y="818388"/>
                </a:lnTo>
                <a:lnTo>
                  <a:pt x="54736" y="818388"/>
                </a:lnTo>
                <a:lnTo>
                  <a:pt x="33432" y="814085"/>
                </a:lnTo>
                <a:lnTo>
                  <a:pt x="16033" y="802354"/>
                </a:lnTo>
                <a:lnTo>
                  <a:pt x="4302" y="784955"/>
                </a:lnTo>
                <a:lnTo>
                  <a:pt x="0" y="763651"/>
                </a:lnTo>
                <a:lnTo>
                  <a:pt x="0" y="54737"/>
                </a:lnTo>
                <a:close/>
              </a:path>
            </a:pathLst>
          </a:custGeom>
          <a:noFill/>
          <a:ln w="9525">
            <a:solidFill>
              <a:srgbClr val="e8b0a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74" name="object 32"/>
          <p:cNvSpPr/>
          <p:nvPr/>
        </p:nvSpPr>
        <p:spPr>
          <a:xfrm>
            <a:off x="4068000" y="4237920"/>
            <a:ext cx="1853640" cy="68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algn="ctr">
              <a:lnSpc>
                <a:spcPct val="100000"/>
              </a:lnSpc>
              <a:spcBef>
                <a:spcPts val="99"/>
              </a:spcBef>
            </a:pP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Réglage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l’extraction</a:t>
            </a:r>
            <a:r>
              <a:rPr b="0" lang="fr-FR" sz="11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sur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1500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marL="1440" algn="ctr">
              <a:lnSpc>
                <a:spcPct val="100000"/>
              </a:lnSpc>
            </a:pP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descripteurs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marL="1440" algn="ctr">
              <a:lnSpc>
                <a:spcPct val="100000"/>
              </a:lnSpc>
            </a:pPr>
            <a:r>
              <a:rPr b="0" lang="fr-FR" sz="11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Total</a:t>
            </a:r>
            <a:r>
              <a:rPr b="0" lang="fr-FR" sz="1100" spc="-2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1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descripteurs</a:t>
            </a:r>
            <a:r>
              <a:rPr b="0" lang="fr-FR" sz="1100" spc="-2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1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extraits</a:t>
            </a:r>
            <a:r>
              <a:rPr b="0" lang="fr-FR" sz="1100" spc="-3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1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: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marL="1440" algn="ctr">
              <a:lnSpc>
                <a:spcPct val="100000"/>
              </a:lnSpc>
            </a:pPr>
            <a:r>
              <a:rPr b="1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1517331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5" name="object 33" descr=""/>
          <p:cNvPicPr/>
          <p:nvPr/>
        </p:nvPicPr>
        <p:blipFill>
          <a:blip r:embed="rId16"/>
          <a:stretch/>
        </p:blipFill>
        <p:spPr>
          <a:xfrm>
            <a:off x="2945880" y="5207400"/>
            <a:ext cx="9245520" cy="1425600"/>
          </a:xfrm>
          <a:prstGeom prst="rect">
            <a:avLst/>
          </a:prstGeom>
          <a:ln w="0">
            <a:noFill/>
          </a:ln>
        </p:spPr>
      </p:pic>
      <p:pic>
        <p:nvPicPr>
          <p:cNvPr id="576" name="object 34" descr=""/>
          <p:cNvPicPr/>
          <p:nvPr/>
        </p:nvPicPr>
        <p:blipFill>
          <a:blip r:embed="rId17"/>
          <a:stretch/>
        </p:blipFill>
        <p:spPr>
          <a:xfrm>
            <a:off x="155520" y="5205960"/>
            <a:ext cx="2657160" cy="142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object 2" descr=""/>
          <p:cNvPicPr/>
          <p:nvPr/>
        </p:nvPicPr>
        <p:blipFill>
          <a:blip r:embed="rId1"/>
          <a:stretch/>
        </p:blipFill>
        <p:spPr>
          <a:xfrm>
            <a:off x="0" y="3362040"/>
            <a:ext cx="6866280" cy="2266920"/>
          </a:xfrm>
          <a:prstGeom prst="rect">
            <a:avLst/>
          </a:prstGeom>
          <a:ln w="0">
            <a:noFill/>
          </a:ln>
        </p:spPr>
      </p:pic>
      <p:pic>
        <p:nvPicPr>
          <p:cNvPr id="578" name="object 3" descr=""/>
          <p:cNvPicPr/>
          <p:nvPr/>
        </p:nvPicPr>
        <p:blipFill>
          <a:blip r:embed="rId2"/>
          <a:stretch/>
        </p:blipFill>
        <p:spPr>
          <a:xfrm>
            <a:off x="7719120" y="640080"/>
            <a:ext cx="4257360" cy="2637360"/>
          </a:xfrm>
          <a:prstGeom prst="rect">
            <a:avLst/>
          </a:prstGeom>
          <a:ln w="0">
            <a:noFill/>
          </a:ln>
        </p:spPr>
      </p:pic>
      <p:sp>
        <p:nvSpPr>
          <p:cNvPr id="579" name="PlaceHolder 1"/>
          <p:cNvSpPr>
            <a:spLocks noGrp="1"/>
          </p:cNvSpPr>
          <p:nvPr>
            <p:ph type="title"/>
          </p:nvPr>
        </p:nvSpPr>
        <p:spPr>
          <a:xfrm>
            <a:off x="1563120" y="182160"/>
            <a:ext cx="9558720" cy="115704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1" lang="fr-FR" sz="4000" spc="-1" strike="noStrike">
                <a:solidFill>
                  <a:srgbClr val="000000"/>
                </a:solidFill>
                <a:latin typeface="Corbel"/>
              </a:rPr>
              <a:t>CNN</a:t>
            </a:r>
            <a:r>
              <a:rPr b="1" lang="fr-FR" sz="4000" spc="-32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" strike="noStrike">
                <a:solidFill>
                  <a:srgbClr val="000000"/>
                </a:solidFill>
                <a:latin typeface="Corbel"/>
              </a:rPr>
              <a:t>–</a:t>
            </a:r>
            <a:r>
              <a:rPr b="1" lang="fr-FR" sz="4000" spc="-26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" strike="noStrike">
                <a:solidFill>
                  <a:srgbClr val="000000"/>
                </a:solidFill>
                <a:latin typeface="Corbel"/>
              </a:rPr>
              <a:t>Modèle</a:t>
            </a:r>
            <a:r>
              <a:rPr b="1" lang="fr-FR" sz="4000" spc="-282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21" strike="noStrike">
                <a:solidFill>
                  <a:srgbClr val="000000"/>
                </a:solidFill>
                <a:latin typeface="Corbel"/>
              </a:rPr>
              <a:t>VGG-</a:t>
            </a:r>
            <a:r>
              <a:rPr b="1" lang="fr-FR" sz="4000" spc="-26" strike="noStrike">
                <a:solidFill>
                  <a:srgbClr val="000000"/>
                </a:solidFill>
                <a:latin typeface="Corbel"/>
              </a:rPr>
              <a:t>16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80" name="object 5"/>
          <p:cNvGrpSpPr/>
          <p:nvPr/>
        </p:nvGrpSpPr>
        <p:grpSpPr>
          <a:xfrm>
            <a:off x="214920" y="935640"/>
            <a:ext cx="7308720" cy="1713960"/>
            <a:chOff x="214920" y="935640"/>
            <a:chExt cx="7308720" cy="1713960"/>
          </a:xfrm>
        </p:grpSpPr>
        <p:pic>
          <p:nvPicPr>
            <p:cNvPr id="581" name="object 6" descr=""/>
            <p:cNvPicPr/>
            <p:nvPr/>
          </p:nvPicPr>
          <p:blipFill>
            <a:blip r:embed="rId3"/>
            <a:stretch/>
          </p:blipFill>
          <p:spPr>
            <a:xfrm>
              <a:off x="214920" y="935640"/>
              <a:ext cx="7308360" cy="1713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82" name="object 7"/>
            <p:cNvSpPr/>
            <p:nvPr/>
          </p:nvSpPr>
          <p:spPr>
            <a:xfrm>
              <a:off x="214920" y="935640"/>
              <a:ext cx="7308720" cy="1713960"/>
            </a:xfrm>
            <a:custGeom>
              <a:avLst/>
              <a:gdLst>
                <a:gd name="textAreaLeft" fmla="*/ 0 w 7308720"/>
                <a:gd name="textAreaRight" fmla="*/ 7309440 w 7308720"/>
                <a:gd name="textAreaTop" fmla="*/ 0 h 1713960"/>
                <a:gd name="textAreaBottom" fmla="*/ 1714680 h 1713960"/>
              </a:gdLst>
              <a:ahLst/>
              <a:rect l="textAreaLeft" t="textAreaTop" r="textAreaRight" b="textAreaBottom"/>
              <a:pathLst>
                <a:path w="7309484" h="1714500">
                  <a:moveTo>
                    <a:pt x="0" y="114808"/>
                  </a:moveTo>
                  <a:lnTo>
                    <a:pt x="9017" y="70133"/>
                  </a:lnTo>
                  <a:lnTo>
                    <a:pt x="33608" y="33639"/>
                  </a:lnTo>
                  <a:lnTo>
                    <a:pt x="70085" y="9026"/>
                  </a:lnTo>
                  <a:lnTo>
                    <a:pt x="114757" y="0"/>
                  </a:lnTo>
                  <a:lnTo>
                    <a:pt x="7194296" y="0"/>
                  </a:lnTo>
                  <a:lnTo>
                    <a:pt x="7238970" y="9026"/>
                  </a:lnTo>
                  <a:lnTo>
                    <a:pt x="7275464" y="33639"/>
                  </a:lnTo>
                  <a:lnTo>
                    <a:pt x="7300077" y="70133"/>
                  </a:lnTo>
                  <a:lnTo>
                    <a:pt x="7309104" y="114808"/>
                  </a:lnTo>
                  <a:lnTo>
                    <a:pt x="7309104" y="1599691"/>
                  </a:lnTo>
                  <a:lnTo>
                    <a:pt x="7300077" y="1644366"/>
                  </a:lnTo>
                  <a:lnTo>
                    <a:pt x="7275464" y="1680860"/>
                  </a:lnTo>
                  <a:lnTo>
                    <a:pt x="7238970" y="1705473"/>
                  </a:lnTo>
                  <a:lnTo>
                    <a:pt x="7194296" y="1714500"/>
                  </a:lnTo>
                  <a:lnTo>
                    <a:pt x="114757" y="1714500"/>
                  </a:lnTo>
                  <a:lnTo>
                    <a:pt x="70085" y="1705473"/>
                  </a:lnTo>
                  <a:lnTo>
                    <a:pt x="33608" y="1680860"/>
                  </a:lnTo>
                  <a:lnTo>
                    <a:pt x="9017" y="1644366"/>
                  </a:lnTo>
                  <a:lnTo>
                    <a:pt x="0" y="1599691"/>
                  </a:lnTo>
                  <a:lnTo>
                    <a:pt x="0" y="114808"/>
                  </a:lnTo>
                  <a:close/>
                </a:path>
              </a:pathLst>
            </a:custGeom>
            <a:noFill/>
            <a:ln w="9525">
              <a:solidFill>
                <a:srgbClr val="aaaaa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583" name="object 8"/>
          <p:cNvSpPr/>
          <p:nvPr/>
        </p:nvSpPr>
        <p:spPr>
          <a:xfrm>
            <a:off x="327240" y="1039320"/>
            <a:ext cx="6953760" cy="147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Définition</a:t>
            </a:r>
            <a:r>
              <a:rPr b="1" lang="fr-FR" sz="1200" spc="-1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du </a:t>
            </a:r>
            <a:r>
              <a:rPr b="1" lang="fr-FR" sz="12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modèle</a:t>
            </a:r>
            <a:r>
              <a:rPr b="1" lang="fr-FR" sz="1200" spc="-7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2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VGG-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16</a:t>
            </a:r>
            <a:r>
              <a:rPr b="1" lang="fr-FR" sz="1200" spc="1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: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86120" indent="-1735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18612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VGG-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16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est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une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version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du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réseau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neurones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convolutif</a:t>
            </a:r>
            <a:r>
              <a:rPr b="0" lang="fr-FR" sz="1200" spc="-8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VGG-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Net.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84680" indent="-1728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18468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Il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prend</a:t>
            </a:r>
            <a:r>
              <a:rPr b="0" lang="fr-FR" sz="1200" spc="-4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en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entrée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une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image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en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couleurs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dimensions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224x224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et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la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classifie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dans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l’une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des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1000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classes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de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ImageNet.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Il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renvoie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donc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un vecteur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dimension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 1000,</a:t>
            </a:r>
            <a:r>
              <a:rPr b="0" lang="fr-FR" sz="1200" spc="9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qui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contient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les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probabilités</a:t>
            </a:r>
            <a:r>
              <a:rPr b="0" lang="fr-FR" sz="12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d'appartenance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52" strike="noStrike">
                <a:solidFill>
                  <a:srgbClr val="000000"/>
                </a:solidFill>
                <a:latin typeface="Corbel"/>
                <a:ea typeface="DejaVu Sans"/>
              </a:rPr>
              <a:t>à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 chacune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des</a:t>
            </a:r>
            <a:r>
              <a:rPr b="0" lang="fr-FR" sz="1200" spc="-4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classes.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84680" indent="-17280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Font typeface="Arial"/>
              <a:buChar char="•"/>
              <a:tabLst>
                <a:tab algn="l" pos="184680"/>
              </a:tabLst>
            </a:pPr>
            <a:r>
              <a:rPr b="0" lang="fr-FR" sz="1200" spc="-1" strike="noStrike" u="sng">
                <a:solidFill>
                  <a:srgbClr val="0000ff"/>
                </a:solidFill>
                <a:uFillTx/>
                <a:latin typeface="Corbel"/>
                <a:ea typeface="DejaVu Sans"/>
                <a:hlinkClick r:id="rId4"/>
              </a:rPr>
              <a:t>Source</a:t>
            </a:r>
            <a:r>
              <a:rPr b="0" lang="fr-FR" sz="1200" spc="49" strike="noStrike" u="sng">
                <a:solidFill>
                  <a:srgbClr val="0000ff"/>
                </a:solidFill>
                <a:uFillTx/>
                <a:latin typeface="Corbel"/>
                <a:ea typeface="DejaVu Sans"/>
                <a:hlinkClick r:id="rId5"/>
              </a:rPr>
              <a:t> </a:t>
            </a:r>
            <a:r>
              <a:rPr b="0" lang="fr-FR" sz="1200" spc="-1" strike="noStrike" u="sng">
                <a:solidFill>
                  <a:srgbClr val="0000ff"/>
                </a:solidFill>
                <a:uFillTx/>
                <a:latin typeface="Corbel"/>
                <a:ea typeface="DejaVu Sans"/>
                <a:hlinkClick r:id="rId6"/>
              </a:rPr>
              <a:t>définition</a:t>
            </a:r>
            <a:r>
              <a:rPr b="0" lang="fr-FR" sz="1200" spc="55" strike="noStrike" u="sng">
                <a:solidFill>
                  <a:srgbClr val="0000ff"/>
                </a:solidFill>
                <a:uFillTx/>
                <a:latin typeface="Corbel"/>
                <a:ea typeface="DejaVu Sans"/>
                <a:hlinkClick r:id="rId7"/>
              </a:rPr>
              <a:t> </a:t>
            </a:r>
            <a:r>
              <a:rPr b="0" lang="fr-FR" sz="1200" spc="-1" strike="noStrike" u="sng">
                <a:solidFill>
                  <a:srgbClr val="0000ff"/>
                </a:solidFill>
                <a:uFillTx/>
                <a:latin typeface="Corbel"/>
                <a:ea typeface="DejaVu Sans"/>
                <a:hlinkClick r:id="rId8"/>
              </a:rPr>
              <a:t>:</a:t>
            </a:r>
            <a:r>
              <a:rPr b="0" lang="fr-FR" sz="1200" spc="66" strike="noStrike" u="sng">
                <a:solidFill>
                  <a:srgbClr val="0000ff"/>
                </a:solidFill>
                <a:uFillTx/>
                <a:latin typeface="Corbel"/>
                <a:ea typeface="DejaVu Sans"/>
                <a:hlinkClick r:id="rId9"/>
              </a:rPr>
              <a:t> </a:t>
            </a:r>
            <a:r>
              <a:rPr b="0" lang="fr-FR" sz="1200" spc="-12" strike="noStrike" u="sng">
                <a:solidFill>
                  <a:srgbClr val="0000ff"/>
                </a:solidFill>
                <a:uFill>
                  <a:solidFill>
                    <a:srgbClr val="2f85ec"/>
                  </a:solidFill>
                </a:uFill>
                <a:latin typeface="Corbel"/>
                <a:ea typeface="DejaVu Sans"/>
                <a:hlinkClick r:id="rId10"/>
              </a:rPr>
              <a:t>https://openclassrooms.com/fr/courses/4470531-classez-et-segmentez-des-donnees-</a:t>
            </a:r>
            <a:r>
              <a:rPr b="0" lang="fr-FR" sz="1200" spc="-12" strike="noStrike" u="sng">
                <a:solidFill>
                  <a:srgbClr val="0000ff"/>
                </a:solidFill>
                <a:uFillTx/>
                <a:latin typeface="Corbel"/>
                <a:ea typeface="DejaVu Sans"/>
                <a:hlinkClick r:id="rId11"/>
              </a:rPr>
              <a:t> </a:t>
            </a:r>
            <a:r>
              <a:rPr b="0" lang="fr-FR" sz="1200" spc="-12" strike="noStrike" u="sng">
                <a:solidFill>
                  <a:srgbClr val="0000ff"/>
                </a:solidFill>
                <a:uFill>
                  <a:solidFill>
                    <a:srgbClr val="2f85ec"/>
                  </a:solidFill>
                </a:uFill>
                <a:latin typeface="Corbel"/>
                <a:ea typeface="DejaVu Sans"/>
                <a:hlinkClick r:id="rId12"/>
              </a:rPr>
              <a:t>visuelles/5097666-tp-implementez-votre-premier-reseau-de-neurones-avec-keras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84" name="object 9"/>
          <p:cNvGrpSpPr/>
          <p:nvPr/>
        </p:nvGrpSpPr>
        <p:grpSpPr>
          <a:xfrm>
            <a:off x="2104560" y="2941200"/>
            <a:ext cx="2657520" cy="336600"/>
            <a:chOff x="2104560" y="2941200"/>
            <a:chExt cx="2657520" cy="336600"/>
          </a:xfrm>
        </p:grpSpPr>
        <p:pic>
          <p:nvPicPr>
            <p:cNvPr id="585" name="object 10" descr=""/>
            <p:cNvPicPr/>
            <p:nvPr/>
          </p:nvPicPr>
          <p:blipFill>
            <a:blip r:embed="rId13"/>
            <a:stretch/>
          </p:blipFill>
          <p:spPr>
            <a:xfrm>
              <a:off x="2104560" y="2941200"/>
              <a:ext cx="2657160" cy="336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86" name="object 11"/>
            <p:cNvSpPr/>
            <p:nvPr/>
          </p:nvSpPr>
          <p:spPr>
            <a:xfrm>
              <a:off x="2104560" y="2941200"/>
              <a:ext cx="2657520" cy="336600"/>
            </a:xfrm>
            <a:custGeom>
              <a:avLst/>
              <a:gdLst>
                <a:gd name="textAreaLeft" fmla="*/ 0 w 2657520"/>
                <a:gd name="textAreaRight" fmla="*/ 2658240 w 2657520"/>
                <a:gd name="textAreaTop" fmla="*/ 0 h 336600"/>
                <a:gd name="textAreaBottom" fmla="*/ 337320 h 336600"/>
              </a:gdLst>
              <a:ahLst/>
              <a:rect l="textAreaLeft" t="textAreaTop" r="textAreaRight" b="textAreaBottom"/>
              <a:pathLst>
                <a:path w="2658110" h="337185">
                  <a:moveTo>
                    <a:pt x="0" y="22478"/>
                  </a:moveTo>
                  <a:lnTo>
                    <a:pt x="1762" y="13715"/>
                  </a:lnTo>
                  <a:lnTo>
                    <a:pt x="6572" y="6572"/>
                  </a:lnTo>
                  <a:lnTo>
                    <a:pt x="13715" y="1762"/>
                  </a:lnTo>
                  <a:lnTo>
                    <a:pt x="22479" y="0"/>
                  </a:lnTo>
                  <a:lnTo>
                    <a:pt x="2635377" y="0"/>
                  </a:lnTo>
                  <a:lnTo>
                    <a:pt x="2644140" y="1762"/>
                  </a:lnTo>
                  <a:lnTo>
                    <a:pt x="2651283" y="6572"/>
                  </a:lnTo>
                  <a:lnTo>
                    <a:pt x="2656093" y="13715"/>
                  </a:lnTo>
                  <a:lnTo>
                    <a:pt x="2657856" y="22478"/>
                  </a:lnTo>
                  <a:lnTo>
                    <a:pt x="2657856" y="314325"/>
                  </a:lnTo>
                  <a:lnTo>
                    <a:pt x="2656093" y="323088"/>
                  </a:lnTo>
                  <a:lnTo>
                    <a:pt x="2651283" y="330231"/>
                  </a:lnTo>
                  <a:lnTo>
                    <a:pt x="2644139" y="335041"/>
                  </a:lnTo>
                  <a:lnTo>
                    <a:pt x="2635377" y="336803"/>
                  </a:lnTo>
                  <a:lnTo>
                    <a:pt x="22479" y="336803"/>
                  </a:lnTo>
                  <a:lnTo>
                    <a:pt x="13716" y="335041"/>
                  </a:lnTo>
                  <a:lnTo>
                    <a:pt x="6572" y="330231"/>
                  </a:lnTo>
                  <a:lnTo>
                    <a:pt x="1762" y="323087"/>
                  </a:lnTo>
                  <a:lnTo>
                    <a:pt x="0" y="314325"/>
                  </a:lnTo>
                  <a:lnTo>
                    <a:pt x="0" y="22478"/>
                  </a:lnTo>
                  <a:close/>
                </a:path>
              </a:pathLst>
            </a:custGeom>
            <a:noFill/>
            <a:ln w="9524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587" name="object 12"/>
          <p:cNvSpPr/>
          <p:nvPr/>
        </p:nvSpPr>
        <p:spPr>
          <a:xfrm>
            <a:off x="2748240" y="2997360"/>
            <a:ext cx="137160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Architecture</a:t>
            </a:r>
            <a:r>
              <a:rPr b="1" lang="fr-FR" sz="1200" spc="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VGG-</a:t>
            </a:r>
            <a:r>
              <a:rPr b="1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16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88" name="object 13"/>
          <p:cNvGrpSpPr/>
          <p:nvPr/>
        </p:nvGrpSpPr>
        <p:grpSpPr>
          <a:xfrm>
            <a:off x="548640" y="5713560"/>
            <a:ext cx="5784840" cy="1058400"/>
            <a:chOff x="548640" y="5713560"/>
            <a:chExt cx="5784840" cy="1058400"/>
          </a:xfrm>
        </p:grpSpPr>
        <p:pic>
          <p:nvPicPr>
            <p:cNvPr id="589" name="object 14" descr=""/>
            <p:cNvPicPr/>
            <p:nvPr/>
          </p:nvPicPr>
          <p:blipFill>
            <a:blip r:embed="rId14"/>
            <a:stretch/>
          </p:blipFill>
          <p:spPr>
            <a:xfrm>
              <a:off x="548640" y="5713560"/>
              <a:ext cx="5784480" cy="1058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90" name="object 15"/>
            <p:cNvSpPr/>
            <p:nvPr/>
          </p:nvSpPr>
          <p:spPr>
            <a:xfrm>
              <a:off x="548640" y="5713560"/>
              <a:ext cx="5784840" cy="1058400"/>
            </a:xfrm>
            <a:custGeom>
              <a:avLst/>
              <a:gdLst>
                <a:gd name="textAreaLeft" fmla="*/ 0 w 5784840"/>
                <a:gd name="textAreaRight" fmla="*/ 5785560 w 5784840"/>
                <a:gd name="textAreaTop" fmla="*/ 0 h 1058400"/>
                <a:gd name="textAreaBottom" fmla="*/ 1059120 h 1058400"/>
              </a:gdLst>
              <a:ahLst/>
              <a:rect l="textAreaLeft" t="textAreaTop" r="textAreaRight" b="textAreaBottom"/>
              <a:pathLst>
                <a:path w="5785485" h="1059179">
                  <a:moveTo>
                    <a:pt x="0" y="70891"/>
                  </a:moveTo>
                  <a:lnTo>
                    <a:pt x="5570" y="43296"/>
                  </a:lnTo>
                  <a:lnTo>
                    <a:pt x="20762" y="20762"/>
                  </a:lnTo>
                  <a:lnTo>
                    <a:pt x="43296" y="5570"/>
                  </a:lnTo>
                  <a:lnTo>
                    <a:pt x="70891" y="0"/>
                  </a:lnTo>
                  <a:lnTo>
                    <a:pt x="5714238" y="0"/>
                  </a:lnTo>
                  <a:lnTo>
                    <a:pt x="5741812" y="5570"/>
                  </a:lnTo>
                  <a:lnTo>
                    <a:pt x="5764339" y="20762"/>
                  </a:lnTo>
                  <a:lnTo>
                    <a:pt x="5779531" y="43296"/>
                  </a:lnTo>
                  <a:lnTo>
                    <a:pt x="5785104" y="70891"/>
                  </a:lnTo>
                  <a:lnTo>
                    <a:pt x="5785104" y="988288"/>
                  </a:lnTo>
                  <a:lnTo>
                    <a:pt x="5779531" y="1015882"/>
                  </a:lnTo>
                  <a:lnTo>
                    <a:pt x="5764339" y="1038416"/>
                  </a:lnTo>
                  <a:lnTo>
                    <a:pt x="5741812" y="1053609"/>
                  </a:lnTo>
                  <a:lnTo>
                    <a:pt x="5714238" y="1059180"/>
                  </a:lnTo>
                  <a:lnTo>
                    <a:pt x="70891" y="1059180"/>
                  </a:lnTo>
                  <a:lnTo>
                    <a:pt x="43296" y="1053609"/>
                  </a:lnTo>
                  <a:lnTo>
                    <a:pt x="20762" y="1038416"/>
                  </a:lnTo>
                  <a:lnTo>
                    <a:pt x="5570" y="1015882"/>
                  </a:lnTo>
                  <a:lnTo>
                    <a:pt x="0" y="988288"/>
                  </a:lnTo>
                  <a:lnTo>
                    <a:pt x="0" y="70891"/>
                  </a:lnTo>
                  <a:close/>
                </a:path>
              </a:pathLst>
            </a:custGeom>
            <a:noFill/>
            <a:ln w="9525">
              <a:solidFill>
                <a:srgbClr val="c0deb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591" name="object 16"/>
          <p:cNvSpPr/>
          <p:nvPr/>
        </p:nvSpPr>
        <p:spPr>
          <a:xfrm>
            <a:off x="649080" y="5766120"/>
            <a:ext cx="5306040" cy="92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Transfer</a:t>
            </a:r>
            <a:r>
              <a:rPr b="1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Learning</a:t>
            </a:r>
            <a:r>
              <a:rPr b="1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200" spc="-52" strike="noStrike">
                <a:solidFill>
                  <a:srgbClr val="000000"/>
                </a:solidFill>
                <a:latin typeface="Corbel"/>
                <a:ea typeface="DejaVu Sans"/>
              </a:rPr>
              <a:t>: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86120" indent="-1735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18612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Utilisation</a:t>
            </a:r>
            <a:r>
              <a:rPr b="0" lang="fr-FR" sz="12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d’un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modèle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pré-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entraîné</a:t>
            </a:r>
            <a:r>
              <a:rPr b="0" lang="fr-FR" sz="1200" spc="-5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sur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ImageNet.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84680" indent="-1728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18468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Suppression</a:t>
            </a:r>
            <a:r>
              <a:rPr b="0" lang="fr-FR" sz="1200" spc="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des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3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couches</a:t>
            </a:r>
            <a:r>
              <a:rPr b="0" lang="fr-FR" sz="1200" spc="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fully-connected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qui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permettent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classifier les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images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avec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ImageNet.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86120" indent="-1735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186120"/>
              </a:tabLst>
            </a:pP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Taille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du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vecteur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par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image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: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25088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92" name="object 17"/>
          <p:cNvGrpSpPr/>
          <p:nvPr/>
        </p:nvGrpSpPr>
        <p:grpSpPr>
          <a:xfrm>
            <a:off x="5698080" y="3362040"/>
            <a:ext cx="5377680" cy="3490560"/>
            <a:chOff x="5698080" y="3362040"/>
            <a:chExt cx="5377680" cy="3490560"/>
          </a:xfrm>
        </p:grpSpPr>
        <p:sp>
          <p:nvSpPr>
            <p:cNvPr id="593" name="object 18"/>
            <p:cNvSpPr/>
            <p:nvPr/>
          </p:nvSpPr>
          <p:spPr>
            <a:xfrm>
              <a:off x="5698080" y="3362040"/>
              <a:ext cx="1168200" cy="1988280"/>
            </a:xfrm>
            <a:custGeom>
              <a:avLst/>
              <a:gdLst>
                <a:gd name="textAreaLeft" fmla="*/ 0 w 1168200"/>
                <a:gd name="textAreaRight" fmla="*/ 1168920 w 1168200"/>
                <a:gd name="textAreaTop" fmla="*/ 0 h 1988280"/>
                <a:gd name="textAreaBottom" fmla="*/ 1989000 h 1988280"/>
              </a:gdLst>
              <a:ahLst/>
              <a:rect l="textAreaLeft" t="textAreaTop" r="textAreaRight" b="textAreaBottom"/>
              <a:pathLst>
                <a:path w="1169034" h="1988820">
                  <a:moveTo>
                    <a:pt x="1168908" y="0"/>
                  </a:moveTo>
                  <a:lnTo>
                    <a:pt x="0" y="0"/>
                  </a:lnTo>
                  <a:lnTo>
                    <a:pt x="0" y="1988819"/>
                  </a:lnTo>
                  <a:lnTo>
                    <a:pt x="1168908" y="1988819"/>
                  </a:lnTo>
                  <a:lnTo>
                    <a:pt x="1168908" y="0"/>
                  </a:lnTo>
                  <a:close/>
                </a:path>
              </a:pathLst>
            </a:custGeom>
            <a:solidFill>
              <a:srgbClr val="edc48a">
                <a:alpha val="6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594" name="object 19"/>
            <p:cNvSpPr/>
            <p:nvPr/>
          </p:nvSpPr>
          <p:spPr>
            <a:xfrm>
              <a:off x="5698080" y="3362040"/>
              <a:ext cx="1168200" cy="1988280"/>
            </a:xfrm>
            <a:custGeom>
              <a:avLst/>
              <a:gdLst>
                <a:gd name="textAreaLeft" fmla="*/ 0 w 1168200"/>
                <a:gd name="textAreaRight" fmla="*/ 1168920 w 1168200"/>
                <a:gd name="textAreaTop" fmla="*/ 0 h 1988280"/>
                <a:gd name="textAreaBottom" fmla="*/ 1989000 h 1988280"/>
              </a:gdLst>
              <a:ahLst/>
              <a:rect l="textAreaLeft" t="textAreaTop" r="textAreaRight" b="textAreaBottom"/>
              <a:pathLst>
                <a:path w="1169034" h="1988820">
                  <a:moveTo>
                    <a:pt x="0" y="1988819"/>
                  </a:moveTo>
                  <a:lnTo>
                    <a:pt x="1168908" y="1988819"/>
                  </a:lnTo>
                  <a:lnTo>
                    <a:pt x="1168908" y="0"/>
                  </a:lnTo>
                  <a:lnTo>
                    <a:pt x="0" y="0"/>
                  </a:lnTo>
                  <a:lnTo>
                    <a:pt x="0" y="1988819"/>
                  </a:lnTo>
                  <a:close/>
                </a:path>
              </a:pathLst>
            </a:custGeom>
            <a:noFill/>
            <a:ln w="9525">
              <a:solidFill>
                <a:srgbClr val="edcc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595" name="object 20"/>
            <p:cNvSpPr/>
            <p:nvPr/>
          </p:nvSpPr>
          <p:spPr>
            <a:xfrm>
              <a:off x="5699160" y="3362760"/>
              <a:ext cx="1168920" cy="1989360"/>
            </a:xfrm>
            <a:custGeom>
              <a:avLst/>
              <a:gdLst>
                <a:gd name="textAreaLeft" fmla="*/ 0 w 1168920"/>
                <a:gd name="textAreaRight" fmla="*/ 1169640 w 1168920"/>
                <a:gd name="textAreaTop" fmla="*/ 0 h 1989360"/>
                <a:gd name="textAreaBottom" fmla="*/ 1990080 h 1989360"/>
              </a:gdLst>
              <a:ahLst/>
              <a:rect l="textAreaLeft" t="textAreaTop" r="textAreaRight" b="textAreaBottom"/>
              <a:pathLst>
                <a:path w="1169670" h="1990089">
                  <a:moveTo>
                    <a:pt x="0" y="0"/>
                  </a:moveTo>
                  <a:lnTo>
                    <a:pt x="1169416" y="1988566"/>
                  </a:lnTo>
                </a:path>
                <a:path w="1169670" h="1990089">
                  <a:moveTo>
                    <a:pt x="1169416" y="27432"/>
                  </a:moveTo>
                  <a:lnTo>
                    <a:pt x="0" y="1989582"/>
                  </a:lnTo>
                </a:path>
              </a:pathLst>
            </a:custGeom>
            <a:noFill/>
            <a:ln w="38100">
              <a:solidFill>
                <a:srgbClr val="e19d3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596" name="object 21" descr=""/>
            <p:cNvPicPr/>
            <p:nvPr/>
          </p:nvPicPr>
          <p:blipFill>
            <a:blip r:embed="rId15"/>
            <a:stretch/>
          </p:blipFill>
          <p:spPr>
            <a:xfrm>
              <a:off x="8948880" y="3666600"/>
              <a:ext cx="2126880" cy="318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97" name="object 22" descr=""/>
            <p:cNvPicPr/>
            <p:nvPr/>
          </p:nvPicPr>
          <p:blipFill>
            <a:blip r:embed="rId16"/>
            <a:stretch/>
          </p:blipFill>
          <p:spPr>
            <a:xfrm>
              <a:off x="6841080" y="5335560"/>
              <a:ext cx="2197800" cy="1018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98" name="object 23"/>
            <p:cNvSpPr/>
            <p:nvPr/>
          </p:nvSpPr>
          <p:spPr>
            <a:xfrm>
              <a:off x="6855120" y="4345200"/>
              <a:ext cx="2094120" cy="920160"/>
            </a:xfrm>
            <a:custGeom>
              <a:avLst/>
              <a:gdLst>
                <a:gd name="textAreaLeft" fmla="*/ 0 w 2094120"/>
                <a:gd name="textAreaRight" fmla="*/ 2094840 w 2094120"/>
                <a:gd name="textAreaTop" fmla="*/ 0 h 920160"/>
                <a:gd name="textAreaBottom" fmla="*/ 920880 h 920160"/>
              </a:gdLst>
              <a:ahLst/>
              <a:rect l="textAreaLeft" t="textAreaTop" r="textAreaRight" b="textAreaBottom"/>
              <a:pathLst>
                <a:path w="2094865" h="920750">
                  <a:moveTo>
                    <a:pt x="2020272" y="895963"/>
                  </a:moveTo>
                  <a:lnTo>
                    <a:pt x="2009521" y="920750"/>
                  </a:lnTo>
                  <a:lnTo>
                    <a:pt x="2094611" y="916051"/>
                  </a:lnTo>
                  <a:lnTo>
                    <a:pt x="2084068" y="903478"/>
                  </a:lnTo>
                  <a:lnTo>
                    <a:pt x="2037588" y="903478"/>
                  </a:lnTo>
                  <a:lnTo>
                    <a:pt x="2020272" y="895963"/>
                  </a:lnTo>
                  <a:close/>
                </a:path>
                <a:path w="2094865" h="920750">
                  <a:moveTo>
                    <a:pt x="2029119" y="875565"/>
                  </a:moveTo>
                  <a:lnTo>
                    <a:pt x="2020272" y="895963"/>
                  </a:lnTo>
                  <a:lnTo>
                    <a:pt x="2037588" y="903478"/>
                  </a:lnTo>
                  <a:lnTo>
                    <a:pt x="2044192" y="900938"/>
                  </a:lnTo>
                  <a:lnTo>
                    <a:pt x="2046604" y="895223"/>
                  </a:lnTo>
                  <a:lnTo>
                    <a:pt x="2049018" y="889635"/>
                  </a:lnTo>
                  <a:lnTo>
                    <a:pt x="2046477" y="883031"/>
                  </a:lnTo>
                  <a:lnTo>
                    <a:pt x="2040763" y="880618"/>
                  </a:lnTo>
                  <a:lnTo>
                    <a:pt x="2029119" y="875565"/>
                  </a:lnTo>
                  <a:close/>
                </a:path>
                <a:path w="2094865" h="920750">
                  <a:moveTo>
                    <a:pt x="2039874" y="850773"/>
                  </a:moveTo>
                  <a:lnTo>
                    <a:pt x="2029119" y="875565"/>
                  </a:lnTo>
                  <a:lnTo>
                    <a:pt x="2040763" y="880618"/>
                  </a:lnTo>
                  <a:lnTo>
                    <a:pt x="2046477" y="883031"/>
                  </a:lnTo>
                  <a:lnTo>
                    <a:pt x="2049018" y="889635"/>
                  </a:lnTo>
                  <a:lnTo>
                    <a:pt x="2046604" y="895223"/>
                  </a:lnTo>
                  <a:lnTo>
                    <a:pt x="2044192" y="900938"/>
                  </a:lnTo>
                  <a:lnTo>
                    <a:pt x="2037588" y="903478"/>
                  </a:lnTo>
                  <a:lnTo>
                    <a:pt x="2084068" y="903478"/>
                  </a:lnTo>
                  <a:lnTo>
                    <a:pt x="2039874" y="850773"/>
                  </a:lnTo>
                  <a:close/>
                </a:path>
                <a:path w="2094865" h="920750">
                  <a:moveTo>
                    <a:pt x="11429" y="0"/>
                  </a:moveTo>
                  <a:lnTo>
                    <a:pt x="4952" y="2667"/>
                  </a:lnTo>
                  <a:lnTo>
                    <a:pt x="2540" y="8255"/>
                  </a:lnTo>
                  <a:lnTo>
                    <a:pt x="0" y="13843"/>
                  </a:lnTo>
                  <a:lnTo>
                    <a:pt x="2667" y="20447"/>
                  </a:lnTo>
                  <a:lnTo>
                    <a:pt x="2020272" y="895963"/>
                  </a:lnTo>
                  <a:lnTo>
                    <a:pt x="2029119" y="875565"/>
                  </a:lnTo>
                  <a:lnTo>
                    <a:pt x="17145" y="2540"/>
                  </a:lnTo>
                  <a:lnTo>
                    <a:pt x="11429" y="0"/>
                  </a:lnTo>
                  <a:close/>
                </a:path>
              </a:pathLst>
            </a:custGeom>
            <a:solidFill>
              <a:srgbClr val="e19d3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PlaceHolder 1"/>
          <p:cNvSpPr>
            <a:spLocks noGrp="1"/>
          </p:cNvSpPr>
          <p:nvPr>
            <p:ph type="title"/>
          </p:nvPr>
        </p:nvSpPr>
        <p:spPr>
          <a:xfrm>
            <a:off x="1563120" y="182160"/>
            <a:ext cx="9558720" cy="115704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1" lang="fr-FR" sz="4000" spc="-1" strike="noStrike">
                <a:solidFill>
                  <a:srgbClr val="000000"/>
                </a:solidFill>
                <a:latin typeface="Corbel"/>
              </a:rPr>
              <a:t>CNN</a:t>
            </a:r>
            <a:r>
              <a:rPr b="1" lang="fr-FR" sz="4000" spc="-26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" strike="noStrike">
                <a:solidFill>
                  <a:srgbClr val="000000"/>
                </a:solidFill>
                <a:latin typeface="Corbel"/>
              </a:rPr>
              <a:t>–</a:t>
            </a:r>
            <a:r>
              <a:rPr b="1" lang="fr-FR" sz="4000" spc="-32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" strike="noStrike">
                <a:solidFill>
                  <a:srgbClr val="000000"/>
                </a:solidFill>
                <a:latin typeface="Corbel"/>
              </a:rPr>
              <a:t>Modèle</a:t>
            </a:r>
            <a:r>
              <a:rPr b="1" lang="fr-FR" sz="4000" spc="-32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2" strike="noStrike">
                <a:solidFill>
                  <a:srgbClr val="000000"/>
                </a:solidFill>
                <a:latin typeface="Corbel"/>
              </a:rPr>
              <a:t>ResNet50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00" name="object 3"/>
          <p:cNvGrpSpPr/>
          <p:nvPr/>
        </p:nvGrpSpPr>
        <p:grpSpPr>
          <a:xfrm>
            <a:off x="214920" y="935640"/>
            <a:ext cx="9928080" cy="1917000"/>
            <a:chOff x="214920" y="935640"/>
            <a:chExt cx="9928080" cy="1917000"/>
          </a:xfrm>
        </p:grpSpPr>
        <p:pic>
          <p:nvPicPr>
            <p:cNvPr id="601" name="object 4" descr=""/>
            <p:cNvPicPr/>
            <p:nvPr/>
          </p:nvPicPr>
          <p:blipFill>
            <a:blip r:embed="rId1"/>
            <a:stretch/>
          </p:blipFill>
          <p:spPr>
            <a:xfrm>
              <a:off x="214920" y="935640"/>
              <a:ext cx="9928080" cy="1916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02" name="object 5"/>
            <p:cNvSpPr/>
            <p:nvPr/>
          </p:nvSpPr>
          <p:spPr>
            <a:xfrm>
              <a:off x="214920" y="935640"/>
              <a:ext cx="9928080" cy="1917000"/>
            </a:xfrm>
            <a:custGeom>
              <a:avLst/>
              <a:gdLst>
                <a:gd name="textAreaLeft" fmla="*/ 0 w 9928080"/>
                <a:gd name="textAreaRight" fmla="*/ 9928800 w 9928080"/>
                <a:gd name="textAreaTop" fmla="*/ 0 h 1917000"/>
                <a:gd name="textAreaBottom" fmla="*/ 1917720 h 1917000"/>
              </a:gdLst>
              <a:ahLst/>
              <a:rect l="textAreaLeft" t="textAreaTop" r="textAreaRight" b="textAreaBottom"/>
              <a:pathLst>
                <a:path w="9928860" h="1917700">
                  <a:moveTo>
                    <a:pt x="0" y="128269"/>
                  </a:moveTo>
                  <a:lnTo>
                    <a:pt x="10082" y="78331"/>
                  </a:lnTo>
                  <a:lnTo>
                    <a:pt x="37579" y="37560"/>
                  </a:lnTo>
                  <a:lnTo>
                    <a:pt x="78363" y="10076"/>
                  </a:lnTo>
                  <a:lnTo>
                    <a:pt x="128308" y="0"/>
                  </a:lnTo>
                  <a:lnTo>
                    <a:pt x="9800590" y="0"/>
                  </a:lnTo>
                  <a:lnTo>
                    <a:pt x="9850528" y="10076"/>
                  </a:lnTo>
                  <a:lnTo>
                    <a:pt x="9891299" y="37560"/>
                  </a:lnTo>
                  <a:lnTo>
                    <a:pt x="9918783" y="78331"/>
                  </a:lnTo>
                  <a:lnTo>
                    <a:pt x="9928860" y="128269"/>
                  </a:lnTo>
                  <a:lnTo>
                    <a:pt x="9928860" y="1788922"/>
                  </a:lnTo>
                  <a:lnTo>
                    <a:pt x="9918783" y="1838860"/>
                  </a:lnTo>
                  <a:lnTo>
                    <a:pt x="9891299" y="1879631"/>
                  </a:lnTo>
                  <a:lnTo>
                    <a:pt x="9850528" y="1907115"/>
                  </a:lnTo>
                  <a:lnTo>
                    <a:pt x="9800590" y="1917191"/>
                  </a:lnTo>
                  <a:lnTo>
                    <a:pt x="128308" y="1917191"/>
                  </a:lnTo>
                  <a:lnTo>
                    <a:pt x="78363" y="1907115"/>
                  </a:lnTo>
                  <a:lnTo>
                    <a:pt x="37579" y="1879631"/>
                  </a:lnTo>
                  <a:lnTo>
                    <a:pt x="10082" y="1838860"/>
                  </a:lnTo>
                  <a:lnTo>
                    <a:pt x="0" y="1788922"/>
                  </a:lnTo>
                  <a:lnTo>
                    <a:pt x="0" y="128269"/>
                  </a:lnTo>
                  <a:close/>
                </a:path>
              </a:pathLst>
            </a:custGeom>
            <a:noFill/>
            <a:ln w="9525">
              <a:solidFill>
                <a:srgbClr val="aaaaa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603" name="PlaceHolder 2"/>
          <p:cNvSpPr>
            <a:spLocks noGrp="1"/>
          </p:cNvSpPr>
          <p:nvPr>
            <p:ph/>
          </p:nvPr>
        </p:nvSpPr>
        <p:spPr>
          <a:xfrm>
            <a:off x="327240" y="1039320"/>
            <a:ext cx="9632880" cy="3899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656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fr-FR" sz="1200" spc="-1" strike="noStrike" u="sng">
                <a:solidFill>
                  <a:srgbClr val="000000"/>
                </a:solidFill>
                <a:uFillTx/>
                <a:latin typeface="Corbel"/>
              </a:rPr>
              <a:t>Définition</a:t>
            </a:r>
            <a:r>
              <a:rPr b="1" lang="fr-FR" sz="1200" spc="-32" strike="noStrike" u="sng">
                <a:solidFill>
                  <a:srgbClr val="000000"/>
                </a:solidFill>
                <a:uFillTx/>
                <a:latin typeface="Corbel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Tx/>
                <a:latin typeface="Corbel"/>
              </a:rPr>
              <a:t>du</a:t>
            </a:r>
            <a:r>
              <a:rPr b="1" lang="fr-FR" sz="1200" spc="-26" strike="noStrike" u="sng">
                <a:solidFill>
                  <a:srgbClr val="000000"/>
                </a:solidFill>
                <a:uFillTx/>
                <a:latin typeface="Corbel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Tx/>
                <a:latin typeface="Corbel"/>
              </a:rPr>
              <a:t>modèle</a:t>
            </a:r>
            <a:r>
              <a:rPr b="1" lang="fr-FR" sz="1200" spc="-15" strike="noStrike" u="sng">
                <a:solidFill>
                  <a:srgbClr val="000000"/>
                </a:solidFill>
                <a:uFillTx/>
                <a:latin typeface="Corbel"/>
              </a:rPr>
              <a:t> </a:t>
            </a:r>
            <a:r>
              <a:rPr b="1" lang="fr-FR" sz="1200" spc="-12" strike="noStrike" u="sng">
                <a:solidFill>
                  <a:srgbClr val="000000"/>
                </a:solidFill>
                <a:uFillTx/>
                <a:latin typeface="Corbel"/>
              </a:rPr>
              <a:t>ResNet50</a:t>
            </a:r>
            <a:r>
              <a:rPr b="1" lang="fr-FR" sz="1200" spc="-21" strike="noStrike" u="sng">
                <a:solidFill>
                  <a:srgbClr val="000000"/>
                </a:solidFill>
                <a:uFillTx/>
                <a:latin typeface="Corbel"/>
              </a:rPr>
              <a:t> </a:t>
            </a:r>
            <a:r>
              <a:rPr b="1" lang="fr-FR" sz="1200" spc="-52" strike="noStrike" u="sng">
                <a:solidFill>
                  <a:srgbClr val="000000"/>
                </a:solidFill>
                <a:uFillTx/>
                <a:latin typeface="Corbel"/>
              </a:rPr>
              <a:t>: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89720" indent="-1735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189720"/>
              </a:tabLst>
            </a:pPr>
            <a:r>
              <a:rPr b="0" lang="fr-FR" sz="1200" spc="-12" strike="noStrike" u="sng">
                <a:solidFill>
                  <a:srgbClr val="000000"/>
                </a:solidFill>
                <a:uFillTx/>
                <a:latin typeface="Corbel"/>
              </a:rPr>
              <a:t>VGG-</a:t>
            </a:r>
            <a:r>
              <a:rPr b="0" lang="fr-FR" sz="1200" spc="-1" strike="noStrike" u="sng">
                <a:solidFill>
                  <a:srgbClr val="000000"/>
                </a:solidFill>
                <a:uFillTx/>
                <a:latin typeface="Corbel"/>
              </a:rPr>
              <a:t>Net</a:t>
            </a:r>
            <a:r>
              <a:rPr b="0" lang="fr-FR" sz="1200" spc="-32" strike="noStrike" u="sng">
                <a:solidFill>
                  <a:srgbClr val="000000"/>
                </a:solidFill>
                <a:uFillTx/>
                <a:latin typeface="Corbel"/>
              </a:rPr>
              <a:t> </a:t>
            </a:r>
            <a:r>
              <a:rPr b="0" lang="fr-FR" sz="1200" spc="-1" strike="noStrike" u="sng">
                <a:solidFill>
                  <a:srgbClr val="000000"/>
                </a:solidFill>
                <a:uFillTx/>
                <a:latin typeface="Corbel"/>
              </a:rPr>
              <a:t>présente</a:t>
            </a:r>
            <a:r>
              <a:rPr b="0" lang="fr-FR" sz="1200" spc="-21" strike="noStrike" u="sng">
                <a:solidFill>
                  <a:srgbClr val="000000"/>
                </a:solidFill>
                <a:uFillTx/>
                <a:latin typeface="Corbel"/>
              </a:rPr>
              <a:t> </a:t>
            </a:r>
            <a:r>
              <a:rPr b="0" lang="fr-FR" sz="1200" spc="-1" strike="noStrike" u="sng">
                <a:solidFill>
                  <a:srgbClr val="000000"/>
                </a:solidFill>
                <a:uFillTx/>
                <a:latin typeface="Corbel"/>
              </a:rPr>
              <a:t>deux</a:t>
            </a:r>
            <a:r>
              <a:rPr b="0" lang="fr-FR" sz="1200" spc="-15" strike="noStrike" u="sng">
                <a:solidFill>
                  <a:srgbClr val="000000"/>
                </a:solidFill>
                <a:uFillTx/>
                <a:latin typeface="Corbel"/>
              </a:rPr>
              <a:t> </a:t>
            </a:r>
            <a:r>
              <a:rPr b="0" lang="fr-FR" sz="1200" spc="-12" strike="noStrike" u="sng">
                <a:solidFill>
                  <a:srgbClr val="000000"/>
                </a:solidFill>
                <a:uFillTx/>
                <a:latin typeface="Corbel"/>
              </a:rPr>
              <a:t>inconvénients</a:t>
            </a:r>
            <a:r>
              <a:rPr b="0" lang="fr-FR" sz="1200" spc="-21" strike="noStrike" u="sng">
                <a:solidFill>
                  <a:srgbClr val="000000"/>
                </a:solidFill>
                <a:uFillTx/>
                <a:latin typeface="Corbel"/>
              </a:rPr>
              <a:t> </a:t>
            </a:r>
            <a:r>
              <a:rPr b="0" lang="fr-FR" sz="1200" spc="-1" strike="noStrike" u="sng">
                <a:solidFill>
                  <a:srgbClr val="000000"/>
                </a:solidFill>
                <a:uFillTx/>
                <a:latin typeface="Corbel"/>
              </a:rPr>
              <a:t>majeurs</a:t>
            </a:r>
            <a:r>
              <a:rPr b="0" lang="fr-FR" sz="1200" spc="-15" strike="noStrike" u="sng">
                <a:solidFill>
                  <a:srgbClr val="000000"/>
                </a:solidFill>
                <a:uFillTx/>
                <a:latin typeface="Corbel"/>
              </a:rPr>
              <a:t> </a:t>
            </a:r>
            <a:r>
              <a:rPr b="0" lang="fr-FR" sz="1200" spc="-52" strike="noStrike" u="sng">
                <a:solidFill>
                  <a:srgbClr val="000000"/>
                </a:solidFill>
                <a:uFillTx/>
                <a:latin typeface="Corbel"/>
              </a:rPr>
              <a:t>: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1" marL="646920" indent="-1735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64692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Il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est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lent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à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</a:rPr>
              <a:t>entraîner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1" marL="646920" indent="-1735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64692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Les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poids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de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</a:rPr>
              <a:t>l’architecture</a:t>
            </a:r>
            <a:r>
              <a:rPr b="0" lang="fr-FR" sz="1200" spc="-52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de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réseau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sont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importants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(en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termes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de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disque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/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bande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</a:rPr>
              <a:t>passante),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cela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peut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rendre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le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déploiement</a:t>
            </a:r>
            <a:r>
              <a:rPr b="0" lang="fr-FR" sz="1200" spc="15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de</a:t>
            </a:r>
            <a:r>
              <a:rPr b="0" lang="fr-FR" sz="1200" spc="-97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VGG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</a:rPr>
              <a:t>fastidieux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89720" indent="-1735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18972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Le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réseau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</a:rPr>
              <a:t>ResNet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est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plutôt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une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forme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«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</a:rPr>
              <a:t>d’architecture</a:t>
            </a:r>
            <a:r>
              <a:rPr b="0" lang="fr-FR" sz="1200" spc="-41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exotique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»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qui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repose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sur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des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</a:rPr>
              <a:t>modules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de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micro-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</a:rPr>
              <a:t>architecture.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89720" indent="-173520">
              <a:lnSpc>
                <a:spcPct val="100000"/>
              </a:lnSpc>
              <a:buClr>
                <a:srgbClr val="212121"/>
              </a:buClr>
              <a:buFont typeface="Arial"/>
              <a:buChar char="•"/>
              <a:tabLst>
                <a:tab algn="l" pos="189720"/>
              </a:tabLst>
            </a:pPr>
            <a:r>
              <a:rPr b="0" lang="fr-FR" sz="1200" spc="-1" strike="noStrike">
                <a:solidFill>
                  <a:srgbClr val="212121"/>
                </a:solidFill>
                <a:latin typeface="Calibri"/>
              </a:rPr>
              <a:t>Le</a:t>
            </a:r>
            <a:r>
              <a:rPr b="0" lang="fr-FR" sz="1200" spc="1" strike="noStrike">
                <a:solidFill>
                  <a:srgbClr val="212121"/>
                </a:solidFill>
                <a:latin typeface="Calibri"/>
              </a:rPr>
              <a:t> </a:t>
            </a:r>
            <a:r>
              <a:rPr b="0" lang="fr-FR" sz="1200" spc="-1" strike="noStrike">
                <a:solidFill>
                  <a:srgbClr val="212121"/>
                </a:solidFill>
                <a:latin typeface="Calibri"/>
              </a:rPr>
              <a:t>terme</a:t>
            </a:r>
            <a:r>
              <a:rPr b="0" lang="fr-FR" sz="1200" spc="-12" strike="noStrike">
                <a:solidFill>
                  <a:srgbClr val="212121"/>
                </a:solidFill>
                <a:latin typeface="Calibri"/>
              </a:rPr>
              <a:t> micro-architecture</a:t>
            </a:r>
            <a:r>
              <a:rPr b="0" lang="fr-FR" sz="1200" spc="-26" strike="noStrike">
                <a:solidFill>
                  <a:srgbClr val="212121"/>
                </a:solidFill>
                <a:latin typeface="Calibri"/>
              </a:rPr>
              <a:t> </a:t>
            </a:r>
            <a:r>
              <a:rPr b="0" lang="fr-FR" sz="1200" spc="-1" strike="noStrike">
                <a:solidFill>
                  <a:srgbClr val="212121"/>
                </a:solidFill>
                <a:latin typeface="Calibri"/>
              </a:rPr>
              <a:t>désigne </a:t>
            </a:r>
            <a:r>
              <a:rPr b="0" lang="fr-FR" sz="1200" spc="-12" strike="noStrike">
                <a:solidFill>
                  <a:srgbClr val="212121"/>
                </a:solidFill>
                <a:latin typeface="Calibri"/>
              </a:rPr>
              <a:t>l'ensemble</a:t>
            </a:r>
            <a:r>
              <a:rPr b="0" lang="fr-FR" sz="1200" spc="-21" strike="noStrike">
                <a:solidFill>
                  <a:srgbClr val="212121"/>
                </a:solidFill>
                <a:latin typeface="Calibri"/>
              </a:rPr>
              <a:t> </a:t>
            </a:r>
            <a:r>
              <a:rPr b="0" lang="fr-FR" sz="1200" spc="-1" strike="noStrike">
                <a:solidFill>
                  <a:srgbClr val="212121"/>
                </a:solidFill>
                <a:latin typeface="Calibri"/>
              </a:rPr>
              <a:t>des</a:t>
            </a:r>
            <a:r>
              <a:rPr b="0" lang="fr-FR" sz="1200" spc="1" strike="noStrike">
                <a:solidFill>
                  <a:srgbClr val="212121"/>
                </a:solidFill>
                <a:latin typeface="Calibri"/>
              </a:rPr>
              <a:t> </a:t>
            </a:r>
            <a:r>
              <a:rPr b="0" lang="fr-FR" sz="1200" spc="-1" strike="noStrike">
                <a:solidFill>
                  <a:srgbClr val="212121"/>
                </a:solidFill>
                <a:latin typeface="Calibri"/>
              </a:rPr>
              <a:t>«blocs</a:t>
            </a:r>
            <a:r>
              <a:rPr b="0" lang="fr-FR" sz="1200" spc="-7" strike="noStrike">
                <a:solidFill>
                  <a:srgbClr val="212121"/>
                </a:solidFill>
                <a:latin typeface="Calibri"/>
              </a:rPr>
              <a:t> </a:t>
            </a:r>
            <a:r>
              <a:rPr b="0" lang="fr-FR" sz="1200" spc="-1" strike="noStrike">
                <a:solidFill>
                  <a:srgbClr val="212121"/>
                </a:solidFill>
                <a:latin typeface="Calibri"/>
              </a:rPr>
              <a:t>de </a:t>
            </a:r>
            <a:r>
              <a:rPr b="0" lang="fr-FR" sz="1200" spc="-12" strike="noStrike">
                <a:solidFill>
                  <a:srgbClr val="212121"/>
                </a:solidFill>
                <a:latin typeface="Calibri"/>
              </a:rPr>
              <a:t>construction»</a:t>
            </a:r>
            <a:r>
              <a:rPr b="0" lang="fr-FR" sz="1200" spc="-26" strike="noStrike">
                <a:solidFill>
                  <a:srgbClr val="212121"/>
                </a:solidFill>
                <a:latin typeface="Calibri"/>
              </a:rPr>
              <a:t> </a:t>
            </a:r>
            <a:r>
              <a:rPr b="0" lang="fr-FR" sz="1200" spc="-1" strike="noStrike">
                <a:solidFill>
                  <a:srgbClr val="212121"/>
                </a:solidFill>
                <a:latin typeface="Calibri"/>
              </a:rPr>
              <a:t>utilisés</a:t>
            </a:r>
            <a:r>
              <a:rPr b="0" lang="fr-FR" sz="1200" spc="-7" strike="noStrike">
                <a:solidFill>
                  <a:srgbClr val="212121"/>
                </a:solidFill>
                <a:latin typeface="Calibri"/>
              </a:rPr>
              <a:t> </a:t>
            </a:r>
            <a:r>
              <a:rPr b="0" lang="fr-FR" sz="1200" spc="-1" strike="noStrike">
                <a:solidFill>
                  <a:srgbClr val="212121"/>
                </a:solidFill>
                <a:latin typeface="Calibri"/>
              </a:rPr>
              <a:t>pour</a:t>
            </a:r>
            <a:r>
              <a:rPr b="0" lang="fr-FR" sz="1200" spc="-32" strike="noStrike">
                <a:solidFill>
                  <a:srgbClr val="212121"/>
                </a:solidFill>
                <a:latin typeface="Calibri"/>
              </a:rPr>
              <a:t> </a:t>
            </a:r>
            <a:r>
              <a:rPr b="0" lang="fr-FR" sz="1200" spc="-12" strike="noStrike">
                <a:solidFill>
                  <a:srgbClr val="212121"/>
                </a:solidFill>
                <a:latin typeface="Calibri"/>
              </a:rPr>
              <a:t>construire</a:t>
            </a:r>
            <a:r>
              <a:rPr b="0" lang="fr-FR" sz="1200" spc="-21" strike="noStrike">
                <a:solidFill>
                  <a:srgbClr val="212121"/>
                </a:solidFill>
                <a:latin typeface="Calibri"/>
              </a:rPr>
              <a:t> </a:t>
            </a:r>
            <a:r>
              <a:rPr b="0" lang="fr-FR" sz="1200" spc="-1" strike="noStrike">
                <a:solidFill>
                  <a:srgbClr val="212121"/>
                </a:solidFill>
                <a:latin typeface="Calibri"/>
              </a:rPr>
              <a:t>le </a:t>
            </a:r>
            <a:r>
              <a:rPr b="0" lang="fr-FR" sz="1200" spc="-12" strike="noStrike">
                <a:solidFill>
                  <a:srgbClr val="212121"/>
                </a:solidFill>
                <a:latin typeface="Calibri"/>
              </a:rPr>
              <a:t>réseau.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89720" indent="-173520">
              <a:lnSpc>
                <a:spcPct val="100000"/>
              </a:lnSpc>
              <a:buClr>
                <a:srgbClr val="212121"/>
              </a:buClr>
              <a:buFont typeface="Arial"/>
              <a:buChar char="•"/>
              <a:tabLst>
                <a:tab algn="l" pos="189720"/>
              </a:tabLst>
            </a:pPr>
            <a:r>
              <a:rPr b="0" lang="fr-FR" sz="1200" spc="-1" strike="noStrike">
                <a:solidFill>
                  <a:srgbClr val="212121"/>
                </a:solidFill>
                <a:latin typeface="Calibri"/>
              </a:rPr>
              <a:t>Un</a:t>
            </a:r>
            <a:r>
              <a:rPr b="0" lang="fr-FR" sz="1200" spc="-12" strike="noStrike">
                <a:solidFill>
                  <a:srgbClr val="212121"/>
                </a:solidFill>
                <a:latin typeface="Calibri"/>
              </a:rPr>
              <a:t> </a:t>
            </a:r>
            <a:r>
              <a:rPr b="0" lang="fr-FR" sz="1200" spc="-1" strike="noStrike">
                <a:solidFill>
                  <a:srgbClr val="212121"/>
                </a:solidFill>
                <a:latin typeface="Calibri"/>
              </a:rPr>
              <a:t>ensemble</a:t>
            </a:r>
            <a:r>
              <a:rPr b="0" lang="fr-FR" sz="1200" spc="-32" strike="noStrike">
                <a:solidFill>
                  <a:srgbClr val="212121"/>
                </a:solidFill>
                <a:latin typeface="Calibri"/>
              </a:rPr>
              <a:t> </a:t>
            </a:r>
            <a:r>
              <a:rPr b="0" lang="fr-FR" sz="1200" spc="-1" strike="noStrike">
                <a:solidFill>
                  <a:srgbClr val="212121"/>
                </a:solidFill>
                <a:latin typeface="Calibri"/>
              </a:rPr>
              <a:t>de</a:t>
            </a:r>
            <a:r>
              <a:rPr b="0" lang="fr-FR" sz="1200" spc="-15" strike="noStrike">
                <a:solidFill>
                  <a:srgbClr val="212121"/>
                </a:solidFill>
                <a:latin typeface="Calibri"/>
              </a:rPr>
              <a:t> </a:t>
            </a:r>
            <a:r>
              <a:rPr b="0" lang="fr-FR" sz="1200" spc="-1" strike="noStrike">
                <a:solidFill>
                  <a:srgbClr val="212121"/>
                </a:solidFill>
                <a:latin typeface="Calibri"/>
              </a:rPr>
              <a:t>blocs de</a:t>
            </a:r>
            <a:r>
              <a:rPr b="0" lang="fr-FR" sz="1200" spc="-21" strike="noStrike">
                <a:solidFill>
                  <a:srgbClr val="212121"/>
                </a:solidFill>
                <a:latin typeface="Calibri"/>
              </a:rPr>
              <a:t> </a:t>
            </a:r>
            <a:r>
              <a:rPr b="0" lang="fr-FR" sz="1200" spc="-12" strike="noStrike">
                <a:solidFill>
                  <a:srgbClr val="212121"/>
                </a:solidFill>
                <a:latin typeface="Calibri"/>
              </a:rPr>
              <a:t>construction</a:t>
            </a:r>
            <a:r>
              <a:rPr b="0" lang="fr-FR" sz="1200" spc="-35" strike="noStrike">
                <a:solidFill>
                  <a:srgbClr val="212121"/>
                </a:solidFill>
                <a:latin typeface="Calibri"/>
              </a:rPr>
              <a:t> </a:t>
            </a:r>
            <a:r>
              <a:rPr b="0" lang="fr-FR" sz="1200" spc="-1" strike="noStrike">
                <a:solidFill>
                  <a:srgbClr val="212121"/>
                </a:solidFill>
                <a:latin typeface="Calibri"/>
              </a:rPr>
              <a:t>de</a:t>
            </a:r>
            <a:r>
              <a:rPr b="0" lang="fr-FR" sz="1200" spc="7" strike="noStrike">
                <a:solidFill>
                  <a:srgbClr val="212121"/>
                </a:solidFill>
                <a:latin typeface="Calibri"/>
              </a:rPr>
              <a:t> </a:t>
            </a:r>
            <a:r>
              <a:rPr b="0" lang="fr-FR" sz="1200" spc="-12" strike="noStrike">
                <a:solidFill>
                  <a:srgbClr val="212121"/>
                </a:solidFill>
                <a:latin typeface="Calibri"/>
              </a:rPr>
              <a:t>micro-</a:t>
            </a:r>
            <a:r>
              <a:rPr b="0" lang="fr-FR" sz="1200" spc="-1" strike="noStrike">
                <a:solidFill>
                  <a:srgbClr val="212121"/>
                </a:solidFill>
                <a:latin typeface="Calibri"/>
              </a:rPr>
              <a:t>architecture</a:t>
            </a:r>
            <a:r>
              <a:rPr b="0" lang="fr-FR" sz="1200" spc="154" strike="noStrike">
                <a:solidFill>
                  <a:srgbClr val="212121"/>
                </a:solidFill>
                <a:latin typeface="Calibri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est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</a:rPr>
              <a:t>composé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 de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couches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</a:rPr>
              <a:t>standards</a:t>
            </a:r>
            <a:r>
              <a:rPr b="0" lang="fr-FR" sz="1200" spc="-41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</a:rPr>
              <a:t>(Convolution,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</a:rPr>
              <a:t>Pool,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</a:rPr>
              <a:t>etc.)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89720" indent="-17352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Font typeface="Arial"/>
              <a:buChar char="•"/>
              <a:tabLst>
                <a:tab algn="l" pos="18972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Source</a:t>
            </a:r>
            <a:r>
              <a:rPr b="0" lang="fr-FR" sz="1200" spc="46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définition</a:t>
            </a:r>
            <a:r>
              <a:rPr b="0" lang="fr-FR" sz="1200" spc="49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:</a:t>
            </a:r>
            <a:r>
              <a:rPr b="0" lang="fr-FR" sz="1200" spc="60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2" strike="noStrike" u="sng">
                <a:solidFill>
                  <a:srgbClr val="0000ff"/>
                </a:solidFill>
                <a:uFill>
                  <a:solidFill>
                    <a:srgbClr val="2f85ec"/>
                  </a:solidFill>
                </a:uFill>
                <a:latin typeface="Corbel"/>
                <a:hlinkClick r:id="rId2"/>
              </a:rPr>
              <a:t>https://www.pyimagesearch.com/2017/03/20/imagenet-vggnet-resnet-inception-xception-keras/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04" name="object 7"/>
          <p:cNvGrpSpPr/>
          <p:nvPr/>
        </p:nvGrpSpPr>
        <p:grpSpPr>
          <a:xfrm>
            <a:off x="214920" y="2970360"/>
            <a:ext cx="11773440" cy="3847320"/>
            <a:chOff x="214920" y="2970360"/>
            <a:chExt cx="11773440" cy="3847320"/>
          </a:xfrm>
        </p:grpSpPr>
        <p:pic>
          <p:nvPicPr>
            <p:cNvPr id="605" name="object 8" descr=""/>
            <p:cNvPicPr/>
            <p:nvPr/>
          </p:nvPicPr>
          <p:blipFill>
            <a:blip r:embed="rId3"/>
            <a:stretch/>
          </p:blipFill>
          <p:spPr>
            <a:xfrm>
              <a:off x="2333160" y="2970360"/>
              <a:ext cx="9655200" cy="2670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06" name="object 9" descr=""/>
            <p:cNvPicPr/>
            <p:nvPr/>
          </p:nvPicPr>
          <p:blipFill>
            <a:blip r:embed="rId4"/>
            <a:stretch/>
          </p:blipFill>
          <p:spPr>
            <a:xfrm>
              <a:off x="214920" y="5759280"/>
              <a:ext cx="5783040" cy="1058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07" name="object 10"/>
            <p:cNvSpPr/>
            <p:nvPr/>
          </p:nvSpPr>
          <p:spPr>
            <a:xfrm>
              <a:off x="214920" y="5759280"/>
              <a:ext cx="5783040" cy="1058400"/>
            </a:xfrm>
            <a:custGeom>
              <a:avLst/>
              <a:gdLst>
                <a:gd name="textAreaLeft" fmla="*/ 0 w 5783040"/>
                <a:gd name="textAreaRight" fmla="*/ 5783760 w 5783040"/>
                <a:gd name="textAreaTop" fmla="*/ 0 h 1058400"/>
                <a:gd name="textAreaBottom" fmla="*/ 1059120 h 1058400"/>
              </a:gdLst>
              <a:ahLst/>
              <a:rect l="textAreaLeft" t="textAreaTop" r="textAreaRight" b="textAreaBottom"/>
              <a:pathLst>
                <a:path w="5783580" h="1059179">
                  <a:moveTo>
                    <a:pt x="0" y="70891"/>
                  </a:moveTo>
                  <a:lnTo>
                    <a:pt x="5570" y="43296"/>
                  </a:lnTo>
                  <a:lnTo>
                    <a:pt x="20762" y="20762"/>
                  </a:lnTo>
                  <a:lnTo>
                    <a:pt x="43296" y="5570"/>
                  </a:lnTo>
                  <a:lnTo>
                    <a:pt x="70891" y="0"/>
                  </a:lnTo>
                  <a:lnTo>
                    <a:pt x="5712714" y="0"/>
                  </a:lnTo>
                  <a:lnTo>
                    <a:pt x="5740288" y="5570"/>
                  </a:lnTo>
                  <a:lnTo>
                    <a:pt x="5762815" y="20762"/>
                  </a:lnTo>
                  <a:lnTo>
                    <a:pt x="5778007" y="43296"/>
                  </a:lnTo>
                  <a:lnTo>
                    <a:pt x="5783580" y="70891"/>
                  </a:lnTo>
                  <a:lnTo>
                    <a:pt x="5783580" y="988288"/>
                  </a:lnTo>
                  <a:lnTo>
                    <a:pt x="5778007" y="1015882"/>
                  </a:lnTo>
                  <a:lnTo>
                    <a:pt x="5762815" y="1038415"/>
                  </a:lnTo>
                  <a:lnTo>
                    <a:pt x="5740288" y="1053608"/>
                  </a:lnTo>
                  <a:lnTo>
                    <a:pt x="5712714" y="1059178"/>
                  </a:lnTo>
                  <a:lnTo>
                    <a:pt x="70891" y="1059178"/>
                  </a:lnTo>
                  <a:lnTo>
                    <a:pt x="43296" y="1053608"/>
                  </a:lnTo>
                  <a:lnTo>
                    <a:pt x="20762" y="1038415"/>
                  </a:lnTo>
                  <a:lnTo>
                    <a:pt x="5570" y="1015882"/>
                  </a:lnTo>
                  <a:lnTo>
                    <a:pt x="0" y="988288"/>
                  </a:lnTo>
                  <a:lnTo>
                    <a:pt x="0" y="70891"/>
                  </a:lnTo>
                  <a:close/>
                </a:path>
              </a:pathLst>
            </a:custGeom>
            <a:noFill/>
            <a:ln w="9524">
              <a:solidFill>
                <a:srgbClr val="c0deb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608" name="object 11"/>
          <p:cNvSpPr/>
          <p:nvPr/>
        </p:nvSpPr>
        <p:spPr>
          <a:xfrm>
            <a:off x="314280" y="5902560"/>
            <a:ext cx="3394080" cy="74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fr-FR" sz="12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Transfer</a:t>
            </a:r>
            <a:r>
              <a:rPr b="1" lang="fr-FR" sz="1200" spc="-3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Learning</a:t>
            </a:r>
            <a:r>
              <a:rPr b="1" lang="fr-FR" sz="1200" spc="-3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: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86120" indent="-17352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Font typeface="Arial"/>
              <a:buChar char="•"/>
              <a:tabLst>
                <a:tab algn="l" pos="18612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Utilisation</a:t>
            </a:r>
            <a:r>
              <a:rPr b="0" lang="fr-FR" sz="12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d’un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modèle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pré-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entraîné</a:t>
            </a:r>
            <a:r>
              <a:rPr b="0" lang="fr-FR" sz="1200" spc="-5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sur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ImageNet.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86120" indent="-1735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186120"/>
              </a:tabLst>
            </a:pP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Taille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du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vecteur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par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image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: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100352.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object 2"/>
          <p:cNvGrpSpPr/>
          <p:nvPr/>
        </p:nvGrpSpPr>
        <p:grpSpPr>
          <a:xfrm>
            <a:off x="2628720" y="1014840"/>
            <a:ext cx="8528040" cy="5585040"/>
            <a:chOff x="2628720" y="1014840"/>
            <a:chExt cx="8528040" cy="5585040"/>
          </a:xfrm>
        </p:grpSpPr>
        <p:sp>
          <p:nvSpPr>
            <p:cNvPr id="157" name="object 3"/>
            <p:cNvSpPr/>
            <p:nvPr/>
          </p:nvSpPr>
          <p:spPr>
            <a:xfrm>
              <a:off x="2628720" y="1194840"/>
              <a:ext cx="8528040" cy="699120"/>
            </a:xfrm>
            <a:custGeom>
              <a:avLst/>
              <a:gdLst>
                <a:gd name="textAreaLeft" fmla="*/ 0 w 8528040"/>
                <a:gd name="textAreaRight" fmla="*/ 8528760 w 8528040"/>
                <a:gd name="textAreaTop" fmla="*/ 0 h 699120"/>
                <a:gd name="textAreaBottom" fmla="*/ 699840 h 699120"/>
              </a:gdLst>
              <a:ahLst/>
              <a:rect l="textAreaLeft" t="textAreaTop" r="textAreaRight" b="textAreaBottom"/>
              <a:pathLst>
                <a:path w="8528685" h="699769">
                  <a:moveTo>
                    <a:pt x="8528304" y="0"/>
                  </a:moveTo>
                  <a:lnTo>
                    <a:pt x="0" y="0"/>
                  </a:lnTo>
                  <a:lnTo>
                    <a:pt x="0" y="699515"/>
                  </a:lnTo>
                  <a:lnTo>
                    <a:pt x="8528304" y="699515"/>
                  </a:lnTo>
                  <a:lnTo>
                    <a:pt x="8528304" y="0"/>
                  </a:lnTo>
                  <a:close/>
                </a:path>
              </a:pathLst>
            </a:custGeom>
            <a:solidFill>
              <a:srgbClr val="ffffff">
                <a:alpha val="9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58" name="object 4"/>
            <p:cNvSpPr/>
            <p:nvPr/>
          </p:nvSpPr>
          <p:spPr>
            <a:xfrm>
              <a:off x="2628720" y="1194840"/>
              <a:ext cx="8528040" cy="699120"/>
            </a:xfrm>
            <a:custGeom>
              <a:avLst/>
              <a:gdLst>
                <a:gd name="textAreaLeft" fmla="*/ 0 w 8528040"/>
                <a:gd name="textAreaRight" fmla="*/ 8528760 w 8528040"/>
                <a:gd name="textAreaTop" fmla="*/ 0 h 699120"/>
                <a:gd name="textAreaBottom" fmla="*/ 699840 h 699120"/>
              </a:gdLst>
              <a:ahLst/>
              <a:rect l="textAreaLeft" t="textAreaTop" r="textAreaRight" b="textAreaBottom"/>
              <a:pathLst>
                <a:path w="8528685" h="699769">
                  <a:moveTo>
                    <a:pt x="0" y="699515"/>
                  </a:moveTo>
                  <a:lnTo>
                    <a:pt x="8528304" y="699515"/>
                  </a:lnTo>
                  <a:lnTo>
                    <a:pt x="8528304" y="0"/>
                  </a:lnTo>
                  <a:lnTo>
                    <a:pt x="0" y="0"/>
                  </a:lnTo>
                  <a:lnTo>
                    <a:pt x="0" y="699515"/>
                  </a:lnTo>
                  <a:close/>
                </a:path>
              </a:pathLst>
            </a:custGeom>
            <a:noFill/>
            <a:ln w="9525">
              <a:solidFill>
                <a:srgbClr val="80c34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159" name="object 5" descr=""/>
            <p:cNvPicPr/>
            <p:nvPr/>
          </p:nvPicPr>
          <p:blipFill>
            <a:blip r:embed="rId1"/>
            <a:stretch/>
          </p:blipFill>
          <p:spPr>
            <a:xfrm>
              <a:off x="3051000" y="1014840"/>
              <a:ext cx="5975640" cy="358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0" name="object 6"/>
            <p:cNvSpPr/>
            <p:nvPr/>
          </p:nvSpPr>
          <p:spPr>
            <a:xfrm>
              <a:off x="2628720" y="2136600"/>
              <a:ext cx="8528040" cy="699120"/>
            </a:xfrm>
            <a:custGeom>
              <a:avLst/>
              <a:gdLst>
                <a:gd name="textAreaLeft" fmla="*/ 0 w 8528040"/>
                <a:gd name="textAreaRight" fmla="*/ 8528760 w 8528040"/>
                <a:gd name="textAreaTop" fmla="*/ 0 h 699120"/>
                <a:gd name="textAreaBottom" fmla="*/ 699840 h 699120"/>
              </a:gdLst>
              <a:ahLst/>
              <a:rect l="textAreaLeft" t="textAreaTop" r="textAreaRight" b="textAreaBottom"/>
              <a:pathLst>
                <a:path w="8528685" h="699769">
                  <a:moveTo>
                    <a:pt x="8528304" y="0"/>
                  </a:moveTo>
                  <a:lnTo>
                    <a:pt x="0" y="0"/>
                  </a:lnTo>
                  <a:lnTo>
                    <a:pt x="0" y="699515"/>
                  </a:lnTo>
                  <a:lnTo>
                    <a:pt x="8528304" y="699515"/>
                  </a:lnTo>
                  <a:lnTo>
                    <a:pt x="8528304" y="0"/>
                  </a:lnTo>
                  <a:close/>
                </a:path>
              </a:pathLst>
            </a:custGeom>
            <a:solidFill>
              <a:srgbClr val="ffffff">
                <a:alpha val="9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61" name="object 7"/>
            <p:cNvSpPr/>
            <p:nvPr/>
          </p:nvSpPr>
          <p:spPr>
            <a:xfrm>
              <a:off x="2628720" y="2136600"/>
              <a:ext cx="8528040" cy="699120"/>
            </a:xfrm>
            <a:custGeom>
              <a:avLst/>
              <a:gdLst>
                <a:gd name="textAreaLeft" fmla="*/ 0 w 8528040"/>
                <a:gd name="textAreaRight" fmla="*/ 8528760 w 8528040"/>
                <a:gd name="textAreaTop" fmla="*/ 0 h 699120"/>
                <a:gd name="textAreaBottom" fmla="*/ 699840 h 699120"/>
              </a:gdLst>
              <a:ahLst/>
              <a:rect l="textAreaLeft" t="textAreaTop" r="textAreaRight" b="textAreaBottom"/>
              <a:pathLst>
                <a:path w="8528685" h="699769">
                  <a:moveTo>
                    <a:pt x="0" y="699515"/>
                  </a:moveTo>
                  <a:lnTo>
                    <a:pt x="8528304" y="699515"/>
                  </a:lnTo>
                  <a:lnTo>
                    <a:pt x="8528304" y="0"/>
                  </a:lnTo>
                  <a:lnTo>
                    <a:pt x="0" y="0"/>
                  </a:lnTo>
                  <a:lnTo>
                    <a:pt x="0" y="699515"/>
                  </a:lnTo>
                  <a:close/>
                </a:path>
              </a:pathLst>
            </a:custGeom>
            <a:noFill/>
            <a:ln w="9525">
              <a:solidFill>
                <a:srgbClr val="e19d3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162" name="object 8" descr=""/>
            <p:cNvPicPr/>
            <p:nvPr/>
          </p:nvPicPr>
          <p:blipFill>
            <a:blip r:embed="rId2"/>
            <a:stretch/>
          </p:blipFill>
          <p:spPr>
            <a:xfrm>
              <a:off x="3051000" y="1955160"/>
              <a:ext cx="5975640" cy="359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3" name="object 9"/>
            <p:cNvSpPr/>
            <p:nvPr/>
          </p:nvSpPr>
          <p:spPr>
            <a:xfrm>
              <a:off x="2628720" y="3076920"/>
              <a:ext cx="8528040" cy="699120"/>
            </a:xfrm>
            <a:custGeom>
              <a:avLst/>
              <a:gdLst>
                <a:gd name="textAreaLeft" fmla="*/ 0 w 8528040"/>
                <a:gd name="textAreaRight" fmla="*/ 8528760 w 8528040"/>
                <a:gd name="textAreaTop" fmla="*/ 0 h 699120"/>
                <a:gd name="textAreaBottom" fmla="*/ 699840 h 699120"/>
              </a:gdLst>
              <a:ahLst/>
              <a:rect l="textAreaLeft" t="textAreaTop" r="textAreaRight" b="textAreaBottom"/>
              <a:pathLst>
                <a:path w="8528685" h="699770">
                  <a:moveTo>
                    <a:pt x="8528304" y="0"/>
                  </a:moveTo>
                  <a:lnTo>
                    <a:pt x="0" y="0"/>
                  </a:lnTo>
                  <a:lnTo>
                    <a:pt x="0" y="699515"/>
                  </a:lnTo>
                  <a:lnTo>
                    <a:pt x="8528304" y="699515"/>
                  </a:lnTo>
                  <a:lnTo>
                    <a:pt x="8528304" y="0"/>
                  </a:lnTo>
                  <a:close/>
                </a:path>
              </a:pathLst>
            </a:custGeom>
            <a:solidFill>
              <a:srgbClr val="ffffff">
                <a:alpha val="9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64" name="object 10"/>
            <p:cNvSpPr/>
            <p:nvPr/>
          </p:nvSpPr>
          <p:spPr>
            <a:xfrm>
              <a:off x="2628720" y="3076920"/>
              <a:ext cx="8528040" cy="699120"/>
            </a:xfrm>
            <a:custGeom>
              <a:avLst/>
              <a:gdLst>
                <a:gd name="textAreaLeft" fmla="*/ 0 w 8528040"/>
                <a:gd name="textAreaRight" fmla="*/ 8528760 w 8528040"/>
                <a:gd name="textAreaTop" fmla="*/ 0 h 699120"/>
                <a:gd name="textAreaBottom" fmla="*/ 699840 h 699120"/>
              </a:gdLst>
              <a:ahLst/>
              <a:rect l="textAreaLeft" t="textAreaTop" r="textAreaRight" b="textAreaBottom"/>
              <a:pathLst>
                <a:path w="8528685" h="699770">
                  <a:moveTo>
                    <a:pt x="0" y="699515"/>
                  </a:moveTo>
                  <a:lnTo>
                    <a:pt x="8528304" y="699515"/>
                  </a:lnTo>
                  <a:lnTo>
                    <a:pt x="8528304" y="0"/>
                  </a:lnTo>
                  <a:lnTo>
                    <a:pt x="0" y="0"/>
                  </a:lnTo>
                  <a:lnTo>
                    <a:pt x="0" y="699515"/>
                  </a:lnTo>
                  <a:close/>
                </a:path>
              </a:pathLst>
            </a:custGeom>
            <a:noFill/>
            <a:ln w="9525">
              <a:solidFill>
                <a:srgbClr val="d5493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165" name="object 11" descr=""/>
            <p:cNvPicPr/>
            <p:nvPr/>
          </p:nvPicPr>
          <p:blipFill>
            <a:blip r:embed="rId3"/>
            <a:stretch/>
          </p:blipFill>
          <p:spPr>
            <a:xfrm>
              <a:off x="3051000" y="2896920"/>
              <a:ext cx="5975640" cy="358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6" name="object 12"/>
            <p:cNvSpPr/>
            <p:nvPr/>
          </p:nvSpPr>
          <p:spPr>
            <a:xfrm>
              <a:off x="2628720" y="4018680"/>
              <a:ext cx="8528040" cy="699120"/>
            </a:xfrm>
            <a:custGeom>
              <a:avLst/>
              <a:gdLst>
                <a:gd name="textAreaLeft" fmla="*/ 0 w 8528040"/>
                <a:gd name="textAreaRight" fmla="*/ 8528760 w 8528040"/>
                <a:gd name="textAreaTop" fmla="*/ 0 h 699120"/>
                <a:gd name="textAreaBottom" fmla="*/ 699840 h 699120"/>
              </a:gdLst>
              <a:ahLst/>
              <a:rect l="textAreaLeft" t="textAreaTop" r="textAreaRight" b="textAreaBottom"/>
              <a:pathLst>
                <a:path w="8528685" h="699770">
                  <a:moveTo>
                    <a:pt x="8528304" y="0"/>
                  </a:moveTo>
                  <a:lnTo>
                    <a:pt x="0" y="0"/>
                  </a:lnTo>
                  <a:lnTo>
                    <a:pt x="0" y="699516"/>
                  </a:lnTo>
                  <a:lnTo>
                    <a:pt x="8528304" y="699516"/>
                  </a:lnTo>
                  <a:lnTo>
                    <a:pt x="8528304" y="0"/>
                  </a:lnTo>
                  <a:close/>
                </a:path>
              </a:pathLst>
            </a:custGeom>
            <a:solidFill>
              <a:srgbClr val="ffffff">
                <a:alpha val="9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67" name="object 13"/>
            <p:cNvSpPr/>
            <p:nvPr/>
          </p:nvSpPr>
          <p:spPr>
            <a:xfrm>
              <a:off x="2628720" y="4018680"/>
              <a:ext cx="8528040" cy="699120"/>
            </a:xfrm>
            <a:custGeom>
              <a:avLst/>
              <a:gdLst>
                <a:gd name="textAreaLeft" fmla="*/ 0 w 8528040"/>
                <a:gd name="textAreaRight" fmla="*/ 8528760 w 8528040"/>
                <a:gd name="textAreaTop" fmla="*/ 0 h 699120"/>
                <a:gd name="textAreaBottom" fmla="*/ 699840 h 699120"/>
              </a:gdLst>
              <a:ahLst/>
              <a:rect l="textAreaLeft" t="textAreaTop" r="textAreaRight" b="textAreaBottom"/>
              <a:pathLst>
                <a:path w="8528685" h="699770">
                  <a:moveTo>
                    <a:pt x="0" y="699516"/>
                  </a:moveTo>
                  <a:lnTo>
                    <a:pt x="8528304" y="699516"/>
                  </a:lnTo>
                  <a:lnTo>
                    <a:pt x="8528304" y="0"/>
                  </a:lnTo>
                  <a:lnTo>
                    <a:pt x="0" y="0"/>
                  </a:lnTo>
                  <a:lnTo>
                    <a:pt x="0" y="699516"/>
                  </a:lnTo>
                  <a:close/>
                </a:path>
              </a:pathLst>
            </a:custGeom>
            <a:noFill/>
            <a:ln w="9525">
              <a:solidFill>
                <a:srgbClr val="d5468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168" name="object 14" descr=""/>
            <p:cNvPicPr/>
            <p:nvPr/>
          </p:nvPicPr>
          <p:blipFill>
            <a:blip r:embed="rId4"/>
            <a:stretch/>
          </p:blipFill>
          <p:spPr>
            <a:xfrm>
              <a:off x="3051000" y="3837240"/>
              <a:ext cx="5975640" cy="359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9" name="object 15"/>
            <p:cNvSpPr/>
            <p:nvPr/>
          </p:nvSpPr>
          <p:spPr>
            <a:xfrm>
              <a:off x="2628720" y="4960800"/>
              <a:ext cx="8528040" cy="699120"/>
            </a:xfrm>
            <a:custGeom>
              <a:avLst/>
              <a:gdLst>
                <a:gd name="textAreaLeft" fmla="*/ 0 w 8528040"/>
                <a:gd name="textAreaRight" fmla="*/ 8528760 w 8528040"/>
                <a:gd name="textAreaTop" fmla="*/ 0 h 699120"/>
                <a:gd name="textAreaBottom" fmla="*/ 699840 h 699120"/>
              </a:gdLst>
              <a:ahLst/>
              <a:rect l="textAreaLeft" t="textAreaTop" r="textAreaRight" b="textAreaBottom"/>
              <a:pathLst>
                <a:path w="8528685" h="699770">
                  <a:moveTo>
                    <a:pt x="8528304" y="0"/>
                  </a:moveTo>
                  <a:lnTo>
                    <a:pt x="0" y="0"/>
                  </a:lnTo>
                  <a:lnTo>
                    <a:pt x="0" y="699515"/>
                  </a:lnTo>
                  <a:lnTo>
                    <a:pt x="8528304" y="699515"/>
                  </a:lnTo>
                  <a:lnTo>
                    <a:pt x="8528304" y="0"/>
                  </a:lnTo>
                  <a:close/>
                </a:path>
              </a:pathLst>
            </a:custGeom>
            <a:solidFill>
              <a:srgbClr val="ffffff">
                <a:alpha val="9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70" name="object 16"/>
            <p:cNvSpPr/>
            <p:nvPr/>
          </p:nvSpPr>
          <p:spPr>
            <a:xfrm>
              <a:off x="2628720" y="4960800"/>
              <a:ext cx="8528040" cy="699120"/>
            </a:xfrm>
            <a:custGeom>
              <a:avLst/>
              <a:gdLst>
                <a:gd name="textAreaLeft" fmla="*/ 0 w 8528040"/>
                <a:gd name="textAreaRight" fmla="*/ 8528760 w 8528040"/>
                <a:gd name="textAreaTop" fmla="*/ 0 h 699120"/>
                <a:gd name="textAreaBottom" fmla="*/ 699840 h 699120"/>
              </a:gdLst>
              <a:ahLst/>
              <a:rect l="textAreaLeft" t="textAreaTop" r="textAreaRight" b="textAreaBottom"/>
              <a:pathLst>
                <a:path w="8528685" h="699770">
                  <a:moveTo>
                    <a:pt x="0" y="699515"/>
                  </a:moveTo>
                  <a:lnTo>
                    <a:pt x="8528304" y="699515"/>
                  </a:lnTo>
                  <a:lnTo>
                    <a:pt x="8528304" y="0"/>
                  </a:lnTo>
                  <a:lnTo>
                    <a:pt x="0" y="0"/>
                  </a:lnTo>
                  <a:lnTo>
                    <a:pt x="0" y="699515"/>
                  </a:lnTo>
                  <a:close/>
                </a:path>
              </a:pathLst>
            </a:custGeom>
            <a:noFill/>
            <a:ln w="9525">
              <a:solidFill>
                <a:srgbClr val="a666e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171" name="object 17" descr=""/>
            <p:cNvPicPr/>
            <p:nvPr/>
          </p:nvPicPr>
          <p:blipFill>
            <a:blip r:embed="rId5"/>
            <a:stretch/>
          </p:blipFill>
          <p:spPr>
            <a:xfrm>
              <a:off x="3051000" y="4779360"/>
              <a:ext cx="5975640" cy="358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2" name="object 18"/>
            <p:cNvSpPr/>
            <p:nvPr/>
          </p:nvSpPr>
          <p:spPr>
            <a:xfrm>
              <a:off x="2628720" y="5900760"/>
              <a:ext cx="8528040" cy="699120"/>
            </a:xfrm>
            <a:custGeom>
              <a:avLst/>
              <a:gdLst>
                <a:gd name="textAreaLeft" fmla="*/ 0 w 8528040"/>
                <a:gd name="textAreaRight" fmla="*/ 8528760 w 8528040"/>
                <a:gd name="textAreaTop" fmla="*/ 0 h 699120"/>
                <a:gd name="textAreaBottom" fmla="*/ 699840 h 699120"/>
              </a:gdLst>
              <a:ahLst/>
              <a:rect l="textAreaLeft" t="textAreaTop" r="textAreaRight" b="textAreaBottom"/>
              <a:pathLst>
                <a:path w="8528685" h="699770">
                  <a:moveTo>
                    <a:pt x="8528304" y="0"/>
                  </a:moveTo>
                  <a:lnTo>
                    <a:pt x="0" y="0"/>
                  </a:lnTo>
                  <a:lnTo>
                    <a:pt x="0" y="699516"/>
                  </a:lnTo>
                  <a:lnTo>
                    <a:pt x="8528304" y="699516"/>
                  </a:lnTo>
                  <a:lnTo>
                    <a:pt x="8528304" y="0"/>
                  </a:lnTo>
                  <a:close/>
                </a:path>
              </a:pathLst>
            </a:custGeom>
            <a:solidFill>
              <a:srgbClr val="ffffff">
                <a:alpha val="9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73" name="object 19"/>
            <p:cNvSpPr/>
            <p:nvPr/>
          </p:nvSpPr>
          <p:spPr>
            <a:xfrm>
              <a:off x="2628720" y="5900760"/>
              <a:ext cx="8528040" cy="699120"/>
            </a:xfrm>
            <a:custGeom>
              <a:avLst/>
              <a:gdLst>
                <a:gd name="textAreaLeft" fmla="*/ 0 w 8528040"/>
                <a:gd name="textAreaRight" fmla="*/ 8528760 w 8528040"/>
                <a:gd name="textAreaTop" fmla="*/ 0 h 699120"/>
                <a:gd name="textAreaBottom" fmla="*/ 699840 h 699120"/>
              </a:gdLst>
              <a:ahLst/>
              <a:rect l="textAreaLeft" t="textAreaTop" r="textAreaRight" b="textAreaBottom"/>
              <a:pathLst>
                <a:path w="8528685" h="699770">
                  <a:moveTo>
                    <a:pt x="0" y="699516"/>
                  </a:moveTo>
                  <a:lnTo>
                    <a:pt x="8528304" y="699516"/>
                  </a:lnTo>
                  <a:lnTo>
                    <a:pt x="8528304" y="0"/>
                  </a:lnTo>
                  <a:lnTo>
                    <a:pt x="0" y="0"/>
                  </a:lnTo>
                  <a:lnTo>
                    <a:pt x="0" y="699516"/>
                  </a:lnTo>
                  <a:close/>
                </a:path>
              </a:pathLst>
            </a:custGeom>
            <a:noFill/>
            <a:ln w="9525">
              <a:solidFill>
                <a:srgbClr val="80c34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174" name="object 20" descr=""/>
            <p:cNvPicPr/>
            <p:nvPr/>
          </p:nvPicPr>
          <p:blipFill>
            <a:blip r:embed="rId6"/>
            <a:stretch/>
          </p:blipFill>
          <p:spPr>
            <a:xfrm>
              <a:off x="3051000" y="5721120"/>
              <a:ext cx="5975640" cy="3582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75" name="object 21"/>
          <p:cNvSpPr/>
          <p:nvPr/>
        </p:nvSpPr>
        <p:spPr>
          <a:xfrm>
            <a:off x="3278520" y="1073160"/>
            <a:ext cx="2640240" cy="540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9800">
              <a:lnSpc>
                <a:spcPct val="100000"/>
              </a:lnSpc>
              <a:spcBef>
                <a:spcPts val="99"/>
              </a:spcBef>
            </a:pPr>
            <a:r>
              <a:rPr b="1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I</a:t>
            </a:r>
            <a:r>
              <a:rPr b="1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- </a:t>
            </a:r>
            <a:r>
              <a:rPr b="1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PRESENTATION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25640" indent="-113040">
              <a:lnSpc>
                <a:spcPct val="100000"/>
              </a:lnSpc>
              <a:spcBef>
                <a:spcPts val="1185"/>
              </a:spcBef>
              <a:buClr>
                <a:srgbClr val="000000"/>
              </a:buClr>
              <a:buFont typeface="Symbol"/>
              <a:buChar char=""/>
              <a:tabLst>
                <a:tab algn="l" pos="12564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Problématique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25640" indent="-113040">
              <a:lnSpc>
                <a:spcPct val="100000"/>
              </a:lnSpc>
              <a:spcBef>
                <a:spcPts val="96"/>
              </a:spcBef>
              <a:buClr>
                <a:srgbClr val="000000"/>
              </a:buClr>
              <a:buFont typeface="Symbol"/>
              <a:buChar char=""/>
              <a:tabLst>
                <a:tab algn="l" pos="12564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Données</a:t>
            </a:r>
            <a:r>
              <a:rPr b="0" lang="fr-FR" sz="1200" spc="-5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d’entrées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46"/>
              </a:spcBef>
              <a:tabLst>
                <a:tab algn="l" pos="125640"/>
              </a:tabLst>
            </a:pP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84680" indent="-165240">
              <a:lnSpc>
                <a:spcPct val="100000"/>
              </a:lnSpc>
              <a:buClr>
                <a:srgbClr val="000000"/>
              </a:buClr>
              <a:buFont typeface="OpenSymbol"/>
              <a:buAutoNum type="romanUcPeriod" startAt="2"/>
              <a:tabLst>
                <a:tab algn="l" pos="184680"/>
              </a:tabLst>
            </a:pPr>
            <a:r>
              <a:rPr b="1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PRESENTATION</a:t>
            </a:r>
            <a:r>
              <a:rPr b="1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 DES</a:t>
            </a:r>
            <a:r>
              <a:rPr b="1" lang="fr-FR" sz="1200" spc="29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DONNEES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1" marL="125640" indent="-113040">
              <a:lnSpc>
                <a:spcPct val="100000"/>
              </a:lnSpc>
              <a:spcBef>
                <a:spcPts val="1191"/>
              </a:spcBef>
              <a:buClr>
                <a:srgbClr val="000000"/>
              </a:buClr>
              <a:buFont typeface="Symbol"/>
              <a:buChar char=""/>
              <a:tabLst>
                <a:tab algn="l" pos="12564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Découverte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des</a:t>
            </a:r>
            <a:r>
              <a:rPr b="0" lang="fr-FR" sz="12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données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1" marL="125640" indent="-113040">
              <a:lnSpc>
                <a:spcPct val="100000"/>
              </a:lnSpc>
              <a:spcBef>
                <a:spcPts val="96"/>
              </a:spcBef>
              <a:buClr>
                <a:srgbClr val="000000"/>
              </a:buClr>
              <a:buFont typeface="Symbol"/>
              <a:buChar char=""/>
              <a:tabLst>
                <a:tab algn="l" pos="12564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Analyse</a:t>
            </a:r>
            <a:r>
              <a:rPr b="0" lang="fr-FR" sz="1200" spc="-5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exploratoire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46"/>
              </a:spcBef>
              <a:tabLst>
                <a:tab algn="l" pos="125640"/>
              </a:tabLst>
            </a:pP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9800">
              <a:lnSpc>
                <a:spcPct val="100000"/>
              </a:lnSpc>
              <a:tabLst>
                <a:tab algn="l" pos="125640"/>
              </a:tabLst>
            </a:pPr>
            <a:r>
              <a:rPr b="1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III</a:t>
            </a:r>
            <a:r>
              <a:rPr b="1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–</a:t>
            </a:r>
            <a:r>
              <a:rPr b="1" lang="fr-FR" sz="1200" spc="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DONNEES</a:t>
            </a:r>
            <a:r>
              <a:rPr b="1" lang="fr-FR" sz="1200" spc="-8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TEXTUELLES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1" marL="125640" indent="-113040">
              <a:lnSpc>
                <a:spcPct val="100000"/>
              </a:lnSpc>
              <a:spcBef>
                <a:spcPts val="1185"/>
              </a:spcBef>
              <a:buClr>
                <a:srgbClr val="000000"/>
              </a:buClr>
              <a:buFont typeface="Corbel"/>
              <a:buChar char="•"/>
              <a:tabLst>
                <a:tab algn="l" pos="12564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Preprocessing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1" marL="125640" indent="-11304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Corbel"/>
              <a:buChar char="•"/>
              <a:tabLst>
                <a:tab algn="l" pos="12564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Modèles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vectorisation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tabLst>
                <a:tab algn="l" pos="125640"/>
              </a:tabLst>
            </a:pP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9800">
              <a:lnSpc>
                <a:spcPct val="100000"/>
              </a:lnSpc>
              <a:spcBef>
                <a:spcPts val="6"/>
              </a:spcBef>
              <a:tabLst>
                <a:tab algn="l" pos="125640"/>
              </a:tabLst>
            </a:pPr>
            <a:r>
              <a:rPr b="1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IV</a:t>
            </a:r>
            <a:r>
              <a:rPr b="1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–</a:t>
            </a:r>
            <a:r>
              <a:rPr b="1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DONNEES</a:t>
            </a:r>
            <a:r>
              <a:rPr b="1" lang="fr-FR" sz="1200" spc="-9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VISUELLES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1" marL="125640" indent="-113040">
              <a:lnSpc>
                <a:spcPct val="100000"/>
              </a:lnSpc>
              <a:spcBef>
                <a:spcPts val="1185"/>
              </a:spcBef>
              <a:buClr>
                <a:srgbClr val="000000"/>
              </a:buClr>
              <a:buFont typeface="Corbel"/>
              <a:buChar char="•"/>
              <a:tabLst>
                <a:tab algn="l" pos="12564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Preprocessing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1" marL="125640" indent="-113040">
              <a:lnSpc>
                <a:spcPct val="100000"/>
              </a:lnSpc>
              <a:spcBef>
                <a:spcPts val="96"/>
              </a:spcBef>
              <a:buClr>
                <a:srgbClr val="000000"/>
              </a:buClr>
              <a:buFont typeface="Corbel"/>
              <a:buChar char="•"/>
              <a:tabLst>
                <a:tab algn="l" pos="12564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Modèles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vectorisation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46"/>
              </a:spcBef>
              <a:tabLst>
                <a:tab algn="l" pos="125640"/>
              </a:tabLst>
            </a:pP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9800">
              <a:lnSpc>
                <a:spcPct val="100000"/>
              </a:lnSpc>
              <a:tabLst>
                <a:tab algn="l" pos="125640"/>
              </a:tabLst>
            </a:pPr>
            <a:r>
              <a:rPr b="1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V</a:t>
            </a:r>
            <a:r>
              <a:rPr b="1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–</a:t>
            </a:r>
            <a:r>
              <a:rPr b="1" lang="fr-FR" sz="1200" spc="-4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CLASSIFICATION</a:t>
            </a:r>
            <a:r>
              <a:rPr b="1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&amp;</a:t>
            </a:r>
            <a:r>
              <a:rPr b="1" lang="fr-FR" sz="1200" spc="-4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CLUSTERING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1" marL="125640" indent="-113040">
              <a:lnSpc>
                <a:spcPct val="100000"/>
              </a:lnSpc>
              <a:spcBef>
                <a:spcPts val="1185"/>
              </a:spcBef>
              <a:buClr>
                <a:srgbClr val="000000"/>
              </a:buClr>
              <a:buFont typeface="Corbel"/>
              <a:buChar char="•"/>
              <a:tabLst>
                <a:tab algn="l" pos="12564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Modèle de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classification</a:t>
            </a:r>
            <a:r>
              <a:rPr b="0" lang="fr-FR" sz="1200" spc="9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et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clustering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1" marL="125640" indent="-11304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Corbel"/>
              <a:buChar char="•"/>
              <a:tabLst>
                <a:tab algn="l" pos="12564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Analyse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des</a:t>
            </a:r>
            <a:r>
              <a:rPr b="0" lang="fr-FR" sz="1200" spc="-4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résultats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tabLst>
                <a:tab algn="l" pos="125640"/>
              </a:tabLst>
            </a:pP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9800">
              <a:lnSpc>
                <a:spcPct val="100000"/>
              </a:lnSpc>
              <a:spcBef>
                <a:spcPts val="6"/>
              </a:spcBef>
              <a:tabLst>
                <a:tab algn="l" pos="125640"/>
              </a:tabLst>
            </a:pPr>
            <a:r>
              <a:rPr b="1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VI</a:t>
            </a:r>
            <a:r>
              <a:rPr b="1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–</a:t>
            </a:r>
            <a:r>
              <a:rPr b="1" lang="fr-FR" sz="1200" spc="-60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CONCLUSION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1" marL="125640" indent="-113040">
              <a:lnSpc>
                <a:spcPct val="100000"/>
              </a:lnSpc>
              <a:spcBef>
                <a:spcPts val="1185"/>
              </a:spcBef>
              <a:buClr>
                <a:srgbClr val="000000"/>
              </a:buClr>
              <a:buFont typeface="Corbel"/>
              <a:buChar char="•"/>
              <a:tabLst>
                <a:tab algn="l" pos="12564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Résumé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1" marL="125640" indent="-113040">
              <a:lnSpc>
                <a:spcPct val="100000"/>
              </a:lnSpc>
              <a:spcBef>
                <a:spcPts val="96"/>
              </a:spcBef>
              <a:buClr>
                <a:srgbClr val="000000"/>
              </a:buClr>
              <a:buFont typeface="Corbel"/>
              <a:buChar char="•"/>
              <a:tabLst>
                <a:tab algn="l" pos="12564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Questions</a:t>
            </a:r>
            <a:r>
              <a:rPr b="0" lang="fr-FR" sz="1200" spc="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-</a:t>
            </a:r>
            <a:r>
              <a:rPr b="0" lang="fr-FR" sz="1200" spc="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Réponses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1563120" y="182160"/>
            <a:ext cx="9558720" cy="115704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1" lang="fr-FR" sz="4000" spc="-12" strike="noStrike">
                <a:solidFill>
                  <a:srgbClr val="000000"/>
                </a:solidFill>
                <a:latin typeface="Corbel"/>
              </a:rPr>
              <a:t>SOMMAIRE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object 23"/>
          <p:cNvSpPr/>
          <p:nvPr/>
        </p:nvSpPr>
        <p:spPr>
          <a:xfrm>
            <a:off x="12024360" y="6580440"/>
            <a:ext cx="89280" cy="16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0" lang="fr-FR" sz="1000" spc="-52" strike="noStrike">
                <a:solidFill>
                  <a:srgbClr val="000000"/>
                </a:solidFill>
                <a:latin typeface="Corbel"/>
                <a:ea typeface="DejaVu Sans"/>
              </a:rPr>
              <a:t>2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" name="object 2"/>
          <p:cNvGrpSpPr/>
          <p:nvPr/>
        </p:nvGrpSpPr>
        <p:grpSpPr>
          <a:xfrm>
            <a:off x="2631960" y="2755440"/>
            <a:ext cx="6927840" cy="1504800"/>
            <a:chOff x="2631960" y="2755440"/>
            <a:chExt cx="6927840" cy="1504800"/>
          </a:xfrm>
        </p:grpSpPr>
        <p:pic>
          <p:nvPicPr>
            <p:cNvPr id="610" name="object 3" descr=""/>
            <p:cNvPicPr/>
            <p:nvPr/>
          </p:nvPicPr>
          <p:blipFill>
            <a:blip r:embed="rId1"/>
            <a:stretch/>
          </p:blipFill>
          <p:spPr>
            <a:xfrm>
              <a:off x="2631960" y="2755440"/>
              <a:ext cx="6927480" cy="1346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11" name="object 4"/>
            <p:cNvSpPr/>
            <p:nvPr/>
          </p:nvSpPr>
          <p:spPr>
            <a:xfrm>
              <a:off x="2631960" y="2755440"/>
              <a:ext cx="6927840" cy="1346760"/>
            </a:xfrm>
            <a:custGeom>
              <a:avLst/>
              <a:gdLst>
                <a:gd name="textAreaLeft" fmla="*/ 0 w 6927840"/>
                <a:gd name="textAreaRight" fmla="*/ 6928560 w 6927840"/>
                <a:gd name="textAreaTop" fmla="*/ 0 h 1346760"/>
                <a:gd name="textAreaBottom" fmla="*/ 1347480 h 1346760"/>
              </a:gdLst>
              <a:ahLst/>
              <a:rect l="textAreaLeft" t="textAreaTop" r="textAreaRight" b="textAreaBottom"/>
              <a:pathLst>
                <a:path w="6928484" h="1347470">
                  <a:moveTo>
                    <a:pt x="0" y="224536"/>
                  </a:moveTo>
                  <a:lnTo>
                    <a:pt x="4564" y="179300"/>
                  </a:lnTo>
                  <a:lnTo>
                    <a:pt x="17652" y="137160"/>
                  </a:lnTo>
                  <a:lnTo>
                    <a:pt x="38361" y="99020"/>
                  </a:lnTo>
                  <a:lnTo>
                    <a:pt x="65786" y="65786"/>
                  </a:lnTo>
                  <a:lnTo>
                    <a:pt x="99020" y="38361"/>
                  </a:lnTo>
                  <a:lnTo>
                    <a:pt x="137159" y="17652"/>
                  </a:lnTo>
                  <a:lnTo>
                    <a:pt x="179300" y="4564"/>
                  </a:lnTo>
                  <a:lnTo>
                    <a:pt x="224535" y="0"/>
                  </a:lnTo>
                  <a:lnTo>
                    <a:pt x="6703568" y="0"/>
                  </a:lnTo>
                  <a:lnTo>
                    <a:pt x="6748803" y="4564"/>
                  </a:lnTo>
                  <a:lnTo>
                    <a:pt x="6790944" y="17652"/>
                  </a:lnTo>
                  <a:lnTo>
                    <a:pt x="6829083" y="38361"/>
                  </a:lnTo>
                  <a:lnTo>
                    <a:pt x="6862317" y="65786"/>
                  </a:lnTo>
                  <a:lnTo>
                    <a:pt x="6889742" y="99020"/>
                  </a:lnTo>
                  <a:lnTo>
                    <a:pt x="6910450" y="137160"/>
                  </a:lnTo>
                  <a:lnTo>
                    <a:pt x="6923539" y="179300"/>
                  </a:lnTo>
                  <a:lnTo>
                    <a:pt x="6928104" y="224536"/>
                  </a:lnTo>
                  <a:lnTo>
                    <a:pt x="6928104" y="1122680"/>
                  </a:lnTo>
                  <a:lnTo>
                    <a:pt x="6923539" y="1167915"/>
                  </a:lnTo>
                  <a:lnTo>
                    <a:pt x="6910451" y="1210056"/>
                  </a:lnTo>
                  <a:lnTo>
                    <a:pt x="6889742" y="1248195"/>
                  </a:lnTo>
                  <a:lnTo>
                    <a:pt x="6862318" y="1281430"/>
                  </a:lnTo>
                  <a:lnTo>
                    <a:pt x="6829083" y="1308854"/>
                  </a:lnTo>
                  <a:lnTo>
                    <a:pt x="6790944" y="1329563"/>
                  </a:lnTo>
                  <a:lnTo>
                    <a:pt x="6748803" y="1342651"/>
                  </a:lnTo>
                  <a:lnTo>
                    <a:pt x="6703568" y="1347216"/>
                  </a:lnTo>
                  <a:lnTo>
                    <a:pt x="224535" y="1347216"/>
                  </a:lnTo>
                  <a:lnTo>
                    <a:pt x="179300" y="1342651"/>
                  </a:lnTo>
                  <a:lnTo>
                    <a:pt x="137159" y="1329563"/>
                  </a:lnTo>
                  <a:lnTo>
                    <a:pt x="99020" y="1308854"/>
                  </a:lnTo>
                  <a:lnTo>
                    <a:pt x="65786" y="1281430"/>
                  </a:lnTo>
                  <a:lnTo>
                    <a:pt x="38361" y="1248195"/>
                  </a:lnTo>
                  <a:lnTo>
                    <a:pt x="17652" y="1210056"/>
                  </a:lnTo>
                  <a:lnTo>
                    <a:pt x="4564" y="1167915"/>
                  </a:lnTo>
                  <a:lnTo>
                    <a:pt x="0" y="1122680"/>
                  </a:lnTo>
                  <a:lnTo>
                    <a:pt x="0" y="224536"/>
                  </a:lnTo>
                  <a:close/>
                </a:path>
              </a:pathLst>
            </a:custGeom>
            <a:noFill/>
            <a:ln w="9525">
              <a:solidFill>
                <a:srgbClr val="d0b8e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612" name="object 5" descr=""/>
            <p:cNvPicPr/>
            <p:nvPr/>
          </p:nvPicPr>
          <p:blipFill>
            <a:blip r:embed="rId2"/>
            <a:stretch/>
          </p:blipFill>
          <p:spPr>
            <a:xfrm>
              <a:off x="3308760" y="3342240"/>
              <a:ext cx="1114920" cy="308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13" name="object 6" descr=""/>
            <p:cNvPicPr/>
            <p:nvPr/>
          </p:nvPicPr>
          <p:blipFill>
            <a:blip r:embed="rId3"/>
            <a:stretch/>
          </p:blipFill>
          <p:spPr>
            <a:xfrm>
              <a:off x="3718440" y="3342240"/>
              <a:ext cx="953280" cy="308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14" name="object 7" descr=""/>
            <p:cNvPicPr/>
            <p:nvPr/>
          </p:nvPicPr>
          <p:blipFill>
            <a:blip r:embed="rId4"/>
            <a:stretch/>
          </p:blipFill>
          <p:spPr>
            <a:xfrm>
              <a:off x="4047840" y="3342240"/>
              <a:ext cx="4932360" cy="308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15" name="object 8" descr=""/>
            <p:cNvPicPr/>
            <p:nvPr/>
          </p:nvPicPr>
          <p:blipFill>
            <a:blip r:embed="rId5"/>
            <a:stretch/>
          </p:blipFill>
          <p:spPr>
            <a:xfrm>
              <a:off x="4309920" y="3951720"/>
              <a:ext cx="3566880" cy="3085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616" name="PlaceHolder 1"/>
          <p:cNvSpPr>
            <a:spLocks noGrp="1"/>
          </p:cNvSpPr>
          <p:nvPr>
            <p:ph type="title"/>
          </p:nvPr>
        </p:nvSpPr>
        <p:spPr>
          <a:xfrm>
            <a:off x="3651120" y="2774880"/>
            <a:ext cx="4889880" cy="123120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014120" indent="0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0" lang="fr-FR" sz="4000" spc="-1" strike="noStrike">
                <a:solidFill>
                  <a:srgbClr val="000000"/>
                </a:solidFill>
                <a:latin typeface="Corbel"/>
              </a:rPr>
              <a:t>V</a:t>
            </a:r>
            <a:r>
              <a:rPr b="0" lang="fr-FR" sz="4000" spc="-80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4000" spc="-1" strike="noStrike">
                <a:solidFill>
                  <a:srgbClr val="000000"/>
                </a:solidFill>
                <a:latin typeface="Corbel"/>
              </a:rPr>
              <a:t>–</a:t>
            </a:r>
            <a:r>
              <a:rPr b="0" lang="fr-FR" sz="4000" spc="-202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4000" spc="-26" strike="noStrike">
                <a:solidFill>
                  <a:srgbClr val="000000"/>
                </a:solidFill>
                <a:latin typeface="Corbel"/>
              </a:rPr>
              <a:t>CLASSIFICATION</a:t>
            </a:r>
            <a:r>
              <a:rPr b="0" lang="fr-FR" sz="4000" spc="-15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4000" spc="-52" strike="noStrike">
                <a:solidFill>
                  <a:srgbClr val="000000"/>
                </a:solidFill>
                <a:latin typeface="Corbel"/>
              </a:rPr>
              <a:t>&amp; </a:t>
            </a:r>
            <a:r>
              <a:rPr b="0" lang="fr-FR" sz="4000" spc="-12" strike="noStrike">
                <a:solidFill>
                  <a:srgbClr val="000000"/>
                </a:solidFill>
                <a:latin typeface="Corbel"/>
              </a:rPr>
              <a:t>CLUSTERING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7" name="object 10"/>
          <p:cNvSpPr/>
          <p:nvPr/>
        </p:nvSpPr>
        <p:spPr>
          <a:xfrm>
            <a:off x="11958840" y="6580440"/>
            <a:ext cx="153720" cy="16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0" lang="fr-FR" sz="1000" spc="-26" strike="noStrike">
                <a:solidFill>
                  <a:srgbClr val="000000"/>
                </a:solidFill>
                <a:latin typeface="Corbel"/>
                <a:ea typeface="DejaVu Sans"/>
              </a:rPr>
              <a:t>20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18" name="object 11"/>
          <p:cNvGrpSpPr/>
          <p:nvPr/>
        </p:nvGrpSpPr>
        <p:grpSpPr>
          <a:xfrm>
            <a:off x="921960" y="4509360"/>
            <a:ext cx="10347120" cy="1256760"/>
            <a:chOff x="921960" y="4509360"/>
            <a:chExt cx="10347120" cy="1256760"/>
          </a:xfrm>
        </p:grpSpPr>
        <p:pic>
          <p:nvPicPr>
            <p:cNvPr id="619" name="object 12" descr=""/>
            <p:cNvPicPr/>
            <p:nvPr/>
          </p:nvPicPr>
          <p:blipFill>
            <a:blip r:embed="rId6"/>
            <a:stretch/>
          </p:blipFill>
          <p:spPr>
            <a:xfrm>
              <a:off x="921960" y="4509360"/>
              <a:ext cx="10347120" cy="1256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0" name="object 13"/>
            <p:cNvSpPr/>
            <p:nvPr/>
          </p:nvSpPr>
          <p:spPr>
            <a:xfrm>
              <a:off x="921960" y="4509360"/>
              <a:ext cx="10347120" cy="1256760"/>
            </a:xfrm>
            <a:custGeom>
              <a:avLst/>
              <a:gdLst>
                <a:gd name="textAreaLeft" fmla="*/ 0 w 10347120"/>
                <a:gd name="textAreaRight" fmla="*/ 10347840 w 10347120"/>
                <a:gd name="textAreaTop" fmla="*/ 0 h 1256760"/>
                <a:gd name="textAreaBottom" fmla="*/ 1257480 h 1256760"/>
              </a:gdLst>
              <a:ahLst/>
              <a:rect l="textAreaLeft" t="textAreaTop" r="textAreaRight" b="textAreaBottom"/>
              <a:pathLst>
                <a:path w="10347960" h="1257300">
                  <a:moveTo>
                    <a:pt x="0" y="84200"/>
                  </a:moveTo>
                  <a:lnTo>
                    <a:pt x="6613" y="51434"/>
                  </a:lnTo>
                  <a:lnTo>
                    <a:pt x="24649" y="24669"/>
                  </a:lnTo>
                  <a:lnTo>
                    <a:pt x="51397" y="6619"/>
                  </a:lnTo>
                  <a:lnTo>
                    <a:pt x="84150" y="0"/>
                  </a:lnTo>
                  <a:lnTo>
                    <a:pt x="10263759" y="0"/>
                  </a:lnTo>
                  <a:lnTo>
                    <a:pt x="10296525" y="6619"/>
                  </a:lnTo>
                  <a:lnTo>
                    <a:pt x="10323290" y="24669"/>
                  </a:lnTo>
                  <a:lnTo>
                    <a:pt x="10341340" y="51434"/>
                  </a:lnTo>
                  <a:lnTo>
                    <a:pt x="10347960" y="84200"/>
                  </a:lnTo>
                  <a:lnTo>
                    <a:pt x="10347960" y="1173149"/>
                  </a:lnTo>
                  <a:lnTo>
                    <a:pt x="10341340" y="1205902"/>
                  </a:lnTo>
                  <a:lnTo>
                    <a:pt x="10323290" y="1232650"/>
                  </a:lnTo>
                  <a:lnTo>
                    <a:pt x="10296525" y="1250686"/>
                  </a:lnTo>
                  <a:lnTo>
                    <a:pt x="10263759" y="1257299"/>
                  </a:lnTo>
                  <a:lnTo>
                    <a:pt x="84150" y="1257299"/>
                  </a:lnTo>
                  <a:lnTo>
                    <a:pt x="51397" y="1250686"/>
                  </a:lnTo>
                  <a:lnTo>
                    <a:pt x="24649" y="1232650"/>
                  </a:lnTo>
                  <a:lnTo>
                    <a:pt x="6613" y="1205902"/>
                  </a:lnTo>
                  <a:lnTo>
                    <a:pt x="0" y="1173149"/>
                  </a:lnTo>
                  <a:lnTo>
                    <a:pt x="0" y="84200"/>
                  </a:lnTo>
                  <a:close/>
                </a:path>
              </a:pathLst>
            </a:custGeom>
            <a:noFill/>
            <a:ln w="9524">
              <a:solidFill>
                <a:srgbClr val="aaaaa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621" name="object 14"/>
          <p:cNvSpPr/>
          <p:nvPr/>
        </p:nvSpPr>
        <p:spPr>
          <a:xfrm>
            <a:off x="1026000" y="4627080"/>
            <a:ext cx="10091160" cy="98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1" lang="fr-FR" sz="16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Deux</a:t>
            </a:r>
            <a:r>
              <a:rPr b="1" lang="fr-FR" sz="1600" spc="-6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6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méthodes</a:t>
            </a:r>
            <a:r>
              <a:rPr b="1" lang="fr-FR" sz="1600" spc="-3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6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proposées</a:t>
            </a:r>
            <a:r>
              <a:rPr b="1" lang="fr-FR" sz="1600" spc="-7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6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: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641880" indent="-172800">
              <a:lnSpc>
                <a:spcPct val="100000"/>
              </a:lnSpc>
              <a:spcBef>
                <a:spcPts val="1919"/>
              </a:spcBef>
              <a:buClr>
                <a:srgbClr val="000000"/>
              </a:buClr>
              <a:buFont typeface="Arial"/>
              <a:buChar char="•"/>
              <a:tabLst>
                <a:tab algn="l" pos="641880"/>
              </a:tabLst>
            </a:pPr>
            <a:r>
              <a:rPr b="0" lang="fr-FR" sz="16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Classification</a:t>
            </a:r>
            <a:r>
              <a:rPr b="0" lang="fr-FR" sz="1600" spc="-7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6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multi</a:t>
            </a:r>
            <a:r>
              <a:rPr b="0" lang="fr-FR" sz="1600" spc="-3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6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classes</a:t>
            </a:r>
            <a:r>
              <a:rPr b="0" lang="fr-FR" sz="1600" spc="-2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6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:</a:t>
            </a:r>
            <a:r>
              <a:rPr b="0" lang="fr-FR" sz="1600" spc="-7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000000"/>
                </a:solidFill>
                <a:latin typeface="Corbel"/>
                <a:ea typeface="DejaVu Sans"/>
              </a:rPr>
              <a:t>Cela</a:t>
            </a:r>
            <a:r>
              <a:rPr b="0" lang="fr-FR" sz="16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000000"/>
                </a:solidFill>
                <a:latin typeface="Corbel"/>
                <a:ea typeface="DejaVu Sans"/>
              </a:rPr>
              <a:t>nous</a:t>
            </a:r>
            <a:r>
              <a:rPr b="0" lang="fr-FR" sz="16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000000"/>
                </a:solidFill>
                <a:latin typeface="Corbel"/>
                <a:ea typeface="DejaVu Sans"/>
              </a:rPr>
              <a:t>permettra</a:t>
            </a:r>
            <a:r>
              <a:rPr b="0" lang="fr-FR" sz="16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600" spc="-12" strike="noStrike">
                <a:solidFill>
                  <a:srgbClr val="000000"/>
                </a:solidFill>
                <a:latin typeface="Corbel"/>
                <a:ea typeface="DejaVu Sans"/>
              </a:rPr>
              <a:t>d’analyser</a:t>
            </a:r>
            <a:r>
              <a:rPr b="0" lang="fr-FR" sz="1600" spc="-1" strike="noStrike">
                <a:solidFill>
                  <a:srgbClr val="000000"/>
                </a:solidFill>
                <a:latin typeface="Corbel"/>
                <a:ea typeface="DejaVu Sans"/>
              </a:rPr>
              <a:t> les</a:t>
            </a:r>
            <a:r>
              <a:rPr b="0" lang="fr-FR" sz="16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600" spc="-12" strike="noStrike">
                <a:solidFill>
                  <a:srgbClr val="000000"/>
                </a:solidFill>
                <a:latin typeface="Corbel"/>
                <a:ea typeface="DejaVu Sans"/>
              </a:rPr>
              <a:t>performances</a:t>
            </a:r>
            <a:r>
              <a:rPr b="0" lang="fr-FR" sz="16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6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000000"/>
                </a:solidFill>
                <a:latin typeface="Corbel"/>
                <a:ea typeface="DejaVu Sans"/>
              </a:rPr>
              <a:t>classification</a:t>
            </a:r>
            <a:r>
              <a:rPr b="0" lang="fr-FR" sz="1600" spc="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000000"/>
                </a:solidFill>
                <a:latin typeface="Corbel"/>
                <a:ea typeface="DejaVu Sans"/>
              </a:rPr>
              <a:t>d’un</a:t>
            </a:r>
            <a:r>
              <a:rPr b="0" lang="fr-FR" sz="16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000000"/>
                </a:solidFill>
                <a:latin typeface="Corbel"/>
                <a:ea typeface="DejaVu Sans"/>
              </a:rPr>
              <a:t>nouvel</a:t>
            </a:r>
            <a:r>
              <a:rPr b="0" lang="fr-FR" sz="16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600" spc="-12" strike="noStrike">
                <a:solidFill>
                  <a:srgbClr val="000000"/>
                </a:solidFill>
                <a:latin typeface="Corbel"/>
                <a:ea typeface="DejaVu Sans"/>
              </a:rPr>
              <a:t>article.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641880" indent="-1728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641880"/>
              </a:tabLst>
            </a:pPr>
            <a:r>
              <a:rPr b="0" lang="fr-FR" sz="16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Clustering</a:t>
            </a:r>
            <a:r>
              <a:rPr b="0" lang="fr-FR" sz="1600" spc="-3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6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:</a:t>
            </a:r>
            <a:r>
              <a:rPr b="0" lang="fr-FR" sz="1600" spc="-80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000000"/>
                </a:solidFill>
                <a:latin typeface="Corbel"/>
                <a:ea typeface="DejaVu Sans"/>
              </a:rPr>
              <a:t>Cela</a:t>
            </a:r>
            <a:r>
              <a:rPr b="0" lang="fr-FR" sz="16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000000"/>
                </a:solidFill>
                <a:latin typeface="Corbel"/>
                <a:ea typeface="DejaVu Sans"/>
              </a:rPr>
              <a:t>nous</a:t>
            </a:r>
            <a:r>
              <a:rPr b="0" lang="fr-FR" sz="16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000000"/>
                </a:solidFill>
                <a:latin typeface="Corbel"/>
                <a:ea typeface="DejaVu Sans"/>
              </a:rPr>
              <a:t>permettra</a:t>
            </a:r>
            <a:r>
              <a:rPr b="0" lang="fr-FR" sz="16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600" spc="-12" strike="noStrike">
                <a:solidFill>
                  <a:srgbClr val="000000"/>
                </a:solidFill>
                <a:latin typeface="Corbel"/>
                <a:ea typeface="DejaVu Sans"/>
              </a:rPr>
              <a:t>d’analyser</a:t>
            </a:r>
            <a:r>
              <a:rPr b="0" lang="fr-FR" sz="1600" spc="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000000"/>
                </a:solidFill>
                <a:latin typeface="Corbel"/>
                <a:ea typeface="DejaVu Sans"/>
              </a:rPr>
              <a:t>la</a:t>
            </a:r>
            <a:r>
              <a:rPr b="0" lang="fr-FR" sz="16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000000"/>
                </a:solidFill>
                <a:latin typeface="Corbel"/>
                <a:ea typeface="DejaVu Sans"/>
              </a:rPr>
              <a:t>qualité</a:t>
            </a:r>
            <a:r>
              <a:rPr b="0" lang="fr-FR" sz="16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6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000000"/>
                </a:solidFill>
                <a:latin typeface="Corbel"/>
                <a:ea typeface="DejaVu Sans"/>
              </a:rPr>
              <a:t>notre</a:t>
            </a:r>
            <a:r>
              <a:rPr b="0" lang="fr-FR" sz="16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000000"/>
                </a:solidFill>
                <a:latin typeface="Corbel"/>
                <a:ea typeface="DejaVu Sans"/>
              </a:rPr>
              <a:t>feature</a:t>
            </a:r>
            <a:r>
              <a:rPr b="0" lang="fr-FR" sz="16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600" spc="-12" strike="noStrike">
                <a:solidFill>
                  <a:srgbClr val="000000"/>
                </a:solidFill>
                <a:latin typeface="Corbel"/>
                <a:ea typeface="DejaVu Sans"/>
              </a:rPr>
              <a:t>engineering.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PlaceHolder 1"/>
          <p:cNvSpPr>
            <a:spLocks noGrp="1"/>
          </p:cNvSpPr>
          <p:nvPr>
            <p:ph type="title"/>
          </p:nvPr>
        </p:nvSpPr>
        <p:spPr>
          <a:xfrm>
            <a:off x="1563120" y="182160"/>
            <a:ext cx="6811560" cy="115704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1" lang="fr-FR" sz="4000" spc="-52" strike="noStrike">
                <a:solidFill>
                  <a:srgbClr val="000000"/>
                </a:solidFill>
                <a:latin typeface="Corbel"/>
              </a:rPr>
              <a:t>PREPARATION</a:t>
            </a:r>
            <a:r>
              <a:rPr b="1" lang="fr-FR" sz="4000" spc="-100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" strike="noStrike">
                <a:solidFill>
                  <a:srgbClr val="000000"/>
                </a:solidFill>
                <a:latin typeface="Corbel"/>
              </a:rPr>
              <a:t>DES</a:t>
            </a:r>
            <a:r>
              <a:rPr b="1" lang="fr-FR" sz="4000" spc="-100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2" strike="noStrike">
                <a:solidFill>
                  <a:srgbClr val="000000"/>
                </a:solidFill>
                <a:latin typeface="Corbel"/>
              </a:rPr>
              <a:t>DONNEES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623" name="object 3"/>
          <p:cNvGraphicFramePr/>
          <p:nvPr/>
        </p:nvGraphicFramePr>
        <p:xfrm>
          <a:off x="0" y="815040"/>
          <a:ext cx="12188520" cy="5934240"/>
        </p:xfrm>
        <a:graphic>
          <a:graphicData uri="http://schemas.openxmlformats.org/drawingml/2006/table">
            <a:tbl>
              <a:tblPr/>
              <a:tblGrid>
                <a:gridCol w="1008360"/>
                <a:gridCol w="2800800"/>
                <a:gridCol w="1414440"/>
                <a:gridCol w="1740960"/>
                <a:gridCol w="1922760"/>
                <a:gridCol w="1559880"/>
                <a:gridCol w="1741680"/>
              </a:tblGrid>
              <a:tr h="639360">
                <a:tc>
                  <a:txBody>
                    <a:bodyPr anchor="t">
                      <a:noAutofit/>
                    </a:bodyPr>
                    <a:p>
                      <a:pPr marL="1800" algn="ctr">
                        <a:lnSpc>
                          <a:spcPct val="100000"/>
                        </a:lnSpc>
                        <a:spcBef>
                          <a:spcPts val="286"/>
                        </a:spcBef>
                      </a:pPr>
                      <a:r>
                        <a:rPr b="1" lang="fr-FR" sz="12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Itération</a:t>
                      </a:r>
                      <a:endParaRPr b="0" lang="fr-FR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1800" algn="ctr">
                        <a:lnSpc>
                          <a:spcPct val="100000"/>
                        </a:lnSpc>
                        <a:spcBef>
                          <a:spcPts val="286"/>
                        </a:spcBef>
                      </a:pPr>
                      <a:r>
                        <a:rPr b="1" lang="fr-FR" sz="12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Description</a:t>
                      </a:r>
                      <a:endParaRPr b="0" lang="fr-FR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501480" indent="-230400">
                        <a:lnSpc>
                          <a:spcPct val="100000"/>
                        </a:lnSpc>
                        <a:spcBef>
                          <a:spcPts val="286"/>
                        </a:spcBef>
                        <a:tabLst>
                          <a:tab algn="l" pos="0"/>
                        </a:tabLst>
                      </a:pPr>
                      <a:r>
                        <a:rPr b="1" lang="fr-FR" sz="12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Taille</a:t>
                      </a:r>
                      <a:r>
                        <a:rPr b="1" lang="fr-FR" sz="12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1" lang="fr-FR" sz="12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vecteur initale</a:t>
                      </a:r>
                      <a:endParaRPr b="0" lang="fr-FR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205200" indent="17640">
                        <a:lnSpc>
                          <a:spcPct val="100000"/>
                        </a:lnSpc>
                        <a:spcBef>
                          <a:spcPts val="286"/>
                        </a:spcBef>
                        <a:tabLst>
                          <a:tab algn="l" pos="0"/>
                        </a:tabLst>
                      </a:pPr>
                      <a:r>
                        <a:rPr b="1" lang="fr-FR" sz="12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Taille</a:t>
                      </a:r>
                      <a:r>
                        <a:rPr b="1" lang="fr-FR" sz="12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1" lang="fr-FR" sz="12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vecteur</a:t>
                      </a:r>
                      <a:r>
                        <a:rPr b="1" lang="fr-FR" sz="12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1" lang="fr-FR" sz="12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totale </a:t>
                      </a:r>
                      <a:r>
                        <a:rPr b="1" lang="fr-FR" sz="12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après</a:t>
                      </a:r>
                      <a:r>
                        <a:rPr b="1" lang="fr-FR" sz="1200" spc="-3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1" lang="fr-FR" sz="12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concaténation</a:t>
                      </a:r>
                      <a:endParaRPr b="0" lang="fr-FR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286"/>
                        </a:spcBef>
                      </a:pPr>
                      <a:r>
                        <a:rPr b="1" lang="fr-FR" sz="12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ACP</a:t>
                      </a:r>
                      <a:r>
                        <a:rPr b="1" lang="fr-FR" sz="12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1" lang="fr-FR" sz="12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(90%</a:t>
                      </a:r>
                      <a:r>
                        <a:rPr b="1" lang="fr-FR" sz="1200" spc="-4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1" lang="fr-FR" sz="12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d’infos</a:t>
                      </a:r>
                      <a:r>
                        <a:rPr b="1" lang="fr-FR" sz="12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1" lang="fr-FR" sz="12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gardées)</a:t>
                      </a:r>
                      <a:endParaRPr b="0" lang="fr-FR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359280" indent="-218520">
                        <a:lnSpc>
                          <a:spcPct val="100000"/>
                        </a:lnSpc>
                        <a:spcBef>
                          <a:spcPts val="286"/>
                        </a:spcBef>
                        <a:tabLst>
                          <a:tab algn="l" pos="0"/>
                        </a:tabLst>
                      </a:pPr>
                      <a:r>
                        <a:rPr b="1" lang="fr-FR" sz="12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NMF</a:t>
                      </a:r>
                      <a:r>
                        <a:rPr b="1" lang="fr-FR" sz="1200" spc="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1" lang="fr-FR" sz="12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(Réduction </a:t>
                      </a:r>
                      <a:r>
                        <a:rPr b="1" lang="fr-FR" sz="12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à</a:t>
                      </a:r>
                      <a:r>
                        <a:rPr b="1" lang="fr-FR" sz="1200" spc="15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1" lang="fr-FR" sz="1200" spc="-52" strike="noStrike">
                          <a:solidFill>
                            <a:srgbClr val="000000"/>
                          </a:solidFill>
                          <a:latin typeface="Corbel"/>
                        </a:rPr>
                        <a:t>7</a:t>
                      </a:r>
                      <a:r>
                        <a:rPr b="1" lang="fr-FR" sz="12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composants)</a:t>
                      </a:r>
                      <a:endParaRPr b="0" lang="fr-FR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242640" algn="ctr">
                        <a:lnSpc>
                          <a:spcPct val="100000"/>
                        </a:lnSpc>
                        <a:spcBef>
                          <a:spcPts val="286"/>
                        </a:spcBef>
                      </a:pPr>
                      <a:r>
                        <a:rPr b="1" lang="fr-FR" sz="12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Taille</a:t>
                      </a:r>
                      <a:r>
                        <a:rPr b="1" lang="fr-FR" sz="12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1" lang="fr-FR" sz="12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vecteur</a:t>
                      </a:r>
                      <a:r>
                        <a:rPr b="1" lang="fr-FR" sz="12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 après </a:t>
                      </a:r>
                      <a:r>
                        <a:rPr b="1" lang="fr-FR" sz="12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réduction dimensionnelle</a:t>
                      </a:r>
                      <a:endParaRPr b="0" lang="fr-FR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</a:tr>
              <a:tr h="25884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1" lang="fr-FR" sz="1100" spc="-52" strike="noStrike">
                          <a:solidFill>
                            <a:srgbClr val="000000"/>
                          </a:solidFill>
                          <a:latin typeface="Corbel"/>
                        </a:rPr>
                        <a:t>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Tf-</a:t>
                      </a: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Idf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2371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2371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44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Non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c33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Oui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180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52" strike="noStrike">
                          <a:solidFill>
                            <a:srgbClr val="000000"/>
                          </a:solidFill>
                          <a:latin typeface="Corbel"/>
                        </a:rPr>
                        <a:t>7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58120"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1" lang="fr-FR" sz="1100" spc="-52" strike="noStrike">
                          <a:solidFill>
                            <a:srgbClr val="000000"/>
                          </a:solidFill>
                          <a:latin typeface="Corbel"/>
                        </a:rPr>
                        <a:t>2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BoVW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1000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80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1000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44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Non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c33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Oui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180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52" strike="noStrike">
                          <a:solidFill>
                            <a:srgbClr val="000000"/>
                          </a:solidFill>
                          <a:latin typeface="Corbel"/>
                        </a:rPr>
                        <a:t>7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5812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1" lang="fr-FR" sz="1100" spc="-52" strike="noStrike">
                          <a:solidFill>
                            <a:srgbClr val="000000"/>
                          </a:solidFill>
                          <a:latin typeface="Corbel"/>
                        </a:rPr>
                        <a:t>3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VGG-</a:t>
                      </a: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16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25088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80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25088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44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Non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c33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Oui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180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52" strike="noStrike">
                          <a:solidFill>
                            <a:srgbClr val="000000"/>
                          </a:solidFill>
                          <a:latin typeface="Corbel"/>
                        </a:rPr>
                        <a:t>7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5884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1" lang="fr-FR" sz="1100" spc="-52" strike="noStrike">
                          <a:solidFill>
                            <a:srgbClr val="000000"/>
                          </a:solidFill>
                          <a:latin typeface="Corbel"/>
                        </a:rPr>
                        <a:t>4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144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ResNet50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100352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80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100352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44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Non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c33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Oui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180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52" strike="noStrike">
                          <a:solidFill>
                            <a:srgbClr val="000000"/>
                          </a:solidFill>
                          <a:latin typeface="Corbel"/>
                        </a:rPr>
                        <a:t>7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42588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1" lang="fr-FR" sz="1100" spc="-52" strike="noStrike">
                          <a:solidFill>
                            <a:srgbClr val="000000"/>
                          </a:solidFill>
                          <a:latin typeface="Corbel"/>
                        </a:rPr>
                        <a:t>5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Texte</a:t>
                      </a:r>
                      <a:r>
                        <a:rPr b="0" lang="fr-FR" sz="1100" spc="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:</a:t>
                      </a:r>
                      <a:r>
                        <a:rPr b="0" lang="fr-FR" sz="1100" spc="9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Tf-</a:t>
                      </a: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Idf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720" algn="ctr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Image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: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BoVw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2371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720" algn="ctr">
                        <a:lnSpc>
                          <a:spcPct val="100000"/>
                        </a:lnSpc>
                      </a:pP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1000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80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3371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252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Oui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Non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c33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144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431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42660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1" lang="fr-FR" sz="1100" spc="-52" strike="noStrike">
                          <a:solidFill>
                            <a:srgbClr val="000000"/>
                          </a:solidFill>
                          <a:latin typeface="Corbel"/>
                        </a:rPr>
                        <a:t>6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1000080" indent="1440" algn="ctr">
                        <a:lnSpc>
                          <a:spcPct val="100000"/>
                        </a:lnSpc>
                        <a:spcBef>
                          <a:spcPts val="295"/>
                        </a:spcBef>
                        <a:tabLst>
                          <a:tab algn="l" pos="0"/>
                        </a:tabLs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Texte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: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Tf-</a:t>
                      </a: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Idf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 Image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: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BoVw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2371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720" algn="ctr">
                        <a:lnSpc>
                          <a:spcPct val="100000"/>
                        </a:lnSpc>
                      </a:pP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1000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80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3371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44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Non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c33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Oui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180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52" strike="noStrike">
                          <a:solidFill>
                            <a:srgbClr val="000000"/>
                          </a:solidFill>
                          <a:latin typeface="Corbel"/>
                        </a:rPr>
                        <a:t>7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42588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1" lang="fr-FR" sz="1100" spc="-52" strike="noStrike">
                          <a:solidFill>
                            <a:srgbClr val="000000"/>
                          </a:solidFill>
                          <a:latin typeface="Corbel"/>
                        </a:rPr>
                        <a:t>7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94500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Texte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: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Tf-</a:t>
                      </a: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Idf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 Image :</a:t>
                      </a:r>
                      <a:r>
                        <a:rPr b="0" lang="fr-FR" sz="1100" spc="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VGG-</a:t>
                      </a: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16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2371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720" algn="ctr">
                        <a:lnSpc>
                          <a:spcPct val="100000"/>
                        </a:lnSpc>
                      </a:pP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25088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80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27459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252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Oui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Non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c33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584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42588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1" lang="fr-FR" sz="1100" spc="-52" strike="noStrike">
                          <a:solidFill>
                            <a:srgbClr val="000000"/>
                          </a:solidFill>
                          <a:latin typeface="Corbel"/>
                        </a:rPr>
                        <a:t>8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94500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Texte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: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Tf-</a:t>
                      </a: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Idf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 Image :</a:t>
                      </a:r>
                      <a:r>
                        <a:rPr b="0" lang="fr-FR" sz="1100" spc="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VGG-</a:t>
                      </a: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16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2371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720" algn="ctr">
                        <a:lnSpc>
                          <a:spcPct val="100000"/>
                        </a:lnSpc>
                        <a:spcBef>
                          <a:spcPts val="6"/>
                        </a:spcBef>
                      </a:pP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25088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80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27459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44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Non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c33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Oui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180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52" strike="noStrike">
                          <a:solidFill>
                            <a:srgbClr val="000000"/>
                          </a:solidFill>
                          <a:latin typeface="Corbel"/>
                        </a:rPr>
                        <a:t>7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42588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1" lang="fr-FR" sz="1100" spc="-52" strike="noStrike">
                          <a:solidFill>
                            <a:srgbClr val="000000"/>
                          </a:solidFill>
                          <a:latin typeface="Corbel"/>
                        </a:rPr>
                        <a:t>9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987480" indent="-104040">
                        <a:lnSpc>
                          <a:spcPct val="100000"/>
                        </a:lnSpc>
                        <a:spcBef>
                          <a:spcPts val="300"/>
                        </a:spcBef>
                        <a:tabLst>
                          <a:tab algn="l" pos="0"/>
                        </a:tabLs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Texte</a:t>
                      </a: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:</a:t>
                      </a: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Word2Vec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Image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: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BoVW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1000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720" algn="ctr">
                        <a:lnSpc>
                          <a:spcPct val="100000"/>
                        </a:lnSpc>
                      </a:pP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1000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80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2000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252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Oui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Non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c33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252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448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42660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1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10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945000" indent="-60840">
                        <a:lnSpc>
                          <a:spcPct val="100000"/>
                        </a:lnSpc>
                        <a:spcBef>
                          <a:spcPts val="300"/>
                        </a:spcBef>
                        <a:tabLst>
                          <a:tab algn="l" pos="0"/>
                        </a:tabLs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Texte</a:t>
                      </a: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:</a:t>
                      </a: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Word2Vec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Image :</a:t>
                      </a:r>
                      <a:r>
                        <a:rPr b="0" lang="fr-FR" sz="1100" spc="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VGG-</a:t>
                      </a: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16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1000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720" algn="ctr">
                        <a:lnSpc>
                          <a:spcPct val="100000"/>
                        </a:lnSpc>
                      </a:pP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25088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80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26088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252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Oui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Non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c33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584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425880"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1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11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Texte</a:t>
                      </a: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:</a:t>
                      </a: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Word2Vec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720" algn="ctr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Image :</a:t>
                      </a:r>
                      <a:r>
                        <a:rPr b="0" lang="fr-FR" sz="1100" spc="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VGG-</a:t>
                      </a: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16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1000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720" algn="ctr">
                        <a:lnSpc>
                          <a:spcPct val="100000"/>
                        </a:lnSpc>
                      </a:pP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25088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80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26088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44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Non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c33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180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Oui sur</a:t>
                      </a:r>
                      <a:r>
                        <a:rPr b="0" lang="fr-FR" sz="1100" spc="2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VGG-</a:t>
                      </a: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16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324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1007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425880">
                <a:tc>
                  <a:txBody>
                    <a:bodyPr anchor="t">
                      <a:noAutofit/>
                    </a:bodyPr>
                    <a:p>
                      <a:pPr marL="144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1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12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890280" indent="137160">
                        <a:lnSpc>
                          <a:spcPct val="100000"/>
                        </a:lnSpc>
                        <a:spcBef>
                          <a:spcPts val="300"/>
                        </a:spcBef>
                        <a:tabLst>
                          <a:tab algn="l" pos="0"/>
                        </a:tabLs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Texte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: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Tf-</a:t>
                      </a: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Idf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 Image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: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ResNet50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2371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720" algn="ctr">
                        <a:lnSpc>
                          <a:spcPct val="100000"/>
                        </a:lnSpc>
                      </a:pP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100352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102723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252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Oui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Non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c33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252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665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42660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1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13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890280" indent="137160">
                        <a:lnSpc>
                          <a:spcPct val="100000"/>
                        </a:lnSpc>
                        <a:spcBef>
                          <a:spcPts val="300"/>
                        </a:spcBef>
                        <a:tabLst>
                          <a:tab algn="l" pos="0"/>
                        </a:tabLs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Texte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: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Tf-</a:t>
                      </a: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Idf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 Image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: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ResNet50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2371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720" algn="ctr">
                        <a:lnSpc>
                          <a:spcPct val="100000"/>
                        </a:lnSpc>
                      </a:pP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100352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102723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44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Non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c33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Oui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180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0" lang="fr-FR" sz="1100" spc="-52" strike="noStrike">
                          <a:solidFill>
                            <a:srgbClr val="000000"/>
                          </a:solidFill>
                          <a:latin typeface="Corbel"/>
                        </a:rPr>
                        <a:t>7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42588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1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14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88380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Texte</a:t>
                      </a: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:</a:t>
                      </a: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Word2Vec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89028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Image</a:t>
                      </a:r>
                      <a:r>
                        <a:rPr b="0" lang="fr-FR" sz="1100" spc="-15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: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ResNet50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1000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720" algn="ctr">
                        <a:lnSpc>
                          <a:spcPct val="100000"/>
                        </a:lnSpc>
                      </a:pP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100352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80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101352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44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Non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c33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180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Oui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sur</a:t>
                      </a:r>
                      <a:r>
                        <a:rPr b="0" lang="fr-FR" sz="1100" spc="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ResNet50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180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10007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object 2"/>
          <p:cNvGrpSpPr/>
          <p:nvPr/>
        </p:nvGrpSpPr>
        <p:grpSpPr>
          <a:xfrm>
            <a:off x="83880" y="861120"/>
            <a:ext cx="12023640" cy="5504040"/>
            <a:chOff x="83880" y="861120"/>
            <a:chExt cx="12023640" cy="5504040"/>
          </a:xfrm>
        </p:grpSpPr>
        <p:pic>
          <p:nvPicPr>
            <p:cNvPr id="625" name="object 3" descr=""/>
            <p:cNvPicPr/>
            <p:nvPr/>
          </p:nvPicPr>
          <p:blipFill>
            <a:blip r:embed="rId1"/>
            <a:stretch/>
          </p:blipFill>
          <p:spPr>
            <a:xfrm>
              <a:off x="83880" y="2273760"/>
              <a:ext cx="2077920" cy="4091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26" name="object 4" descr=""/>
            <p:cNvPicPr/>
            <p:nvPr/>
          </p:nvPicPr>
          <p:blipFill>
            <a:blip r:embed="rId2"/>
            <a:stretch/>
          </p:blipFill>
          <p:spPr>
            <a:xfrm>
              <a:off x="2333160" y="2273760"/>
              <a:ext cx="9774360" cy="4091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27" name="object 5" descr=""/>
            <p:cNvPicPr/>
            <p:nvPr/>
          </p:nvPicPr>
          <p:blipFill>
            <a:blip r:embed="rId3"/>
            <a:stretch/>
          </p:blipFill>
          <p:spPr>
            <a:xfrm>
              <a:off x="1484280" y="861120"/>
              <a:ext cx="10345680" cy="1256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8" name="object 6"/>
            <p:cNvSpPr/>
            <p:nvPr/>
          </p:nvSpPr>
          <p:spPr>
            <a:xfrm>
              <a:off x="1484280" y="861120"/>
              <a:ext cx="10346040" cy="1256760"/>
            </a:xfrm>
            <a:custGeom>
              <a:avLst/>
              <a:gdLst>
                <a:gd name="textAreaLeft" fmla="*/ 0 w 10346040"/>
                <a:gd name="textAreaRight" fmla="*/ 10346760 w 10346040"/>
                <a:gd name="textAreaTop" fmla="*/ 0 h 1256760"/>
                <a:gd name="textAreaBottom" fmla="*/ 1257480 h 1256760"/>
              </a:gdLst>
              <a:ahLst/>
              <a:rect l="textAreaLeft" t="textAreaTop" r="textAreaRight" b="textAreaBottom"/>
              <a:pathLst>
                <a:path w="10346690" h="1257300">
                  <a:moveTo>
                    <a:pt x="0" y="84200"/>
                  </a:moveTo>
                  <a:lnTo>
                    <a:pt x="6619" y="51435"/>
                  </a:lnTo>
                  <a:lnTo>
                    <a:pt x="24669" y="24669"/>
                  </a:lnTo>
                  <a:lnTo>
                    <a:pt x="51434" y="6619"/>
                  </a:lnTo>
                  <a:lnTo>
                    <a:pt x="84201" y="0"/>
                  </a:lnTo>
                  <a:lnTo>
                    <a:pt x="10262235" y="0"/>
                  </a:lnTo>
                  <a:lnTo>
                    <a:pt x="10295001" y="6619"/>
                  </a:lnTo>
                  <a:lnTo>
                    <a:pt x="10321766" y="24669"/>
                  </a:lnTo>
                  <a:lnTo>
                    <a:pt x="10339816" y="51435"/>
                  </a:lnTo>
                  <a:lnTo>
                    <a:pt x="10346436" y="84200"/>
                  </a:lnTo>
                  <a:lnTo>
                    <a:pt x="10346436" y="1173099"/>
                  </a:lnTo>
                  <a:lnTo>
                    <a:pt x="10339816" y="1205864"/>
                  </a:lnTo>
                  <a:lnTo>
                    <a:pt x="10321766" y="1232630"/>
                  </a:lnTo>
                  <a:lnTo>
                    <a:pt x="10295001" y="1250680"/>
                  </a:lnTo>
                  <a:lnTo>
                    <a:pt x="10262235" y="1257300"/>
                  </a:lnTo>
                  <a:lnTo>
                    <a:pt x="84201" y="1257300"/>
                  </a:lnTo>
                  <a:lnTo>
                    <a:pt x="51434" y="1250680"/>
                  </a:lnTo>
                  <a:lnTo>
                    <a:pt x="24669" y="1232630"/>
                  </a:lnTo>
                  <a:lnTo>
                    <a:pt x="6619" y="1205864"/>
                  </a:lnTo>
                  <a:lnTo>
                    <a:pt x="0" y="1173099"/>
                  </a:lnTo>
                  <a:lnTo>
                    <a:pt x="0" y="84200"/>
                  </a:lnTo>
                  <a:close/>
                </a:path>
              </a:pathLst>
            </a:custGeom>
            <a:noFill/>
            <a:ln w="9525">
              <a:solidFill>
                <a:srgbClr val="aaaaa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629" name="object 7"/>
          <p:cNvSpPr/>
          <p:nvPr/>
        </p:nvSpPr>
        <p:spPr>
          <a:xfrm>
            <a:off x="1587600" y="919080"/>
            <a:ext cx="9985320" cy="110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Mise</a:t>
            </a:r>
            <a:r>
              <a:rPr b="1" lang="fr-FR" sz="1200" spc="-7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en</a:t>
            </a:r>
            <a:r>
              <a:rPr b="1" lang="fr-FR" sz="12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place</a:t>
            </a:r>
            <a:r>
              <a:rPr b="1" lang="fr-FR" sz="12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de</a:t>
            </a:r>
            <a:r>
              <a:rPr b="1" lang="fr-FR" sz="1200" spc="-7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modèles</a:t>
            </a:r>
            <a:r>
              <a:rPr b="1" lang="fr-FR" sz="1200" spc="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de</a:t>
            </a:r>
            <a:r>
              <a:rPr b="1" lang="fr-FR" sz="1200" spc="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classification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: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642600" indent="-1728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642600"/>
              </a:tabLst>
            </a:pPr>
            <a:r>
              <a:rPr b="0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Mesure de</a:t>
            </a:r>
            <a:r>
              <a:rPr b="0" lang="fr-FR" sz="12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performance </a:t>
            </a:r>
            <a:r>
              <a:rPr b="0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par </a:t>
            </a:r>
            <a:r>
              <a:rPr b="0" lang="fr-FR" sz="12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l’accuracy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: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Le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pourcentage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des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prédictions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correctes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sur</a:t>
            </a:r>
            <a:r>
              <a:rPr b="0" lang="fr-FR" sz="1200" spc="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le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total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des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prédictions.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643320" indent="-1735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64332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classification</a:t>
            </a:r>
            <a:r>
              <a:rPr b="0" lang="fr-FR" sz="1200" spc="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accuracy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=</a:t>
            </a:r>
            <a:r>
              <a:rPr b="0" lang="fr-FR" sz="1200" spc="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correct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predictions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/</a:t>
            </a:r>
            <a:r>
              <a:rPr b="0" lang="fr-FR" sz="1200" spc="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total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predictions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641880" indent="-1728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641880"/>
                <a:tab algn="l" pos="67248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Nous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avons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7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classes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(nos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categories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ici),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et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l’accuracy</a:t>
            </a:r>
            <a:r>
              <a:rPr b="0" lang="fr-FR" sz="1200" spc="-4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nous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donne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une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idée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globale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la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performance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des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modèles,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mais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nous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ne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savons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pas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si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toutes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les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classes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sont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prédites</a:t>
            </a:r>
            <a:r>
              <a:rPr b="0" lang="fr-FR" sz="1200" spc="-4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la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même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manière,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ou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si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une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ou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deux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sont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négligées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par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le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modèle.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643320" indent="-1735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64332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Nous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allons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donc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mettre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en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place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une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matrice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confusion,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ce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qui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nous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montrera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les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bonnes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et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mauvaises predictions</a:t>
            </a:r>
            <a:r>
              <a:rPr b="0" lang="fr-FR" sz="12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pour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chaque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classe.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0" name="PlaceHolder 1"/>
          <p:cNvSpPr>
            <a:spLocks noGrp="1"/>
          </p:cNvSpPr>
          <p:nvPr>
            <p:ph type="title"/>
          </p:nvPr>
        </p:nvSpPr>
        <p:spPr>
          <a:xfrm>
            <a:off x="1563120" y="182160"/>
            <a:ext cx="7430760" cy="123120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1" lang="fr-FR" sz="4000" spc="-32" strike="noStrike">
                <a:solidFill>
                  <a:srgbClr val="000000"/>
                </a:solidFill>
                <a:latin typeface="Corbel"/>
              </a:rPr>
              <a:t>CLASSIFICATION</a:t>
            </a:r>
            <a:r>
              <a:rPr b="1" lang="fr-FR" sz="4000" spc="-80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29" strike="noStrike">
                <a:solidFill>
                  <a:srgbClr val="000000"/>
                </a:solidFill>
                <a:latin typeface="Corbel"/>
              </a:rPr>
              <a:t>MU</a:t>
            </a:r>
            <a:r>
              <a:rPr b="1" lang="fr-FR" sz="4000" spc="-466" strike="noStrike">
                <a:solidFill>
                  <a:srgbClr val="000000"/>
                </a:solidFill>
                <a:latin typeface="Corbel"/>
              </a:rPr>
              <a:t>L</a:t>
            </a:r>
            <a:r>
              <a:rPr b="1" lang="fr-FR" sz="4000" spc="21" strike="noStrike">
                <a:solidFill>
                  <a:srgbClr val="000000"/>
                </a:solidFill>
                <a:latin typeface="Corbel"/>
              </a:rPr>
              <a:t>TICL</a:t>
            </a:r>
            <a:r>
              <a:rPr b="1" lang="fr-FR" sz="4000" spc="35" strike="noStrike">
                <a:solidFill>
                  <a:srgbClr val="000000"/>
                </a:solidFill>
                <a:latin typeface="Corbel"/>
              </a:rPr>
              <a:t>A</a:t>
            </a:r>
            <a:r>
              <a:rPr b="1" lang="fr-FR" sz="4000" spc="21" strike="noStrike">
                <a:solidFill>
                  <a:srgbClr val="000000"/>
                </a:solidFill>
                <a:latin typeface="Corbel"/>
              </a:rPr>
              <a:t>SSES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31" name="object 9"/>
          <p:cNvGrpSpPr/>
          <p:nvPr/>
        </p:nvGrpSpPr>
        <p:grpSpPr>
          <a:xfrm>
            <a:off x="1414440" y="2548080"/>
            <a:ext cx="8948520" cy="3902760"/>
            <a:chOff x="1414440" y="2548080"/>
            <a:chExt cx="8948520" cy="3902760"/>
          </a:xfrm>
        </p:grpSpPr>
        <p:sp>
          <p:nvSpPr>
            <p:cNvPr id="632" name="object 10"/>
            <p:cNvSpPr/>
            <p:nvPr/>
          </p:nvSpPr>
          <p:spPr>
            <a:xfrm>
              <a:off x="10084320" y="2548080"/>
              <a:ext cx="278640" cy="3902760"/>
            </a:xfrm>
            <a:custGeom>
              <a:avLst/>
              <a:gdLst>
                <a:gd name="textAreaLeft" fmla="*/ 0 w 278640"/>
                <a:gd name="textAreaRight" fmla="*/ 279360 w 278640"/>
                <a:gd name="textAreaTop" fmla="*/ 0 h 3902760"/>
                <a:gd name="textAreaBottom" fmla="*/ 3903480 h 3902760"/>
              </a:gdLst>
              <a:ahLst/>
              <a:rect l="textAreaLeft" t="textAreaTop" r="textAreaRight" b="textAreaBottom"/>
              <a:pathLst>
                <a:path w="279400" h="3903345">
                  <a:moveTo>
                    <a:pt x="278892" y="0"/>
                  </a:moveTo>
                  <a:lnTo>
                    <a:pt x="0" y="0"/>
                  </a:lnTo>
                  <a:lnTo>
                    <a:pt x="0" y="3902964"/>
                  </a:lnTo>
                  <a:lnTo>
                    <a:pt x="278892" y="3902964"/>
                  </a:lnTo>
                  <a:lnTo>
                    <a:pt x="278892" y="0"/>
                  </a:lnTo>
                  <a:close/>
                </a:path>
              </a:pathLst>
            </a:custGeom>
            <a:solidFill>
              <a:srgbClr val="9aea95">
                <a:alpha val="39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633" name="object 11"/>
            <p:cNvSpPr/>
            <p:nvPr/>
          </p:nvSpPr>
          <p:spPr>
            <a:xfrm>
              <a:off x="10084320" y="2548080"/>
              <a:ext cx="278640" cy="3902760"/>
            </a:xfrm>
            <a:custGeom>
              <a:avLst/>
              <a:gdLst>
                <a:gd name="textAreaLeft" fmla="*/ 0 w 278640"/>
                <a:gd name="textAreaRight" fmla="*/ 279360 w 278640"/>
                <a:gd name="textAreaTop" fmla="*/ 0 h 3902760"/>
                <a:gd name="textAreaBottom" fmla="*/ 3903480 h 3902760"/>
              </a:gdLst>
              <a:ahLst/>
              <a:rect l="textAreaLeft" t="textAreaTop" r="textAreaRight" b="textAreaBottom"/>
              <a:pathLst>
                <a:path w="279400" h="3903345">
                  <a:moveTo>
                    <a:pt x="0" y="3902964"/>
                  </a:moveTo>
                  <a:lnTo>
                    <a:pt x="278892" y="3902964"/>
                  </a:lnTo>
                  <a:lnTo>
                    <a:pt x="278892" y="0"/>
                  </a:lnTo>
                  <a:lnTo>
                    <a:pt x="0" y="0"/>
                  </a:lnTo>
                  <a:lnTo>
                    <a:pt x="0" y="3902964"/>
                  </a:lnTo>
                  <a:close/>
                </a:path>
              </a:pathLst>
            </a:custGeom>
            <a:noFill/>
            <a:ln w="15874">
              <a:solidFill>
                <a:srgbClr val="00af5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634" name="object 12"/>
            <p:cNvSpPr/>
            <p:nvPr/>
          </p:nvSpPr>
          <p:spPr>
            <a:xfrm>
              <a:off x="1414440" y="5427000"/>
              <a:ext cx="447480" cy="448920"/>
            </a:xfrm>
            <a:custGeom>
              <a:avLst/>
              <a:gdLst>
                <a:gd name="textAreaLeft" fmla="*/ 0 w 447480"/>
                <a:gd name="textAreaRight" fmla="*/ 448200 w 447480"/>
                <a:gd name="textAreaTop" fmla="*/ 0 h 448920"/>
                <a:gd name="textAreaBottom" fmla="*/ 449640 h 448920"/>
              </a:gdLst>
              <a:ahLst/>
              <a:rect l="textAreaLeft" t="textAreaTop" r="textAreaRight" b="textAreaBottom"/>
              <a:pathLst>
                <a:path w="448310" h="449579">
                  <a:moveTo>
                    <a:pt x="224028" y="0"/>
                  </a:moveTo>
                  <a:lnTo>
                    <a:pt x="178886" y="4564"/>
                  </a:lnTo>
                  <a:lnTo>
                    <a:pt x="136838" y="17656"/>
                  </a:lnTo>
                  <a:lnTo>
                    <a:pt x="98784" y="38375"/>
                  </a:lnTo>
                  <a:lnTo>
                    <a:pt x="65627" y="65817"/>
                  </a:lnTo>
                  <a:lnTo>
                    <a:pt x="38268" y="99082"/>
                  </a:lnTo>
                  <a:lnTo>
                    <a:pt x="17609" y="137267"/>
                  </a:lnTo>
                  <a:lnTo>
                    <a:pt x="4552" y="179470"/>
                  </a:lnTo>
                  <a:lnTo>
                    <a:pt x="0" y="224790"/>
                  </a:lnTo>
                  <a:lnTo>
                    <a:pt x="4552" y="270091"/>
                  </a:lnTo>
                  <a:lnTo>
                    <a:pt x="17609" y="312286"/>
                  </a:lnTo>
                  <a:lnTo>
                    <a:pt x="38268" y="350469"/>
                  </a:lnTo>
                  <a:lnTo>
                    <a:pt x="65627" y="383738"/>
                  </a:lnTo>
                  <a:lnTo>
                    <a:pt x="98784" y="411187"/>
                  </a:lnTo>
                  <a:lnTo>
                    <a:pt x="136838" y="431914"/>
                  </a:lnTo>
                  <a:lnTo>
                    <a:pt x="178886" y="445012"/>
                  </a:lnTo>
                  <a:lnTo>
                    <a:pt x="224028" y="449580"/>
                  </a:lnTo>
                  <a:lnTo>
                    <a:pt x="269169" y="445012"/>
                  </a:lnTo>
                  <a:lnTo>
                    <a:pt x="311217" y="431914"/>
                  </a:lnTo>
                  <a:lnTo>
                    <a:pt x="349271" y="411187"/>
                  </a:lnTo>
                  <a:lnTo>
                    <a:pt x="382428" y="383738"/>
                  </a:lnTo>
                  <a:lnTo>
                    <a:pt x="409787" y="350469"/>
                  </a:lnTo>
                  <a:lnTo>
                    <a:pt x="430446" y="312286"/>
                  </a:lnTo>
                  <a:lnTo>
                    <a:pt x="443503" y="270091"/>
                  </a:lnTo>
                  <a:lnTo>
                    <a:pt x="448055" y="224790"/>
                  </a:lnTo>
                  <a:lnTo>
                    <a:pt x="443503" y="179470"/>
                  </a:lnTo>
                  <a:lnTo>
                    <a:pt x="430446" y="137267"/>
                  </a:lnTo>
                  <a:lnTo>
                    <a:pt x="409787" y="99082"/>
                  </a:lnTo>
                  <a:lnTo>
                    <a:pt x="382428" y="65817"/>
                  </a:lnTo>
                  <a:lnTo>
                    <a:pt x="349271" y="38375"/>
                  </a:lnTo>
                  <a:lnTo>
                    <a:pt x="311217" y="17656"/>
                  </a:lnTo>
                  <a:lnTo>
                    <a:pt x="269169" y="4564"/>
                  </a:lnTo>
                  <a:lnTo>
                    <a:pt x="224028" y="0"/>
                  </a:lnTo>
                  <a:close/>
                </a:path>
              </a:pathLst>
            </a:custGeom>
            <a:solidFill>
              <a:srgbClr val="9aea95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635" name="object 13"/>
            <p:cNvSpPr/>
            <p:nvPr/>
          </p:nvSpPr>
          <p:spPr>
            <a:xfrm>
              <a:off x="1414440" y="5427000"/>
              <a:ext cx="447480" cy="448920"/>
            </a:xfrm>
            <a:custGeom>
              <a:avLst/>
              <a:gdLst>
                <a:gd name="textAreaLeft" fmla="*/ 0 w 447480"/>
                <a:gd name="textAreaRight" fmla="*/ 448200 w 447480"/>
                <a:gd name="textAreaTop" fmla="*/ 0 h 448920"/>
                <a:gd name="textAreaBottom" fmla="*/ 449640 h 448920"/>
              </a:gdLst>
              <a:ahLst/>
              <a:rect l="textAreaLeft" t="textAreaTop" r="textAreaRight" b="textAreaBottom"/>
              <a:pathLst>
                <a:path w="448310" h="449579">
                  <a:moveTo>
                    <a:pt x="0" y="224790"/>
                  </a:moveTo>
                  <a:lnTo>
                    <a:pt x="4552" y="179470"/>
                  </a:lnTo>
                  <a:lnTo>
                    <a:pt x="17609" y="137267"/>
                  </a:lnTo>
                  <a:lnTo>
                    <a:pt x="38268" y="99082"/>
                  </a:lnTo>
                  <a:lnTo>
                    <a:pt x="65627" y="65817"/>
                  </a:lnTo>
                  <a:lnTo>
                    <a:pt x="98784" y="38375"/>
                  </a:lnTo>
                  <a:lnTo>
                    <a:pt x="136838" y="17656"/>
                  </a:lnTo>
                  <a:lnTo>
                    <a:pt x="178886" y="4564"/>
                  </a:lnTo>
                  <a:lnTo>
                    <a:pt x="224028" y="0"/>
                  </a:lnTo>
                  <a:lnTo>
                    <a:pt x="269169" y="4564"/>
                  </a:lnTo>
                  <a:lnTo>
                    <a:pt x="311217" y="17656"/>
                  </a:lnTo>
                  <a:lnTo>
                    <a:pt x="349271" y="38375"/>
                  </a:lnTo>
                  <a:lnTo>
                    <a:pt x="382428" y="65817"/>
                  </a:lnTo>
                  <a:lnTo>
                    <a:pt x="409787" y="99082"/>
                  </a:lnTo>
                  <a:lnTo>
                    <a:pt x="430446" y="137267"/>
                  </a:lnTo>
                  <a:lnTo>
                    <a:pt x="443503" y="179470"/>
                  </a:lnTo>
                  <a:lnTo>
                    <a:pt x="448055" y="224790"/>
                  </a:lnTo>
                  <a:lnTo>
                    <a:pt x="443503" y="270091"/>
                  </a:lnTo>
                  <a:lnTo>
                    <a:pt x="430446" y="312286"/>
                  </a:lnTo>
                  <a:lnTo>
                    <a:pt x="409787" y="350469"/>
                  </a:lnTo>
                  <a:lnTo>
                    <a:pt x="382428" y="383738"/>
                  </a:lnTo>
                  <a:lnTo>
                    <a:pt x="349271" y="411187"/>
                  </a:lnTo>
                  <a:lnTo>
                    <a:pt x="311217" y="431914"/>
                  </a:lnTo>
                  <a:lnTo>
                    <a:pt x="269169" y="445012"/>
                  </a:lnTo>
                  <a:lnTo>
                    <a:pt x="224028" y="449580"/>
                  </a:lnTo>
                  <a:lnTo>
                    <a:pt x="178886" y="445012"/>
                  </a:lnTo>
                  <a:lnTo>
                    <a:pt x="136838" y="431914"/>
                  </a:lnTo>
                  <a:lnTo>
                    <a:pt x="98784" y="411187"/>
                  </a:lnTo>
                  <a:lnTo>
                    <a:pt x="65627" y="383738"/>
                  </a:lnTo>
                  <a:lnTo>
                    <a:pt x="38268" y="350469"/>
                  </a:lnTo>
                  <a:lnTo>
                    <a:pt x="17609" y="312286"/>
                  </a:lnTo>
                  <a:lnTo>
                    <a:pt x="4552" y="270091"/>
                  </a:lnTo>
                  <a:lnTo>
                    <a:pt x="0" y="224790"/>
                  </a:lnTo>
                  <a:close/>
                </a:path>
              </a:pathLst>
            </a:custGeom>
            <a:noFill/>
            <a:ln w="15874">
              <a:solidFill>
                <a:srgbClr val="00af5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636" name="object 14"/>
            <p:cNvSpPr/>
            <p:nvPr/>
          </p:nvSpPr>
          <p:spPr>
            <a:xfrm>
              <a:off x="1844280" y="4460400"/>
              <a:ext cx="8239680" cy="1211040"/>
            </a:xfrm>
            <a:custGeom>
              <a:avLst/>
              <a:gdLst>
                <a:gd name="textAreaLeft" fmla="*/ 0 w 8239680"/>
                <a:gd name="textAreaRight" fmla="*/ 8240400 w 8239680"/>
                <a:gd name="textAreaTop" fmla="*/ 0 h 1211040"/>
                <a:gd name="textAreaBottom" fmla="*/ 1211760 h 1211040"/>
              </a:gdLst>
              <a:ahLst/>
              <a:rect l="textAreaLeft" t="textAreaTop" r="textAreaRight" b="textAreaBottom"/>
              <a:pathLst>
                <a:path w="8240395" h="1211579">
                  <a:moveTo>
                    <a:pt x="8124229" y="37697"/>
                  </a:moveTo>
                  <a:lnTo>
                    <a:pt x="16256" y="1173365"/>
                  </a:lnTo>
                  <a:lnTo>
                    <a:pt x="0" y="1194879"/>
                  </a:lnTo>
                  <a:lnTo>
                    <a:pt x="2551" y="1202012"/>
                  </a:lnTo>
                  <a:lnTo>
                    <a:pt x="7461" y="1207441"/>
                  </a:lnTo>
                  <a:lnTo>
                    <a:pt x="14037" y="1210643"/>
                  </a:lnTo>
                  <a:lnTo>
                    <a:pt x="21589" y="1211097"/>
                  </a:lnTo>
                  <a:lnTo>
                    <a:pt x="8129497" y="75551"/>
                  </a:lnTo>
                  <a:lnTo>
                    <a:pt x="8124229" y="37697"/>
                  </a:lnTo>
                  <a:close/>
                </a:path>
                <a:path w="8240395" h="1211579">
                  <a:moveTo>
                    <a:pt x="8223047" y="35051"/>
                  </a:moveTo>
                  <a:lnTo>
                    <a:pt x="8143112" y="35051"/>
                  </a:lnTo>
                  <a:lnTo>
                    <a:pt x="8150663" y="35538"/>
                  </a:lnTo>
                  <a:lnTo>
                    <a:pt x="8157225" y="38750"/>
                  </a:lnTo>
                  <a:lnTo>
                    <a:pt x="8162097" y="44178"/>
                  </a:lnTo>
                  <a:lnTo>
                    <a:pt x="8164576" y="51307"/>
                  </a:lnTo>
                  <a:lnTo>
                    <a:pt x="8164163" y="58860"/>
                  </a:lnTo>
                  <a:lnTo>
                    <a:pt x="8160988" y="65436"/>
                  </a:lnTo>
                  <a:lnTo>
                    <a:pt x="8155574" y="70346"/>
                  </a:lnTo>
                  <a:lnTo>
                    <a:pt x="8148447" y="72897"/>
                  </a:lnTo>
                  <a:lnTo>
                    <a:pt x="8129497" y="75551"/>
                  </a:lnTo>
                  <a:lnTo>
                    <a:pt x="8134731" y="113156"/>
                  </a:lnTo>
                  <a:lnTo>
                    <a:pt x="8240013" y="40766"/>
                  </a:lnTo>
                  <a:lnTo>
                    <a:pt x="8223047" y="35051"/>
                  </a:lnTo>
                  <a:close/>
                </a:path>
                <a:path w="8240395" h="1211579">
                  <a:moveTo>
                    <a:pt x="8143112" y="35051"/>
                  </a:moveTo>
                  <a:lnTo>
                    <a:pt x="8124229" y="37697"/>
                  </a:lnTo>
                  <a:lnTo>
                    <a:pt x="8129497" y="75551"/>
                  </a:lnTo>
                  <a:lnTo>
                    <a:pt x="8148447" y="72897"/>
                  </a:lnTo>
                  <a:lnTo>
                    <a:pt x="8155574" y="70346"/>
                  </a:lnTo>
                  <a:lnTo>
                    <a:pt x="8160988" y="65436"/>
                  </a:lnTo>
                  <a:lnTo>
                    <a:pt x="8164163" y="58860"/>
                  </a:lnTo>
                  <a:lnTo>
                    <a:pt x="8164576" y="51307"/>
                  </a:lnTo>
                  <a:lnTo>
                    <a:pt x="8162097" y="44178"/>
                  </a:lnTo>
                  <a:lnTo>
                    <a:pt x="8157225" y="38750"/>
                  </a:lnTo>
                  <a:lnTo>
                    <a:pt x="8150663" y="35538"/>
                  </a:lnTo>
                  <a:lnTo>
                    <a:pt x="8143112" y="35051"/>
                  </a:lnTo>
                  <a:close/>
                </a:path>
                <a:path w="8240395" h="1211579">
                  <a:moveTo>
                    <a:pt x="8118983" y="0"/>
                  </a:moveTo>
                  <a:lnTo>
                    <a:pt x="8124229" y="37697"/>
                  </a:lnTo>
                  <a:lnTo>
                    <a:pt x="8143112" y="35051"/>
                  </a:lnTo>
                  <a:lnTo>
                    <a:pt x="8223047" y="35051"/>
                  </a:lnTo>
                  <a:lnTo>
                    <a:pt x="8118983" y="0"/>
                  </a:lnTo>
                  <a:close/>
                </a:path>
              </a:pathLst>
            </a:custGeom>
            <a:solidFill>
              <a:srgbClr val="00af5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object 2" descr=""/>
          <p:cNvPicPr/>
          <p:nvPr/>
        </p:nvPicPr>
        <p:blipFill>
          <a:blip r:embed="rId1"/>
          <a:stretch/>
        </p:blipFill>
        <p:spPr>
          <a:xfrm>
            <a:off x="2410920" y="1365480"/>
            <a:ext cx="6258240" cy="5409360"/>
          </a:xfrm>
          <a:prstGeom prst="rect">
            <a:avLst/>
          </a:prstGeom>
          <a:ln w="0">
            <a:noFill/>
          </a:ln>
        </p:spPr>
      </p:pic>
      <p:sp>
        <p:nvSpPr>
          <p:cNvPr id="638" name="PlaceHolder 1"/>
          <p:cNvSpPr>
            <a:spLocks noGrp="1"/>
          </p:cNvSpPr>
          <p:nvPr>
            <p:ph type="title"/>
          </p:nvPr>
        </p:nvSpPr>
        <p:spPr>
          <a:xfrm>
            <a:off x="1563120" y="182160"/>
            <a:ext cx="9558720" cy="115704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1" lang="fr-FR" sz="4000" spc="-21" strike="noStrike">
                <a:solidFill>
                  <a:srgbClr val="000000"/>
                </a:solidFill>
                <a:latin typeface="Corbel"/>
              </a:rPr>
              <a:t>MATRICE</a:t>
            </a:r>
            <a:r>
              <a:rPr b="1" lang="fr-FR" sz="4000" spc="-120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" strike="noStrike">
                <a:solidFill>
                  <a:srgbClr val="000000"/>
                </a:solidFill>
                <a:latin typeface="Corbel"/>
              </a:rPr>
              <a:t>DE</a:t>
            </a:r>
            <a:r>
              <a:rPr b="1" lang="fr-FR" sz="4000" spc="-211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2" strike="noStrike">
                <a:solidFill>
                  <a:srgbClr val="000000"/>
                </a:solidFill>
                <a:latin typeface="Corbel"/>
              </a:rPr>
              <a:t>CONFUSION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39" name="object 4"/>
          <p:cNvGrpSpPr/>
          <p:nvPr/>
        </p:nvGrpSpPr>
        <p:grpSpPr>
          <a:xfrm>
            <a:off x="8669880" y="1551600"/>
            <a:ext cx="1156320" cy="307080"/>
            <a:chOff x="8669880" y="1551600"/>
            <a:chExt cx="1156320" cy="307080"/>
          </a:xfrm>
        </p:grpSpPr>
        <p:pic>
          <p:nvPicPr>
            <p:cNvPr id="640" name="object 5" descr=""/>
            <p:cNvPicPr/>
            <p:nvPr/>
          </p:nvPicPr>
          <p:blipFill>
            <a:blip r:embed="rId2"/>
            <a:stretch/>
          </p:blipFill>
          <p:spPr>
            <a:xfrm>
              <a:off x="8669880" y="1551600"/>
              <a:ext cx="1155960" cy="307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41" name="object 6"/>
            <p:cNvSpPr/>
            <p:nvPr/>
          </p:nvSpPr>
          <p:spPr>
            <a:xfrm>
              <a:off x="8669880" y="1551600"/>
              <a:ext cx="1156320" cy="307080"/>
            </a:xfrm>
            <a:custGeom>
              <a:avLst/>
              <a:gdLst>
                <a:gd name="textAreaLeft" fmla="*/ 0 w 1156320"/>
                <a:gd name="textAreaRight" fmla="*/ 1157040 w 1156320"/>
                <a:gd name="textAreaTop" fmla="*/ 0 h 307080"/>
                <a:gd name="textAreaBottom" fmla="*/ 307800 h 307080"/>
              </a:gdLst>
              <a:ahLst/>
              <a:rect l="textAreaLeft" t="textAreaTop" r="textAreaRight" b="textAreaBottom"/>
              <a:pathLst>
                <a:path w="1156970" h="307975">
                  <a:moveTo>
                    <a:pt x="0" y="20573"/>
                  </a:moveTo>
                  <a:lnTo>
                    <a:pt x="1625" y="12590"/>
                  </a:lnTo>
                  <a:lnTo>
                    <a:pt x="6048" y="6048"/>
                  </a:lnTo>
                  <a:lnTo>
                    <a:pt x="12590" y="1625"/>
                  </a:lnTo>
                  <a:lnTo>
                    <a:pt x="20574" y="0"/>
                  </a:lnTo>
                  <a:lnTo>
                    <a:pt x="1136142" y="0"/>
                  </a:lnTo>
                  <a:lnTo>
                    <a:pt x="1144125" y="1625"/>
                  </a:lnTo>
                  <a:lnTo>
                    <a:pt x="1150667" y="6048"/>
                  </a:lnTo>
                  <a:lnTo>
                    <a:pt x="1155090" y="12590"/>
                  </a:lnTo>
                  <a:lnTo>
                    <a:pt x="1156716" y="20573"/>
                  </a:lnTo>
                  <a:lnTo>
                    <a:pt x="1156716" y="287273"/>
                  </a:lnTo>
                  <a:lnTo>
                    <a:pt x="1155090" y="295257"/>
                  </a:lnTo>
                  <a:lnTo>
                    <a:pt x="1150667" y="301799"/>
                  </a:lnTo>
                  <a:lnTo>
                    <a:pt x="1144125" y="306222"/>
                  </a:lnTo>
                  <a:lnTo>
                    <a:pt x="1136142" y="307847"/>
                  </a:lnTo>
                  <a:lnTo>
                    <a:pt x="20574" y="307847"/>
                  </a:lnTo>
                  <a:lnTo>
                    <a:pt x="12590" y="306222"/>
                  </a:lnTo>
                  <a:lnTo>
                    <a:pt x="6048" y="301799"/>
                  </a:lnTo>
                  <a:lnTo>
                    <a:pt x="1625" y="295257"/>
                  </a:lnTo>
                  <a:lnTo>
                    <a:pt x="0" y="287273"/>
                  </a:lnTo>
                  <a:lnTo>
                    <a:pt x="0" y="20573"/>
                  </a:lnTo>
                  <a:close/>
                </a:path>
              </a:pathLst>
            </a:custGeom>
            <a:noFill/>
            <a:ln w="9525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642" name="object 7"/>
          <p:cNvSpPr/>
          <p:nvPr/>
        </p:nvSpPr>
        <p:spPr>
          <a:xfrm>
            <a:off x="8914680" y="1592280"/>
            <a:ext cx="66672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42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articles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43" name="object 8"/>
          <p:cNvGrpSpPr/>
          <p:nvPr/>
        </p:nvGrpSpPr>
        <p:grpSpPr>
          <a:xfrm>
            <a:off x="8669880" y="2045160"/>
            <a:ext cx="1156320" cy="309240"/>
            <a:chOff x="8669880" y="2045160"/>
            <a:chExt cx="1156320" cy="309240"/>
          </a:xfrm>
        </p:grpSpPr>
        <p:pic>
          <p:nvPicPr>
            <p:cNvPr id="644" name="object 9" descr=""/>
            <p:cNvPicPr/>
            <p:nvPr/>
          </p:nvPicPr>
          <p:blipFill>
            <a:blip r:embed="rId3"/>
            <a:stretch/>
          </p:blipFill>
          <p:spPr>
            <a:xfrm>
              <a:off x="8669880" y="2045160"/>
              <a:ext cx="1155960" cy="308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45" name="object 10"/>
            <p:cNvSpPr/>
            <p:nvPr/>
          </p:nvSpPr>
          <p:spPr>
            <a:xfrm>
              <a:off x="8669880" y="2045160"/>
              <a:ext cx="1156320" cy="309240"/>
            </a:xfrm>
            <a:custGeom>
              <a:avLst/>
              <a:gdLst>
                <a:gd name="textAreaLeft" fmla="*/ 0 w 1156320"/>
                <a:gd name="textAreaRight" fmla="*/ 1157040 w 1156320"/>
                <a:gd name="textAreaTop" fmla="*/ 0 h 309240"/>
                <a:gd name="textAreaBottom" fmla="*/ 309960 h 309240"/>
              </a:gdLst>
              <a:ahLst/>
              <a:rect l="textAreaLeft" t="textAreaTop" r="textAreaRight" b="textAreaBottom"/>
              <a:pathLst>
                <a:path w="1156970" h="309880">
                  <a:moveTo>
                    <a:pt x="0" y="20700"/>
                  </a:moveTo>
                  <a:lnTo>
                    <a:pt x="1627" y="12644"/>
                  </a:lnTo>
                  <a:lnTo>
                    <a:pt x="6064" y="6064"/>
                  </a:lnTo>
                  <a:lnTo>
                    <a:pt x="12644" y="1627"/>
                  </a:lnTo>
                  <a:lnTo>
                    <a:pt x="20700" y="0"/>
                  </a:lnTo>
                  <a:lnTo>
                    <a:pt x="1136015" y="0"/>
                  </a:lnTo>
                  <a:lnTo>
                    <a:pt x="1144071" y="1627"/>
                  </a:lnTo>
                  <a:lnTo>
                    <a:pt x="1150651" y="6064"/>
                  </a:lnTo>
                  <a:lnTo>
                    <a:pt x="1155088" y="12644"/>
                  </a:lnTo>
                  <a:lnTo>
                    <a:pt x="1156716" y="20700"/>
                  </a:lnTo>
                  <a:lnTo>
                    <a:pt x="1156716" y="288670"/>
                  </a:lnTo>
                  <a:lnTo>
                    <a:pt x="1155088" y="296727"/>
                  </a:lnTo>
                  <a:lnTo>
                    <a:pt x="1150651" y="303307"/>
                  </a:lnTo>
                  <a:lnTo>
                    <a:pt x="1144071" y="307744"/>
                  </a:lnTo>
                  <a:lnTo>
                    <a:pt x="1136015" y="309371"/>
                  </a:lnTo>
                  <a:lnTo>
                    <a:pt x="20700" y="309371"/>
                  </a:lnTo>
                  <a:lnTo>
                    <a:pt x="12644" y="307744"/>
                  </a:lnTo>
                  <a:lnTo>
                    <a:pt x="6064" y="303307"/>
                  </a:lnTo>
                  <a:lnTo>
                    <a:pt x="1627" y="296727"/>
                  </a:lnTo>
                  <a:lnTo>
                    <a:pt x="0" y="288670"/>
                  </a:lnTo>
                  <a:lnTo>
                    <a:pt x="0" y="20700"/>
                  </a:lnTo>
                  <a:close/>
                </a:path>
              </a:pathLst>
            </a:custGeom>
            <a:noFill/>
            <a:ln w="9525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646" name="object 11"/>
          <p:cNvSpPr/>
          <p:nvPr/>
        </p:nvSpPr>
        <p:spPr>
          <a:xfrm>
            <a:off x="8914680" y="2087280"/>
            <a:ext cx="66672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40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articles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47" name="object 12"/>
          <p:cNvGrpSpPr/>
          <p:nvPr/>
        </p:nvGrpSpPr>
        <p:grpSpPr>
          <a:xfrm>
            <a:off x="8669880" y="2548080"/>
            <a:ext cx="1156320" cy="307080"/>
            <a:chOff x="8669880" y="2548080"/>
            <a:chExt cx="1156320" cy="307080"/>
          </a:xfrm>
        </p:grpSpPr>
        <p:pic>
          <p:nvPicPr>
            <p:cNvPr id="648" name="object 13" descr=""/>
            <p:cNvPicPr/>
            <p:nvPr/>
          </p:nvPicPr>
          <p:blipFill>
            <a:blip r:embed="rId4"/>
            <a:stretch/>
          </p:blipFill>
          <p:spPr>
            <a:xfrm>
              <a:off x="8669880" y="2548080"/>
              <a:ext cx="1155960" cy="307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49" name="object 14"/>
            <p:cNvSpPr/>
            <p:nvPr/>
          </p:nvSpPr>
          <p:spPr>
            <a:xfrm>
              <a:off x="8669880" y="2548080"/>
              <a:ext cx="1156320" cy="307080"/>
            </a:xfrm>
            <a:custGeom>
              <a:avLst/>
              <a:gdLst>
                <a:gd name="textAreaLeft" fmla="*/ 0 w 1156320"/>
                <a:gd name="textAreaRight" fmla="*/ 1157040 w 1156320"/>
                <a:gd name="textAreaTop" fmla="*/ 0 h 307080"/>
                <a:gd name="textAreaBottom" fmla="*/ 307800 h 307080"/>
              </a:gdLst>
              <a:ahLst/>
              <a:rect l="textAreaLeft" t="textAreaTop" r="textAreaRight" b="textAreaBottom"/>
              <a:pathLst>
                <a:path w="1156970" h="307975">
                  <a:moveTo>
                    <a:pt x="0" y="20574"/>
                  </a:moveTo>
                  <a:lnTo>
                    <a:pt x="1625" y="12590"/>
                  </a:lnTo>
                  <a:lnTo>
                    <a:pt x="6048" y="6048"/>
                  </a:lnTo>
                  <a:lnTo>
                    <a:pt x="12590" y="1625"/>
                  </a:lnTo>
                  <a:lnTo>
                    <a:pt x="20574" y="0"/>
                  </a:lnTo>
                  <a:lnTo>
                    <a:pt x="1136142" y="0"/>
                  </a:lnTo>
                  <a:lnTo>
                    <a:pt x="1144125" y="1625"/>
                  </a:lnTo>
                  <a:lnTo>
                    <a:pt x="1150667" y="6048"/>
                  </a:lnTo>
                  <a:lnTo>
                    <a:pt x="1155090" y="12590"/>
                  </a:lnTo>
                  <a:lnTo>
                    <a:pt x="1156716" y="20574"/>
                  </a:lnTo>
                  <a:lnTo>
                    <a:pt x="1156716" y="287274"/>
                  </a:lnTo>
                  <a:lnTo>
                    <a:pt x="1155090" y="295257"/>
                  </a:lnTo>
                  <a:lnTo>
                    <a:pt x="1150667" y="301799"/>
                  </a:lnTo>
                  <a:lnTo>
                    <a:pt x="1144125" y="306222"/>
                  </a:lnTo>
                  <a:lnTo>
                    <a:pt x="1136142" y="307848"/>
                  </a:lnTo>
                  <a:lnTo>
                    <a:pt x="20574" y="307848"/>
                  </a:lnTo>
                  <a:lnTo>
                    <a:pt x="12590" y="306222"/>
                  </a:lnTo>
                  <a:lnTo>
                    <a:pt x="6048" y="301799"/>
                  </a:lnTo>
                  <a:lnTo>
                    <a:pt x="1625" y="295257"/>
                  </a:lnTo>
                  <a:lnTo>
                    <a:pt x="0" y="287274"/>
                  </a:lnTo>
                  <a:lnTo>
                    <a:pt x="0" y="20574"/>
                  </a:lnTo>
                  <a:close/>
                </a:path>
              </a:pathLst>
            </a:custGeom>
            <a:noFill/>
            <a:ln w="9525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650" name="object 15"/>
          <p:cNvSpPr/>
          <p:nvPr/>
        </p:nvSpPr>
        <p:spPr>
          <a:xfrm>
            <a:off x="8919360" y="2589480"/>
            <a:ext cx="65916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36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articles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51" name="object 16"/>
          <p:cNvGrpSpPr/>
          <p:nvPr/>
        </p:nvGrpSpPr>
        <p:grpSpPr>
          <a:xfrm>
            <a:off x="8680680" y="3076920"/>
            <a:ext cx="1156320" cy="307080"/>
            <a:chOff x="8680680" y="3076920"/>
            <a:chExt cx="1156320" cy="307080"/>
          </a:xfrm>
        </p:grpSpPr>
        <p:pic>
          <p:nvPicPr>
            <p:cNvPr id="652" name="object 17" descr=""/>
            <p:cNvPicPr/>
            <p:nvPr/>
          </p:nvPicPr>
          <p:blipFill>
            <a:blip r:embed="rId5"/>
            <a:stretch/>
          </p:blipFill>
          <p:spPr>
            <a:xfrm>
              <a:off x="8680680" y="3076920"/>
              <a:ext cx="1155960" cy="307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53" name="object 18"/>
            <p:cNvSpPr/>
            <p:nvPr/>
          </p:nvSpPr>
          <p:spPr>
            <a:xfrm>
              <a:off x="8680680" y="3076920"/>
              <a:ext cx="1156320" cy="307080"/>
            </a:xfrm>
            <a:custGeom>
              <a:avLst/>
              <a:gdLst>
                <a:gd name="textAreaLeft" fmla="*/ 0 w 1156320"/>
                <a:gd name="textAreaRight" fmla="*/ 1157040 w 1156320"/>
                <a:gd name="textAreaTop" fmla="*/ 0 h 307080"/>
                <a:gd name="textAreaBottom" fmla="*/ 307800 h 307080"/>
              </a:gdLst>
              <a:ahLst/>
              <a:rect l="textAreaLeft" t="textAreaTop" r="textAreaRight" b="textAreaBottom"/>
              <a:pathLst>
                <a:path w="1156970" h="307975">
                  <a:moveTo>
                    <a:pt x="0" y="20574"/>
                  </a:moveTo>
                  <a:lnTo>
                    <a:pt x="1625" y="12590"/>
                  </a:lnTo>
                  <a:lnTo>
                    <a:pt x="6048" y="6048"/>
                  </a:lnTo>
                  <a:lnTo>
                    <a:pt x="12590" y="1625"/>
                  </a:lnTo>
                  <a:lnTo>
                    <a:pt x="20574" y="0"/>
                  </a:lnTo>
                  <a:lnTo>
                    <a:pt x="1136142" y="0"/>
                  </a:lnTo>
                  <a:lnTo>
                    <a:pt x="1144125" y="1625"/>
                  </a:lnTo>
                  <a:lnTo>
                    <a:pt x="1150667" y="6048"/>
                  </a:lnTo>
                  <a:lnTo>
                    <a:pt x="1155090" y="12590"/>
                  </a:lnTo>
                  <a:lnTo>
                    <a:pt x="1156716" y="20574"/>
                  </a:lnTo>
                  <a:lnTo>
                    <a:pt x="1156716" y="287274"/>
                  </a:lnTo>
                  <a:lnTo>
                    <a:pt x="1155090" y="295257"/>
                  </a:lnTo>
                  <a:lnTo>
                    <a:pt x="1150667" y="301799"/>
                  </a:lnTo>
                  <a:lnTo>
                    <a:pt x="1144125" y="306222"/>
                  </a:lnTo>
                  <a:lnTo>
                    <a:pt x="1136142" y="307848"/>
                  </a:lnTo>
                  <a:lnTo>
                    <a:pt x="20574" y="307848"/>
                  </a:lnTo>
                  <a:lnTo>
                    <a:pt x="12590" y="306222"/>
                  </a:lnTo>
                  <a:lnTo>
                    <a:pt x="6048" y="301799"/>
                  </a:lnTo>
                  <a:lnTo>
                    <a:pt x="1625" y="295257"/>
                  </a:lnTo>
                  <a:lnTo>
                    <a:pt x="0" y="287274"/>
                  </a:lnTo>
                  <a:lnTo>
                    <a:pt x="0" y="20574"/>
                  </a:lnTo>
                  <a:close/>
                </a:path>
              </a:pathLst>
            </a:custGeom>
            <a:noFill/>
            <a:ln w="9525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654" name="object 19"/>
          <p:cNvSpPr/>
          <p:nvPr/>
        </p:nvSpPr>
        <p:spPr>
          <a:xfrm>
            <a:off x="8929800" y="3118320"/>
            <a:ext cx="65700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32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articles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55" name="object 20"/>
          <p:cNvGrpSpPr/>
          <p:nvPr/>
        </p:nvGrpSpPr>
        <p:grpSpPr>
          <a:xfrm>
            <a:off x="8680680" y="3607200"/>
            <a:ext cx="1156320" cy="307080"/>
            <a:chOff x="8680680" y="3607200"/>
            <a:chExt cx="1156320" cy="307080"/>
          </a:xfrm>
        </p:grpSpPr>
        <p:pic>
          <p:nvPicPr>
            <p:cNvPr id="656" name="object 21" descr=""/>
            <p:cNvPicPr/>
            <p:nvPr/>
          </p:nvPicPr>
          <p:blipFill>
            <a:blip r:embed="rId6"/>
            <a:stretch/>
          </p:blipFill>
          <p:spPr>
            <a:xfrm>
              <a:off x="8680680" y="3607200"/>
              <a:ext cx="1155960" cy="307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57" name="object 22"/>
            <p:cNvSpPr/>
            <p:nvPr/>
          </p:nvSpPr>
          <p:spPr>
            <a:xfrm>
              <a:off x="8680680" y="3607200"/>
              <a:ext cx="1156320" cy="307080"/>
            </a:xfrm>
            <a:custGeom>
              <a:avLst/>
              <a:gdLst>
                <a:gd name="textAreaLeft" fmla="*/ 0 w 1156320"/>
                <a:gd name="textAreaRight" fmla="*/ 1157040 w 1156320"/>
                <a:gd name="textAreaTop" fmla="*/ 0 h 307080"/>
                <a:gd name="textAreaBottom" fmla="*/ 307800 h 307080"/>
              </a:gdLst>
              <a:ahLst/>
              <a:rect l="textAreaLeft" t="textAreaTop" r="textAreaRight" b="textAreaBottom"/>
              <a:pathLst>
                <a:path w="1156970" h="307975">
                  <a:moveTo>
                    <a:pt x="0" y="20574"/>
                  </a:moveTo>
                  <a:lnTo>
                    <a:pt x="1625" y="12590"/>
                  </a:lnTo>
                  <a:lnTo>
                    <a:pt x="6048" y="6048"/>
                  </a:lnTo>
                  <a:lnTo>
                    <a:pt x="12590" y="1625"/>
                  </a:lnTo>
                  <a:lnTo>
                    <a:pt x="20574" y="0"/>
                  </a:lnTo>
                  <a:lnTo>
                    <a:pt x="1136142" y="0"/>
                  </a:lnTo>
                  <a:lnTo>
                    <a:pt x="1144125" y="1625"/>
                  </a:lnTo>
                  <a:lnTo>
                    <a:pt x="1150667" y="6048"/>
                  </a:lnTo>
                  <a:lnTo>
                    <a:pt x="1155090" y="12590"/>
                  </a:lnTo>
                  <a:lnTo>
                    <a:pt x="1156716" y="20574"/>
                  </a:lnTo>
                  <a:lnTo>
                    <a:pt x="1156716" y="287274"/>
                  </a:lnTo>
                  <a:lnTo>
                    <a:pt x="1155090" y="295257"/>
                  </a:lnTo>
                  <a:lnTo>
                    <a:pt x="1150667" y="301799"/>
                  </a:lnTo>
                  <a:lnTo>
                    <a:pt x="1144125" y="306222"/>
                  </a:lnTo>
                  <a:lnTo>
                    <a:pt x="1136142" y="307848"/>
                  </a:lnTo>
                  <a:lnTo>
                    <a:pt x="20574" y="307848"/>
                  </a:lnTo>
                  <a:lnTo>
                    <a:pt x="12590" y="306222"/>
                  </a:lnTo>
                  <a:lnTo>
                    <a:pt x="6048" y="301799"/>
                  </a:lnTo>
                  <a:lnTo>
                    <a:pt x="1625" y="295257"/>
                  </a:lnTo>
                  <a:lnTo>
                    <a:pt x="0" y="287274"/>
                  </a:lnTo>
                  <a:lnTo>
                    <a:pt x="0" y="20574"/>
                  </a:lnTo>
                  <a:close/>
                </a:path>
              </a:pathLst>
            </a:custGeom>
            <a:noFill/>
            <a:ln w="9525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658" name="object 23"/>
          <p:cNvSpPr/>
          <p:nvPr/>
        </p:nvSpPr>
        <p:spPr>
          <a:xfrm>
            <a:off x="8925480" y="3649320"/>
            <a:ext cx="66672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40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articles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59" name="object 24"/>
          <p:cNvGrpSpPr/>
          <p:nvPr/>
        </p:nvGrpSpPr>
        <p:grpSpPr>
          <a:xfrm>
            <a:off x="8669880" y="4113360"/>
            <a:ext cx="1156320" cy="307080"/>
            <a:chOff x="8669880" y="4113360"/>
            <a:chExt cx="1156320" cy="307080"/>
          </a:xfrm>
        </p:grpSpPr>
        <p:pic>
          <p:nvPicPr>
            <p:cNvPr id="660" name="object 25" descr=""/>
            <p:cNvPicPr/>
            <p:nvPr/>
          </p:nvPicPr>
          <p:blipFill>
            <a:blip r:embed="rId7"/>
            <a:stretch/>
          </p:blipFill>
          <p:spPr>
            <a:xfrm>
              <a:off x="8669880" y="4113360"/>
              <a:ext cx="1155960" cy="307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61" name="object 26"/>
            <p:cNvSpPr/>
            <p:nvPr/>
          </p:nvSpPr>
          <p:spPr>
            <a:xfrm>
              <a:off x="8669880" y="4113360"/>
              <a:ext cx="1156320" cy="307080"/>
            </a:xfrm>
            <a:custGeom>
              <a:avLst/>
              <a:gdLst>
                <a:gd name="textAreaLeft" fmla="*/ 0 w 1156320"/>
                <a:gd name="textAreaRight" fmla="*/ 1157040 w 1156320"/>
                <a:gd name="textAreaTop" fmla="*/ 0 h 307080"/>
                <a:gd name="textAreaBottom" fmla="*/ 307800 h 307080"/>
              </a:gdLst>
              <a:ahLst/>
              <a:rect l="textAreaLeft" t="textAreaTop" r="textAreaRight" b="textAreaBottom"/>
              <a:pathLst>
                <a:path w="1156970" h="307975">
                  <a:moveTo>
                    <a:pt x="0" y="20574"/>
                  </a:moveTo>
                  <a:lnTo>
                    <a:pt x="1625" y="12590"/>
                  </a:lnTo>
                  <a:lnTo>
                    <a:pt x="6048" y="6048"/>
                  </a:lnTo>
                  <a:lnTo>
                    <a:pt x="12590" y="1625"/>
                  </a:lnTo>
                  <a:lnTo>
                    <a:pt x="20574" y="0"/>
                  </a:lnTo>
                  <a:lnTo>
                    <a:pt x="1136142" y="0"/>
                  </a:lnTo>
                  <a:lnTo>
                    <a:pt x="1144125" y="1625"/>
                  </a:lnTo>
                  <a:lnTo>
                    <a:pt x="1150667" y="6048"/>
                  </a:lnTo>
                  <a:lnTo>
                    <a:pt x="1155090" y="12590"/>
                  </a:lnTo>
                  <a:lnTo>
                    <a:pt x="1156716" y="20574"/>
                  </a:lnTo>
                  <a:lnTo>
                    <a:pt x="1156716" y="287274"/>
                  </a:lnTo>
                  <a:lnTo>
                    <a:pt x="1155090" y="295257"/>
                  </a:lnTo>
                  <a:lnTo>
                    <a:pt x="1150667" y="301799"/>
                  </a:lnTo>
                  <a:lnTo>
                    <a:pt x="1144125" y="306222"/>
                  </a:lnTo>
                  <a:lnTo>
                    <a:pt x="1136142" y="307848"/>
                  </a:lnTo>
                  <a:lnTo>
                    <a:pt x="20574" y="307848"/>
                  </a:lnTo>
                  <a:lnTo>
                    <a:pt x="12590" y="306222"/>
                  </a:lnTo>
                  <a:lnTo>
                    <a:pt x="6048" y="301799"/>
                  </a:lnTo>
                  <a:lnTo>
                    <a:pt x="1625" y="295257"/>
                  </a:lnTo>
                  <a:lnTo>
                    <a:pt x="0" y="287274"/>
                  </a:lnTo>
                  <a:lnTo>
                    <a:pt x="0" y="20574"/>
                  </a:lnTo>
                  <a:close/>
                </a:path>
              </a:pathLst>
            </a:custGeom>
            <a:noFill/>
            <a:ln w="9525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662" name="object 27"/>
          <p:cNvSpPr/>
          <p:nvPr/>
        </p:nvSpPr>
        <p:spPr>
          <a:xfrm>
            <a:off x="8919360" y="4155480"/>
            <a:ext cx="65916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34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articles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63" name="object 28"/>
          <p:cNvGrpSpPr/>
          <p:nvPr/>
        </p:nvGrpSpPr>
        <p:grpSpPr>
          <a:xfrm>
            <a:off x="8669880" y="4649760"/>
            <a:ext cx="1156320" cy="309240"/>
            <a:chOff x="8669880" y="4649760"/>
            <a:chExt cx="1156320" cy="309240"/>
          </a:xfrm>
        </p:grpSpPr>
        <p:pic>
          <p:nvPicPr>
            <p:cNvPr id="664" name="object 29" descr=""/>
            <p:cNvPicPr/>
            <p:nvPr/>
          </p:nvPicPr>
          <p:blipFill>
            <a:blip r:embed="rId8"/>
            <a:stretch/>
          </p:blipFill>
          <p:spPr>
            <a:xfrm>
              <a:off x="8669880" y="4649760"/>
              <a:ext cx="1155960" cy="308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65" name="object 30"/>
            <p:cNvSpPr/>
            <p:nvPr/>
          </p:nvSpPr>
          <p:spPr>
            <a:xfrm>
              <a:off x="8669880" y="4649760"/>
              <a:ext cx="1156320" cy="309240"/>
            </a:xfrm>
            <a:custGeom>
              <a:avLst/>
              <a:gdLst>
                <a:gd name="textAreaLeft" fmla="*/ 0 w 1156320"/>
                <a:gd name="textAreaRight" fmla="*/ 1157040 w 1156320"/>
                <a:gd name="textAreaTop" fmla="*/ 0 h 309240"/>
                <a:gd name="textAreaBottom" fmla="*/ 309960 h 309240"/>
              </a:gdLst>
              <a:ahLst/>
              <a:rect l="textAreaLeft" t="textAreaTop" r="textAreaRight" b="textAreaBottom"/>
              <a:pathLst>
                <a:path w="1156970" h="309879">
                  <a:moveTo>
                    <a:pt x="0" y="20700"/>
                  </a:moveTo>
                  <a:lnTo>
                    <a:pt x="1627" y="12644"/>
                  </a:lnTo>
                  <a:lnTo>
                    <a:pt x="6064" y="6064"/>
                  </a:lnTo>
                  <a:lnTo>
                    <a:pt x="12644" y="1627"/>
                  </a:lnTo>
                  <a:lnTo>
                    <a:pt x="20700" y="0"/>
                  </a:lnTo>
                  <a:lnTo>
                    <a:pt x="1136015" y="0"/>
                  </a:lnTo>
                  <a:lnTo>
                    <a:pt x="1144071" y="1627"/>
                  </a:lnTo>
                  <a:lnTo>
                    <a:pt x="1150651" y="6064"/>
                  </a:lnTo>
                  <a:lnTo>
                    <a:pt x="1155088" y="12644"/>
                  </a:lnTo>
                  <a:lnTo>
                    <a:pt x="1156716" y="20700"/>
                  </a:lnTo>
                  <a:lnTo>
                    <a:pt x="1156716" y="288670"/>
                  </a:lnTo>
                  <a:lnTo>
                    <a:pt x="1155088" y="296727"/>
                  </a:lnTo>
                  <a:lnTo>
                    <a:pt x="1150651" y="303307"/>
                  </a:lnTo>
                  <a:lnTo>
                    <a:pt x="1144071" y="307744"/>
                  </a:lnTo>
                  <a:lnTo>
                    <a:pt x="1136015" y="309371"/>
                  </a:lnTo>
                  <a:lnTo>
                    <a:pt x="20700" y="309371"/>
                  </a:lnTo>
                  <a:lnTo>
                    <a:pt x="12644" y="307744"/>
                  </a:lnTo>
                  <a:lnTo>
                    <a:pt x="6064" y="303307"/>
                  </a:lnTo>
                  <a:lnTo>
                    <a:pt x="1627" y="296727"/>
                  </a:lnTo>
                  <a:lnTo>
                    <a:pt x="0" y="288670"/>
                  </a:lnTo>
                  <a:lnTo>
                    <a:pt x="0" y="20700"/>
                  </a:lnTo>
                  <a:close/>
                </a:path>
              </a:pathLst>
            </a:custGeom>
            <a:noFill/>
            <a:ln w="9525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666" name="object 31"/>
          <p:cNvSpPr/>
          <p:nvPr/>
        </p:nvSpPr>
        <p:spPr>
          <a:xfrm>
            <a:off x="8919360" y="4692600"/>
            <a:ext cx="65916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39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articles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67" name="object 32"/>
          <p:cNvGrpSpPr/>
          <p:nvPr/>
        </p:nvGrpSpPr>
        <p:grpSpPr>
          <a:xfrm>
            <a:off x="8680680" y="5187600"/>
            <a:ext cx="1156320" cy="307080"/>
            <a:chOff x="8680680" y="5187600"/>
            <a:chExt cx="1156320" cy="307080"/>
          </a:xfrm>
        </p:grpSpPr>
        <p:pic>
          <p:nvPicPr>
            <p:cNvPr id="668" name="object 33" descr=""/>
            <p:cNvPicPr/>
            <p:nvPr/>
          </p:nvPicPr>
          <p:blipFill>
            <a:blip r:embed="rId9"/>
            <a:stretch/>
          </p:blipFill>
          <p:spPr>
            <a:xfrm>
              <a:off x="8680680" y="5187600"/>
              <a:ext cx="1155960" cy="307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69" name="object 34"/>
            <p:cNvSpPr/>
            <p:nvPr/>
          </p:nvSpPr>
          <p:spPr>
            <a:xfrm>
              <a:off x="8680680" y="5187600"/>
              <a:ext cx="1156320" cy="307080"/>
            </a:xfrm>
            <a:custGeom>
              <a:avLst/>
              <a:gdLst>
                <a:gd name="textAreaLeft" fmla="*/ 0 w 1156320"/>
                <a:gd name="textAreaRight" fmla="*/ 1157040 w 1156320"/>
                <a:gd name="textAreaTop" fmla="*/ 0 h 307080"/>
                <a:gd name="textAreaBottom" fmla="*/ 307800 h 307080"/>
              </a:gdLst>
              <a:ahLst/>
              <a:rect l="textAreaLeft" t="textAreaTop" r="textAreaRight" b="textAreaBottom"/>
              <a:pathLst>
                <a:path w="1156970" h="307975">
                  <a:moveTo>
                    <a:pt x="0" y="20573"/>
                  </a:moveTo>
                  <a:lnTo>
                    <a:pt x="1625" y="12590"/>
                  </a:lnTo>
                  <a:lnTo>
                    <a:pt x="6048" y="6048"/>
                  </a:lnTo>
                  <a:lnTo>
                    <a:pt x="12590" y="1625"/>
                  </a:lnTo>
                  <a:lnTo>
                    <a:pt x="20574" y="0"/>
                  </a:lnTo>
                  <a:lnTo>
                    <a:pt x="1136142" y="0"/>
                  </a:lnTo>
                  <a:lnTo>
                    <a:pt x="1144125" y="1625"/>
                  </a:lnTo>
                  <a:lnTo>
                    <a:pt x="1150667" y="6048"/>
                  </a:lnTo>
                  <a:lnTo>
                    <a:pt x="1155090" y="12590"/>
                  </a:lnTo>
                  <a:lnTo>
                    <a:pt x="1156716" y="20573"/>
                  </a:lnTo>
                  <a:lnTo>
                    <a:pt x="1156716" y="287273"/>
                  </a:lnTo>
                  <a:lnTo>
                    <a:pt x="1155090" y="295257"/>
                  </a:lnTo>
                  <a:lnTo>
                    <a:pt x="1150667" y="301799"/>
                  </a:lnTo>
                  <a:lnTo>
                    <a:pt x="1144125" y="306222"/>
                  </a:lnTo>
                  <a:lnTo>
                    <a:pt x="1136142" y="307847"/>
                  </a:lnTo>
                  <a:lnTo>
                    <a:pt x="20574" y="307847"/>
                  </a:lnTo>
                  <a:lnTo>
                    <a:pt x="12590" y="306222"/>
                  </a:lnTo>
                  <a:lnTo>
                    <a:pt x="6048" y="301799"/>
                  </a:lnTo>
                  <a:lnTo>
                    <a:pt x="1625" y="295257"/>
                  </a:lnTo>
                  <a:lnTo>
                    <a:pt x="0" y="287273"/>
                  </a:lnTo>
                  <a:lnTo>
                    <a:pt x="0" y="20573"/>
                  </a:lnTo>
                  <a:close/>
                </a:path>
              </a:pathLst>
            </a:custGeom>
            <a:noFill/>
            <a:ln w="9525">
              <a:solidFill>
                <a:srgbClr val="edcc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670" name="object 35"/>
          <p:cNvSpPr/>
          <p:nvPr/>
        </p:nvSpPr>
        <p:spPr>
          <a:xfrm>
            <a:off x="8890200" y="5229720"/>
            <a:ext cx="73656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263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articles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71" name="object 36"/>
          <p:cNvGrpSpPr/>
          <p:nvPr/>
        </p:nvGrpSpPr>
        <p:grpSpPr>
          <a:xfrm>
            <a:off x="1254240" y="1365480"/>
            <a:ext cx="6856200" cy="3728520"/>
            <a:chOff x="1254240" y="1365480"/>
            <a:chExt cx="6856200" cy="3728520"/>
          </a:xfrm>
        </p:grpSpPr>
        <p:sp>
          <p:nvSpPr>
            <p:cNvPr id="672" name="object 37"/>
            <p:cNvSpPr/>
            <p:nvPr/>
          </p:nvSpPr>
          <p:spPr>
            <a:xfrm>
              <a:off x="1258920" y="1365480"/>
              <a:ext cx="6851520" cy="577080"/>
            </a:xfrm>
            <a:custGeom>
              <a:avLst/>
              <a:gdLst>
                <a:gd name="textAreaLeft" fmla="*/ 0 w 6851520"/>
                <a:gd name="textAreaRight" fmla="*/ 6852240 w 6851520"/>
                <a:gd name="textAreaTop" fmla="*/ 0 h 577080"/>
                <a:gd name="textAreaBottom" fmla="*/ 577800 h 577080"/>
              </a:gdLst>
              <a:ahLst/>
              <a:rect l="textAreaLeft" t="textAreaTop" r="textAreaRight" b="textAreaBottom"/>
              <a:pathLst>
                <a:path w="6852284" h="577850">
                  <a:moveTo>
                    <a:pt x="6813296" y="0"/>
                  </a:moveTo>
                  <a:lnTo>
                    <a:pt x="38607" y="0"/>
                  </a:lnTo>
                  <a:lnTo>
                    <a:pt x="23574" y="3032"/>
                  </a:lnTo>
                  <a:lnTo>
                    <a:pt x="11303" y="11302"/>
                  </a:lnTo>
                  <a:lnTo>
                    <a:pt x="3032" y="23574"/>
                  </a:lnTo>
                  <a:lnTo>
                    <a:pt x="0" y="38608"/>
                  </a:lnTo>
                  <a:lnTo>
                    <a:pt x="0" y="538988"/>
                  </a:lnTo>
                  <a:lnTo>
                    <a:pt x="3032" y="554021"/>
                  </a:lnTo>
                  <a:lnTo>
                    <a:pt x="11303" y="566293"/>
                  </a:lnTo>
                  <a:lnTo>
                    <a:pt x="23574" y="574563"/>
                  </a:lnTo>
                  <a:lnTo>
                    <a:pt x="38607" y="577596"/>
                  </a:lnTo>
                  <a:lnTo>
                    <a:pt x="6813296" y="577596"/>
                  </a:lnTo>
                  <a:lnTo>
                    <a:pt x="6828329" y="574563"/>
                  </a:lnTo>
                  <a:lnTo>
                    <a:pt x="6840601" y="566293"/>
                  </a:lnTo>
                  <a:lnTo>
                    <a:pt x="6848871" y="554021"/>
                  </a:lnTo>
                  <a:lnTo>
                    <a:pt x="6851904" y="538988"/>
                  </a:lnTo>
                  <a:lnTo>
                    <a:pt x="6851904" y="38608"/>
                  </a:lnTo>
                  <a:lnTo>
                    <a:pt x="6848871" y="23574"/>
                  </a:lnTo>
                  <a:lnTo>
                    <a:pt x="6840600" y="11302"/>
                  </a:lnTo>
                  <a:lnTo>
                    <a:pt x="6828329" y="3032"/>
                  </a:lnTo>
                  <a:lnTo>
                    <a:pt x="6813296" y="0"/>
                  </a:lnTo>
                  <a:close/>
                </a:path>
              </a:pathLst>
            </a:custGeom>
            <a:solidFill>
              <a:srgbClr val="ff0000">
                <a:alpha val="3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673" name="object 38"/>
            <p:cNvSpPr/>
            <p:nvPr/>
          </p:nvSpPr>
          <p:spPr>
            <a:xfrm>
              <a:off x="1258920" y="1365480"/>
              <a:ext cx="6851520" cy="577080"/>
            </a:xfrm>
            <a:custGeom>
              <a:avLst/>
              <a:gdLst>
                <a:gd name="textAreaLeft" fmla="*/ 0 w 6851520"/>
                <a:gd name="textAreaRight" fmla="*/ 6852240 w 6851520"/>
                <a:gd name="textAreaTop" fmla="*/ 0 h 577080"/>
                <a:gd name="textAreaBottom" fmla="*/ 577800 h 577080"/>
              </a:gdLst>
              <a:ahLst/>
              <a:rect l="textAreaLeft" t="textAreaTop" r="textAreaRight" b="textAreaBottom"/>
              <a:pathLst>
                <a:path w="6852284" h="577850">
                  <a:moveTo>
                    <a:pt x="0" y="38608"/>
                  </a:moveTo>
                  <a:lnTo>
                    <a:pt x="3032" y="23574"/>
                  </a:lnTo>
                  <a:lnTo>
                    <a:pt x="11303" y="11302"/>
                  </a:lnTo>
                  <a:lnTo>
                    <a:pt x="23574" y="3032"/>
                  </a:lnTo>
                  <a:lnTo>
                    <a:pt x="38607" y="0"/>
                  </a:lnTo>
                  <a:lnTo>
                    <a:pt x="6813296" y="0"/>
                  </a:lnTo>
                  <a:lnTo>
                    <a:pt x="6828329" y="3032"/>
                  </a:lnTo>
                  <a:lnTo>
                    <a:pt x="6840600" y="11302"/>
                  </a:lnTo>
                  <a:lnTo>
                    <a:pt x="6848871" y="23574"/>
                  </a:lnTo>
                  <a:lnTo>
                    <a:pt x="6851904" y="38608"/>
                  </a:lnTo>
                  <a:lnTo>
                    <a:pt x="6851904" y="538988"/>
                  </a:lnTo>
                  <a:lnTo>
                    <a:pt x="6848871" y="554021"/>
                  </a:lnTo>
                  <a:lnTo>
                    <a:pt x="6840601" y="566293"/>
                  </a:lnTo>
                  <a:lnTo>
                    <a:pt x="6828329" y="574563"/>
                  </a:lnTo>
                  <a:lnTo>
                    <a:pt x="6813296" y="577596"/>
                  </a:lnTo>
                  <a:lnTo>
                    <a:pt x="38607" y="577596"/>
                  </a:lnTo>
                  <a:lnTo>
                    <a:pt x="23574" y="574563"/>
                  </a:lnTo>
                  <a:lnTo>
                    <a:pt x="11303" y="566293"/>
                  </a:lnTo>
                  <a:lnTo>
                    <a:pt x="3032" y="554021"/>
                  </a:lnTo>
                  <a:lnTo>
                    <a:pt x="0" y="538988"/>
                  </a:lnTo>
                  <a:lnTo>
                    <a:pt x="0" y="38608"/>
                  </a:lnTo>
                  <a:close/>
                </a:path>
              </a:pathLst>
            </a:custGeom>
            <a:noFill/>
            <a:ln w="9525">
              <a:solidFill>
                <a:srgbClr val="edcc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674" name="object 39"/>
            <p:cNvSpPr/>
            <p:nvPr/>
          </p:nvSpPr>
          <p:spPr>
            <a:xfrm>
              <a:off x="1254240" y="4515480"/>
              <a:ext cx="6851520" cy="578520"/>
            </a:xfrm>
            <a:custGeom>
              <a:avLst/>
              <a:gdLst>
                <a:gd name="textAreaLeft" fmla="*/ 0 w 6851520"/>
                <a:gd name="textAreaRight" fmla="*/ 6852240 w 6851520"/>
                <a:gd name="textAreaTop" fmla="*/ 0 h 578520"/>
                <a:gd name="textAreaBottom" fmla="*/ 579240 h 578520"/>
              </a:gdLst>
              <a:ahLst/>
              <a:rect l="textAreaLeft" t="textAreaTop" r="textAreaRight" b="textAreaBottom"/>
              <a:pathLst>
                <a:path w="6852284" h="579120">
                  <a:moveTo>
                    <a:pt x="6813169" y="0"/>
                  </a:moveTo>
                  <a:lnTo>
                    <a:pt x="38734" y="0"/>
                  </a:lnTo>
                  <a:lnTo>
                    <a:pt x="23681" y="3051"/>
                  </a:lnTo>
                  <a:lnTo>
                    <a:pt x="11366" y="11366"/>
                  </a:lnTo>
                  <a:lnTo>
                    <a:pt x="3051" y="23681"/>
                  </a:lnTo>
                  <a:lnTo>
                    <a:pt x="0" y="38735"/>
                  </a:lnTo>
                  <a:lnTo>
                    <a:pt x="0" y="540385"/>
                  </a:lnTo>
                  <a:lnTo>
                    <a:pt x="3051" y="555438"/>
                  </a:lnTo>
                  <a:lnTo>
                    <a:pt x="11366" y="567753"/>
                  </a:lnTo>
                  <a:lnTo>
                    <a:pt x="23681" y="576068"/>
                  </a:lnTo>
                  <a:lnTo>
                    <a:pt x="38734" y="579119"/>
                  </a:lnTo>
                  <a:lnTo>
                    <a:pt x="6813169" y="579119"/>
                  </a:lnTo>
                  <a:lnTo>
                    <a:pt x="6828222" y="576068"/>
                  </a:lnTo>
                  <a:lnTo>
                    <a:pt x="6840537" y="567753"/>
                  </a:lnTo>
                  <a:lnTo>
                    <a:pt x="6848852" y="555438"/>
                  </a:lnTo>
                  <a:lnTo>
                    <a:pt x="6851904" y="540385"/>
                  </a:lnTo>
                  <a:lnTo>
                    <a:pt x="6851904" y="38735"/>
                  </a:lnTo>
                  <a:lnTo>
                    <a:pt x="6848852" y="23681"/>
                  </a:lnTo>
                  <a:lnTo>
                    <a:pt x="6840537" y="11366"/>
                  </a:lnTo>
                  <a:lnTo>
                    <a:pt x="6828222" y="3051"/>
                  </a:lnTo>
                  <a:lnTo>
                    <a:pt x="6813169" y="0"/>
                  </a:lnTo>
                  <a:close/>
                </a:path>
              </a:pathLst>
            </a:custGeom>
            <a:solidFill>
              <a:srgbClr val="92d050">
                <a:alpha val="3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675" name="object 40"/>
            <p:cNvSpPr/>
            <p:nvPr/>
          </p:nvSpPr>
          <p:spPr>
            <a:xfrm>
              <a:off x="1254240" y="4515480"/>
              <a:ext cx="6851520" cy="578520"/>
            </a:xfrm>
            <a:custGeom>
              <a:avLst/>
              <a:gdLst>
                <a:gd name="textAreaLeft" fmla="*/ 0 w 6851520"/>
                <a:gd name="textAreaRight" fmla="*/ 6852240 w 6851520"/>
                <a:gd name="textAreaTop" fmla="*/ 0 h 578520"/>
                <a:gd name="textAreaBottom" fmla="*/ 579240 h 578520"/>
              </a:gdLst>
              <a:ahLst/>
              <a:rect l="textAreaLeft" t="textAreaTop" r="textAreaRight" b="textAreaBottom"/>
              <a:pathLst>
                <a:path w="6852284" h="579120">
                  <a:moveTo>
                    <a:pt x="0" y="38735"/>
                  </a:moveTo>
                  <a:lnTo>
                    <a:pt x="3051" y="23681"/>
                  </a:lnTo>
                  <a:lnTo>
                    <a:pt x="11366" y="11366"/>
                  </a:lnTo>
                  <a:lnTo>
                    <a:pt x="23681" y="3051"/>
                  </a:lnTo>
                  <a:lnTo>
                    <a:pt x="38734" y="0"/>
                  </a:lnTo>
                  <a:lnTo>
                    <a:pt x="6813169" y="0"/>
                  </a:lnTo>
                  <a:lnTo>
                    <a:pt x="6828222" y="3051"/>
                  </a:lnTo>
                  <a:lnTo>
                    <a:pt x="6840537" y="11366"/>
                  </a:lnTo>
                  <a:lnTo>
                    <a:pt x="6848852" y="23681"/>
                  </a:lnTo>
                  <a:lnTo>
                    <a:pt x="6851904" y="38735"/>
                  </a:lnTo>
                  <a:lnTo>
                    <a:pt x="6851904" y="540385"/>
                  </a:lnTo>
                  <a:lnTo>
                    <a:pt x="6848852" y="555438"/>
                  </a:lnTo>
                  <a:lnTo>
                    <a:pt x="6840537" y="567753"/>
                  </a:lnTo>
                  <a:lnTo>
                    <a:pt x="6828222" y="576068"/>
                  </a:lnTo>
                  <a:lnTo>
                    <a:pt x="6813169" y="579119"/>
                  </a:lnTo>
                  <a:lnTo>
                    <a:pt x="38734" y="579119"/>
                  </a:lnTo>
                  <a:lnTo>
                    <a:pt x="23681" y="576068"/>
                  </a:lnTo>
                  <a:lnTo>
                    <a:pt x="11366" y="567753"/>
                  </a:lnTo>
                  <a:lnTo>
                    <a:pt x="3051" y="555438"/>
                  </a:lnTo>
                  <a:lnTo>
                    <a:pt x="0" y="540385"/>
                  </a:lnTo>
                  <a:lnTo>
                    <a:pt x="0" y="38735"/>
                  </a:lnTo>
                  <a:close/>
                </a:path>
              </a:pathLst>
            </a:custGeom>
            <a:noFill/>
            <a:ln w="9525">
              <a:solidFill>
                <a:srgbClr val="edcc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676" name="object 41"/>
          <p:cNvSpPr/>
          <p:nvPr/>
        </p:nvSpPr>
        <p:spPr>
          <a:xfrm>
            <a:off x="1344960" y="4692600"/>
            <a:ext cx="103932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Mieux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identifiée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77" name="object 42"/>
          <p:cNvGrpSpPr/>
          <p:nvPr/>
        </p:nvGrpSpPr>
        <p:grpSpPr>
          <a:xfrm>
            <a:off x="2397240" y="867240"/>
            <a:ext cx="6924600" cy="456480"/>
            <a:chOff x="2397240" y="867240"/>
            <a:chExt cx="6924600" cy="456480"/>
          </a:xfrm>
        </p:grpSpPr>
        <p:pic>
          <p:nvPicPr>
            <p:cNvPr id="678" name="object 43" descr=""/>
            <p:cNvPicPr/>
            <p:nvPr/>
          </p:nvPicPr>
          <p:blipFill>
            <a:blip r:embed="rId10"/>
            <a:stretch/>
          </p:blipFill>
          <p:spPr>
            <a:xfrm>
              <a:off x="2397240" y="867240"/>
              <a:ext cx="6924240" cy="456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79" name="object 44"/>
            <p:cNvSpPr/>
            <p:nvPr/>
          </p:nvSpPr>
          <p:spPr>
            <a:xfrm>
              <a:off x="2397240" y="867240"/>
              <a:ext cx="6924600" cy="456480"/>
            </a:xfrm>
            <a:custGeom>
              <a:avLst/>
              <a:gdLst>
                <a:gd name="textAreaLeft" fmla="*/ 0 w 6924600"/>
                <a:gd name="textAreaRight" fmla="*/ 6925320 w 6924600"/>
                <a:gd name="textAreaTop" fmla="*/ 0 h 456480"/>
                <a:gd name="textAreaBottom" fmla="*/ 457200 h 456480"/>
              </a:gdLst>
              <a:ahLst/>
              <a:rect l="textAreaLeft" t="textAreaTop" r="textAreaRight" b="textAreaBottom"/>
              <a:pathLst>
                <a:path w="6925309" h="457200">
                  <a:moveTo>
                    <a:pt x="0" y="30607"/>
                  </a:moveTo>
                  <a:lnTo>
                    <a:pt x="2407" y="18698"/>
                  </a:lnTo>
                  <a:lnTo>
                    <a:pt x="8969" y="8969"/>
                  </a:lnTo>
                  <a:lnTo>
                    <a:pt x="18698" y="2407"/>
                  </a:lnTo>
                  <a:lnTo>
                    <a:pt x="30606" y="0"/>
                  </a:lnTo>
                  <a:lnTo>
                    <a:pt x="6894449" y="0"/>
                  </a:lnTo>
                  <a:lnTo>
                    <a:pt x="6906357" y="2407"/>
                  </a:lnTo>
                  <a:lnTo>
                    <a:pt x="6916086" y="8969"/>
                  </a:lnTo>
                  <a:lnTo>
                    <a:pt x="6922648" y="18698"/>
                  </a:lnTo>
                  <a:lnTo>
                    <a:pt x="6925056" y="30607"/>
                  </a:lnTo>
                  <a:lnTo>
                    <a:pt x="6925056" y="426593"/>
                  </a:lnTo>
                  <a:lnTo>
                    <a:pt x="6922648" y="438501"/>
                  </a:lnTo>
                  <a:lnTo>
                    <a:pt x="6916086" y="448230"/>
                  </a:lnTo>
                  <a:lnTo>
                    <a:pt x="6906357" y="454792"/>
                  </a:lnTo>
                  <a:lnTo>
                    <a:pt x="6894449" y="457200"/>
                  </a:lnTo>
                  <a:lnTo>
                    <a:pt x="30606" y="457200"/>
                  </a:lnTo>
                  <a:lnTo>
                    <a:pt x="18698" y="454792"/>
                  </a:lnTo>
                  <a:lnTo>
                    <a:pt x="8969" y="448230"/>
                  </a:lnTo>
                  <a:lnTo>
                    <a:pt x="2407" y="438501"/>
                  </a:lnTo>
                  <a:lnTo>
                    <a:pt x="0" y="426593"/>
                  </a:lnTo>
                  <a:lnTo>
                    <a:pt x="0" y="30607"/>
                  </a:lnTo>
                  <a:close/>
                </a:path>
              </a:pathLst>
            </a:custGeom>
            <a:noFill/>
            <a:ln w="9525">
              <a:solidFill>
                <a:srgbClr val="aaaaa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680" name="object 45"/>
          <p:cNvSpPr/>
          <p:nvPr/>
        </p:nvSpPr>
        <p:spPr>
          <a:xfrm>
            <a:off x="1349640" y="891000"/>
            <a:ext cx="4051080" cy="120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148040">
              <a:lnSpc>
                <a:spcPct val="100000"/>
              </a:lnSpc>
              <a:spcBef>
                <a:spcPts val="99"/>
              </a:spcBef>
              <a:tabLst>
                <a:tab algn="l" pos="396864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Notre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échantillon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test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contient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263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articles.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Meilleure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itération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retenue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:</a:t>
            </a:r>
            <a:r>
              <a:rPr b="0" lang="fr-FR" sz="1200" spc="-9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Textes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:</a:t>
            </a:r>
            <a:r>
              <a:rPr b="0" lang="fr-FR" sz="1200" spc="-9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Tf-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IDF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	</a:t>
            </a:r>
            <a:r>
              <a:rPr b="0" lang="fr-FR" sz="1200" spc="-52" strike="noStrike">
                <a:solidFill>
                  <a:srgbClr val="000000"/>
                </a:solidFill>
                <a:latin typeface="Corbel"/>
                <a:ea typeface="DejaVu Sans"/>
              </a:rPr>
              <a:t>|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148040">
              <a:lnSpc>
                <a:spcPct val="100000"/>
              </a:lnSpc>
              <a:spcBef>
                <a:spcPts val="774"/>
              </a:spcBef>
              <a:tabLst>
                <a:tab algn="l" pos="3968640"/>
              </a:tabLst>
            </a:pP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tabLst>
                <a:tab algn="l" pos="396864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Moins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bien</a:t>
            </a:r>
            <a:r>
              <a:rPr b="0" lang="fr-FR" sz="1200" spc="-4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identifiée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1" name="object 46"/>
          <p:cNvSpPr/>
          <p:nvPr/>
        </p:nvSpPr>
        <p:spPr>
          <a:xfrm>
            <a:off x="5492160" y="1073880"/>
            <a:ext cx="356688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tabLst>
                <a:tab algn="l" pos="1329840"/>
                <a:tab algn="l" pos="151452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Images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:</a:t>
            </a:r>
            <a:r>
              <a:rPr b="0" lang="fr-FR" sz="1200" spc="-5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ResNet50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	</a:t>
            </a:r>
            <a:r>
              <a:rPr b="0" lang="fr-FR" sz="1200" spc="-52" strike="noStrike">
                <a:solidFill>
                  <a:srgbClr val="000000"/>
                </a:solidFill>
                <a:latin typeface="Corbel"/>
                <a:ea typeface="DejaVu Sans"/>
              </a:rPr>
              <a:t>|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	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Réduction</a:t>
            </a:r>
            <a:r>
              <a:rPr b="0" lang="fr-FR" sz="1200" spc="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dimensionnelle</a:t>
            </a:r>
            <a:r>
              <a:rPr b="0" lang="fr-FR" sz="1200" spc="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:</a:t>
            </a:r>
            <a:r>
              <a:rPr b="0" lang="fr-FR" sz="1200" spc="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NMF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82" name="object 47"/>
          <p:cNvGrpSpPr/>
          <p:nvPr/>
        </p:nvGrpSpPr>
        <p:grpSpPr>
          <a:xfrm>
            <a:off x="85320" y="659880"/>
            <a:ext cx="4172400" cy="6155280"/>
            <a:chOff x="85320" y="659880"/>
            <a:chExt cx="4172400" cy="6155280"/>
          </a:xfrm>
        </p:grpSpPr>
        <p:pic>
          <p:nvPicPr>
            <p:cNvPr id="683" name="object 48" descr=""/>
            <p:cNvPicPr/>
            <p:nvPr/>
          </p:nvPicPr>
          <p:blipFill>
            <a:blip r:embed="rId11"/>
            <a:stretch/>
          </p:blipFill>
          <p:spPr>
            <a:xfrm>
              <a:off x="1484280" y="659880"/>
              <a:ext cx="867960" cy="913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84" name="object 49" descr=""/>
            <p:cNvPicPr/>
            <p:nvPr/>
          </p:nvPicPr>
          <p:blipFill>
            <a:blip r:embed="rId12"/>
            <a:stretch/>
          </p:blipFill>
          <p:spPr>
            <a:xfrm>
              <a:off x="85320" y="5187600"/>
              <a:ext cx="4172040" cy="1626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85" name="object 50"/>
            <p:cNvSpPr/>
            <p:nvPr/>
          </p:nvSpPr>
          <p:spPr>
            <a:xfrm>
              <a:off x="85320" y="5187600"/>
              <a:ext cx="4172400" cy="1627560"/>
            </a:xfrm>
            <a:custGeom>
              <a:avLst/>
              <a:gdLst>
                <a:gd name="textAreaLeft" fmla="*/ 0 w 4172400"/>
                <a:gd name="textAreaRight" fmla="*/ 4173120 w 4172400"/>
                <a:gd name="textAreaTop" fmla="*/ 0 h 1627560"/>
                <a:gd name="textAreaBottom" fmla="*/ 1628280 h 1627560"/>
              </a:gdLst>
              <a:ahLst/>
              <a:rect l="textAreaLeft" t="textAreaTop" r="textAreaRight" b="textAreaBottom"/>
              <a:pathLst>
                <a:path w="4173220" h="1628140">
                  <a:moveTo>
                    <a:pt x="0" y="108965"/>
                  </a:moveTo>
                  <a:lnTo>
                    <a:pt x="8560" y="66544"/>
                  </a:lnTo>
                  <a:lnTo>
                    <a:pt x="31905" y="31908"/>
                  </a:lnTo>
                  <a:lnTo>
                    <a:pt x="66533" y="8560"/>
                  </a:lnTo>
                  <a:lnTo>
                    <a:pt x="108940" y="0"/>
                  </a:lnTo>
                  <a:lnTo>
                    <a:pt x="4063745" y="0"/>
                  </a:lnTo>
                  <a:lnTo>
                    <a:pt x="4106167" y="8560"/>
                  </a:lnTo>
                  <a:lnTo>
                    <a:pt x="4140803" y="31908"/>
                  </a:lnTo>
                  <a:lnTo>
                    <a:pt x="4164151" y="66544"/>
                  </a:lnTo>
                  <a:lnTo>
                    <a:pt x="4172711" y="108965"/>
                  </a:lnTo>
                  <a:lnTo>
                    <a:pt x="4172711" y="1518691"/>
                  </a:lnTo>
                  <a:lnTo>
                    <a:pt x="4164151" y="1561096"/>
                  </a:lnTo>
                  <a:lnTo>
                    <a:pt x="4140803" y="1595724"/>
                  </a:lnTo>
                  <a:lnTo>
                    <a:pt x="4106167" y="1619071"/>
                  </a:lnTo>
                  <a:lnTo>
                    <a:pt x="4063745" y="1627631"/>
                  </a:lnTo>
                  <a:lnTo>
                    <a:pt x="108940" y="1627631"/>
                  </a:lnTo>
                  <a:lnTo>
                    <a:pt x="66533" y="1619071"/>
                  </a:lnTo>
                  <a:lnTo>
                    <a:pt x="31905" y="1595724"/>
                  </a:lnTo>
                  <a:lnTo>
                    <a:pt x="8560" y="1561096"/>
                  </a:lnTo>
                  <a:lnTo>
                    <a:pt x="0" y="1518691"/>
                  </a:lnTo>
                  <a:lnTo>
                    <a:pt x="0" y="108965"/>
                  </a:lnTo>
                  <a:close/>
                </a:path>
              </a:pathLst>
            </a:custGeom>
            <a:noFill/>
            <a:ln w="9525">
              <a:solidFill>
                <a:srgbClr val="d0b8e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686" name="object 51"/>
          <p:cNvSpPr/>
          <p:nvPr/>
        </p:nvSpPr>
        <p:spPr>
          <a:xfrm>
            <a:off x="195480" y="5478120"/>
            <a:ext cx="572040" cy="17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fr-FR" sz="11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Analyse</a:t>
            </a:r>
            <a:r>
              <a:rPr b="1" lang="fr-FR" sz="1100" spc="-4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1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: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7" name="object 52"/>
          <p:cNvSpPr/>
          <p:nvPr/>
        </p:nvSpPr>
        <p:spPr>
          <a:xfrm>
            <a:off x="195480" y="5645880"/>
            <a:ext cx="389880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299160" indent="-28692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  <a:tabLst>
                <a:tab algn="l" pos="299160"/>
              </a:tabLst>
            </a:pP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On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remarque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que globalement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la</a:t>
            </a:r>
            <a:r>
              <a:rPr b="0" lang="fr-FR" sz="1100" spc="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classification</a:t>
            </a:r>
            <a:r>
              <a:rPr b="0" lang="fr-FR" sz="1100" spc="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génère</a:t>
            </a:r>
            <a:r>
              <a:rPr b="0" lang="fr-FR" sz="11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100" spc="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bons 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résultats.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marL="299160" indent="-286560">
              <a:lnSpc>
                <a:spcPct val="100000"/>
              </a:lnSpc>
              <a:spcBef>
                <a:spcPts val="6"/>
              </a:spcBef>
              <a:buClr>
                <a:srgbClr val="000000"/>
              </a:buClr>
              <a:buFont typeface="Arial"/>
              <a:buChar char="•"/>
              <a:tabLst>
                <a:tab algn="l" pos="299160"/>
              </a:tabLst>
            </a:pP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La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catégorie</a:t>
            </a:r>
            <a:r>
              <a:rPr b="0" lang="fr-FR" sz="11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«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Baby</a:t>
            </a:r>
            <a:r>
              <a:rPr b="0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Care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» génère</a:t>
            </a:r>
            <a:r>
              <a:rPr b="0" lang="fr-FR" sz="11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les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résultats</a:t>
            </a:r>
            <a:r>
              <a:rPr b="0" lang="fr-FR" sz="11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les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plus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marL="299160">
              <a:lnSpc>
                <a:spcPct val="100000"/>
              </a:lnSpc>
              <a:tabLst>
                <a:tab algn="l" pos="299160"/>
              </a:tabLst>
            </a:pP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mauvais.</a:t>
            </a:r>
            <a:r>
              <a:rPr b="0" lang="fr-FR" sz="11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Cela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est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dû</a:t>
            </a:r>
            <a:r>
              <a:rPr b="0" lang="fr-FR" sz="11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a</a:t>
            </a:r>
            <a:r>
              <a:rPr b="0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une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grande</a:t>
            </a:r>
            <a:r>
              <a:rPr b="0" lang="fr-FR" sz="1100" spc="-4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diversité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d’articles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contenus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marL="299160">
              <a:lnSpc>
                <a:spcPct val="100000"/>
              </a:lnSpc>
              <a:tabLst>
                <a:tab algn="l" pos="299160"/>
              </a:tabLst>
            </a:pP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dans</a:t>
            </a:r>
            <a:r>
              <a:rPr b="0" lang="fr-FR" sz="1100" spc="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celle-</a:t>
            </a:r>
            <a:r>
              <a:rPr b="0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ci.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88" name="object 53"/>
          <p:cNvGrpSpPr/>
          <p:nvPr/>
        </p:nvGrpSpPr>
        <p:grpSpPr>
          <a:xfrm>
            <a:off x="10123920" y="1551600"/>
            <a:ext cx="1604520" cy="307080"/>
            <a:chOff x="10123920" y="1551600"/>
            <a:chExt cx="1604520" cy="307080"/>
          </a:xfrm>
        </p:grpSpPr>
        <p:sp>
          <p:nvSpPr>
            <p:cNvPr id="689" name="object 54"/>
            <p:cNvSpPr/>
            <p:nvPr/>
          </p:nvSpPr>
          <p:spPr>
            <a:xfrm>
              <a:off x="10123920" y="1551600"/>
              <a:ext cx="1604520" cy="307080"/>
            </a:xfrm>
            <a:custGeom>
              <a:avLst/>
              <a:gdLst>
                <a:gd name="textAreaLeft" fmla="*/ 0 w 1604520"/>
                <a:gd name="textAreaRight" fmla="*/ 1605240 w 1604520"/>
                <a:gd name="textAreaTop" fmla="*/ 0 h 307080"/>
                <a:gd name="textAreaBottom" fmla="*/ 307800 h 307080"/>
              </a:gdLst>
              <a:ahLst/>
              <a:rect l="textAreaLeft" t="textAreaTop" r="textAreaRight" b="textAreaBottom"/>
              <a:pathLst>
                <a:path w="1605279" h="307975">
                  <a:moveTo>
                    <a:pt x="1584198" y="0"/>
                  </a:moveTo>
                  <a:lnTo>
                    <a:pt x="20574" y="0"/>
                  </a:lnTo>
                  <a:lnTo>
                    <a:pt x="12590" y="1625"/>
                  </a:lnTo>
                  <a:lnTo>
                    <a:pt x="6048" y="6048"/>
                  </a:lnTo>
                  <a:lnTo>
                    <a:pt x="1625" y="12590"/>
                  </a:lnTo>
                  <a:lnTo>
                    <a:pt x="0" y="20573"/>
                  </a:lnTo>
                  <a:lnTo>
                    <a:pt x="0" y="287273"/>
                  </a:lnTo>
                  <a:lnTo>
                    <a:pt x="1625" y="295257"/>
                  </a:lnTo>
                  <a:lnTo>
                    <a:pt x="6048" y="301799"/>
                  </a:lnTo>
                  <a:lnTo>
                    <a:pt x="12590" y="306222"/>
                  </a:lnTo>
                  <a:lnTo>
                    <a:pt x="20574" y="307847"/>
                  </a:lnTo>
                  <a:lnTo>
                    <a:pt x="1584198" y="307847"/>
                  </a:lnTo>
                  <a:lnTo>
                    <a:pt x="1592181" y="306222"/>
                  </a:lnTo>
                  <a:lnTo>
                    <a:pt x="1598723" y="301799"/>
                  </a:lnTo>
                  <a:lnTo>
                    <a:pt x="1603146" y="295257"/>
                  </a:lnTo>
                  <a:lnTo>
                    <a:pt x="1604772" y="287273"/>
                  </a:lnTo>
                  <a:lnTo>
                    <a:pt x="1604772" y="20573"/>
                  </a:lnTo>
                  <a:lnTo>
                    <a:pt x="1603146" y="12590"/>
                  </a:lnTo>
                  <a:lnTo>
                    <a:pt x="1598723" y="6048"/>
                  </a:lnTo>
                  <a:lnTo>
                    <a:pt x="1592181" y="1625"/>
                  </a:lnTo>
                  <a:lnTo>
                    <a:pt x="1584198" y="0"/>
                  </a:lnTo>
                  <a:close/>
                </a:path>
              </a:pathLst>
            </a:custGeom>
            <a:solidFill>
              <a:srgbClr val="d549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690" name="object 55"/>
            <p:cNvSpPr/>
            <p:nvPr/>
          </p:nvSpPr>
          <p:spPr>
            <a:xfrm>
              <a:off x="10123920" y="1551600"/>
              <a:ext cx="1604520" cy="307080"/>
            </a:xfrm>
            <a:custGeom>
              <a:avLst/>
              <a:gdLst>
                <a:gd name="textAreaLeft" fmla="*/ 0 w 1604520"/>
                <a:gd name="textAreaRight" fmla="*/ 1605240 w 1604520"/>
                <a:gd name="textAreaTop" fmla="*/ 0 h 307080"/>
                <a:gd name="textAreaBottom" fmla="*/ 307800 h 307080"/>
              </a:gdLst>
              <a:ahLst/>
              <a:rect l="textAreaLeft" t="textAreaTop" r="textAreaRight" b="textAreaBottom"/>
              <a:pathLst>
                <a:path w="1605279" h="307975">
                  <a:moveTo>
                    <a:pt x="0" y="20573"/>
                  </a:moveTo>
                  <a:lnTo>
                    <a:pt x="1625" y="12590"/>
                  </a:lnTo>
                  <a:lnTo>
                    <a:pt x="6048" y="6048"/>
                  </a:lnTo>
                  <a:lnTo>
                    <a:pt x="12590" y="1625"/>
                  </a:lnTo>
                  <a:lnTo>
                    <a:pt x="20574" y="0"/>
                  </a:lnTo>
                  <a:lnTo>
                    <a:pt x="1584198" y="0"/>
                  </a:lnTo>
                  <a:lnTo>
                    <a:pt x="1592181" y="1625"/>
                  </a:lnTo>
                  <a:lnTo>
                    <a:pt x="1598723" y="6048"/>
                  </a:lnTo>
                  <a:lnTo>
                    <a:pt x="1603146" y="12590"/>
                  </a:lnTo>
                  <a:lnTo>
                    <a:pt x="1604772" y="20573"/>
                  </a:lnTo>
                  <a:lnTo>
                    <a:pt x="1604772" y="287273"/>
                  </a:lnTo>
                  <a:lnTo>
                    <a:pt x="1603146" y="295257"/>
                  </a:lnTo>
                  <a:lnTo>
                    <a:pt x="1598723" y="301799"/>
                  </a:lnTo>
                  <a:lnTo>
                    <a:pt x="1592181" y="306222"/>
                  </a:lnTo>
                  <a:lnTo>
                    <a:pt x="1584198" y="307847"/>
                  </a:lnTo>
                  <a:lnTo>
                    <a:pt x="20574" y="307847"/>
                  </a:lnTo>
                  <a:lnTo>
                    <a:pt x="12590" y="306222"/>
                  </a:lnTo>
                  <a:lnTo>
                    <a:pt x="6048" y="301799"/>
                  </a:lnTo>
                  <a:lnTo>
                    <a:pt x="1625" y="295257"/>
                  </a:lnTo>
                  <a:lnTo>
                    <a:pt x="0" y="287273"/>
                  </a:lnTo>
                  <a:lnTo>
                    <a:pt x="0" y="20573"/>
                  </a:lnTo>
                  <a:close/>
                </a:path>
              </a:pathLst>
            </a:custGeom>
            <a:noFill/>
            <a:ln w="15874">
              <a:solidFill>
                <a:srgbClr val="9d34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691" name="object 56"/>
          <p:cNvSpPr/>
          <p:nvPr/>
        </p:nvSpPr>
        <p:spPr>
          <a:xfrm>
            <a:off x="10425960" y="1592280"/>
            <a:ext cx="100332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1200" spc="-12" strike="noStrike">
                <a:solidFill>
                  <a:srgbClr val="ffffff"/>
                </a:solidFill>
                <a:latin typeface="Corbel"/>
                <a:ea typeface="DejaVu Sans"/>
              </a:rPr>
              <a:t>Précision</a:t>
            </a:r>
            <a:r>
              <a:rPr b="0" lang="fr-FR" sz="1200" spc="1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ffffff"/>
                </a:solidFill>
                <a:latin typeface="Corbel"/>
                <a:ea typeface="DejaVu Sans"/>
              </a:rPr>
              <a:t>à</a:t>
            </a:r>
            <a:r>
              <a:rPr b="0" lang="fr-FR" sz="1200" spc="9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fr-FR" sz="1200" spc="-26" strike="noStrike">
                <a:solidFill>
                  <a:srgbClr val="ffffff"/>
                </a:solidFill>
                <a:latin typeface="Corbel"/>
                <a:ea typeface="DejaVu Sans"/>
              </a:rPr>
              <a:t>55%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92" name="object 57"/>
          <p:cNvGrpSpPr/>
          <p:nvPr/>
        </p:nvGrpSpPr>
        <p:grpSpPr>
          <a:xfrm>
            <a:off x="10123920" y="2045160"/>
            <a:ext cx="1604520" cy="309240"/>
            <a:chOff x="10123920" y="2045160"/>
            <a:chExt cx="1604520" cy="309240"/>
          </a:xfrm>
        </p:grpSpPr>
        <p:sp>
          <p:nvSpPr>
            <p:cNvPr id="693" name="object 58"/>
            <p:cNvSpPr/>
            <p:nvPr/>
          </p:nvSpPr>
          <p:spPr>
            <a:xfrm>
              <a:off x="10123920" y="2045160"/>
              <a:ext cx="1604520" cy="309240"/>
            </a:xfrm>
            <a:custGeom>
              <a:avLst/>
              <a:gdLst>
                <a:gd name="textAreaLeft" fmla="*/ 0 w 1604520"/>
                <a:gd name="textAreaRight" fmla="*/ 1605240 w 1604520"/>
                <a:gd name="textAreaTop" fmla="*/ 0 h 309240"/>
                <a:gd name="textAreaBottom" fmla="*/ 309960 h 309240"/>
              </a:gdLst>
              <a:ahLst/>
              <a:rect l="textAreaLeft" t="textAreaTop" r="textAreaRight" b="textAreaBottom"/>
              <a:pathLst>
                <a:path w="1605279" h="309880">
                  <a:moveTo>
                    <a:pt x="1584071" y="0"/>
                  </a:moveTo>
                  <a:lnTo>
                    <a:pt x="20700" y="0"/>
                  </a:lnTo>
                  <a:lnTo>
                    <a:pt x="12644" y="1627"/>
                  </a:lnTo>
                  <a:lnTo>
                    <a:pt x="6064" y="6064"/>
                  </a:lnTo>
                  <a:lnTo>
                    <a:pt x="1627" y="12644"/>
                  </a:lnTo>
                  <a:lnTo>
                    <a:pt x="0" y="20700"/>
                  </a:lnTo>
                  <a:lnTo>
                    <a:pt x="0" y="288670"/>
                  </a:lnTo>
                  <a:lnTo>
                    <a:pt x="1627" y="296727"/>
                  </a:lnTo>
                  <a:lnTo>
                    <a:pt x="6064" y="303307"/>
                  </a:lnTo>
                  <a:lnTo>
                    <a:pt x="12644" y="307744"/>
                  </a:lnTo>
                  <a:lnTo>
                    <a:pt x="20700" y="309371"/>
                  </a:lnTo>
                  <a:lnTo>
                    <a:pt x="1584071" y="309371"/>
                  </a:lnTo>
                  <a:lnTo>
                    <a:pt x="1592127" y="307744"/>
                  </a:lnTo>
                  <a:lnTo>
                    <a:pt x="1598707" y="303307"/>
                  </a:lnTo>
                  <a:lnTo>
                    <a:pt x="1603144" y="296727"/>
                  </a:lnTo>
                  <a:lnTo>
                    <a:pt x="1604772" y="288670"/>
                  </a:lnTo>
                  <a:lnTo>
                    <a:pt x="1604772" y="20700"/>
                  </a:lnTo>
                  <a:lnTo>
                    <a:pt x="1603144" y="12644"/>
                  </a:lnTo>
                  <a:lnTo>
                    <a:pt x="1598707" y="6064"/>
                  </a:lnTo>
                  <a:lnTo>
                    <a:pt x="1592127" y="1627"/>
                  </a:lnTo>
                  <a:lnTo>
                    <a:pt x="1584071" y="0"/>
                  </a:lnTo>
                  <a:close/>
                </a:path>
              </a:pathLst>
            </a:custGeom>
            <a:solidFill>
              <a:srgbClr val="80c34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694" name="object 59"/>
            <p:cNvSpPr/>
            <p:nvPr/>
          </p:nvSpPr>
          <p:spPr>
            <a:xfrm>
              <a:off x="10123920" y="2045160"/>
              <a:ext cx="1604520" cy="309240"/>
            </a:xfrm>
            <a:custGeom>
              <a:avLst/>
              <a:gdLst>
                <a:gd name="textAreaLeft" fmla="*/ 0 w 1604520"/>
                <a:gd name="textAreaRight" fmla="*/ 1605240 w 1604520"/>
                <a:gd name="textAreaTop" fmla="*/ 0 h 309240"/>
                <a:gd name="textAreaBottom" fmla="*/ 309960 h 309240"/>
              </a:gdLst>
              <a:ahLst/>
              <a:rect l="textAreaLeft" t="textAreaTop" r="textAreaRight" b="textAreaBottom"/>
              <a:pathLst>
                <a:path w="1605279" h="309880">
                  <a:moveTo>
                    <a:pt x="0" y="20700"/>
                  </a:moveTo>
                  <a:lnTo>
                    <a:pt x="1627" y="12644"/>
                  </a:lnTo>
                  <a:lnTo>
                    <a:pt x="6064" y="6064"/>
                  </a:lnTo>
                  <a:lnTo>
                    <a:pt x="12644" y="1627"/>
                  </a:lnTo>
                  <a:lnTo>
                    <a:pt x="20700" y="0"/>
                  </a:lnTo>
                  <a:lnTo>
                    <a:pt x="1584071" y="0"/>
                  </a:lnTo>
                  <a:lnTo>
                    <a:pt x="1592127" y="1627"/>
                  </a:lnTo>
                  <a:lnTo>
                    <a:pt x="1598707" y="6064"/>
                  </a:lnTo>
                  <a:lnTo>
                    <a:pt x="1603144" y="12644"/>
                  </a:lnTo>
                  <a:lnTo>
                    <a:pt x="1604772" y="20700"/>
                  </a:lnTo>
                  <a:lnTo>
                    <a:pt x="1604772" y="288670"/>
                  </a:lnTo>
                  <a:lnTo>
                    <a:pt x="1603144" y="296727"/>
                  </a:lnTo>
                  <a:lnTo>
                    <a:pt x="1598707" y="303307"/>
                  </a:lnTo>
                  <a:lnTo>
                    <a:pt x="1592127" y="307744"/>
                  </a:lnTo>
                  <a:lnTo>
                    <a:pt x="1584071" y="309371"/>
                  </a:lnTo>
                  <a:lnTo>
                    <a:pt x="20700" y="309371"/>
                  </a:lnTo>
                  <a:lnTo>
                    <a:pt x="12644" y="307744"/>
                  </a:lnTo>
                  <a:lnTo>
                    <a:pt x="6064" y="303307"/>
                  </a:lnTo>
                  <a:lnTo>
                    <a:pt x="1627" y="296727"/>
                  </a:lnTo>
                  <a:lnTo>
                    <a:pt x="0" y="288670"/>
                  </a:lnTo>
                  <a:lnTo>
                    <a:pt x="0" y="20700"/>
                  </a:lnTo>
                  <a:close/>
                </a:path>
              </a:pathLst>
            </a:custGeom>
            <a:noFill/>
            <a:ln w="15875">
              <a:solidFill>
                <a:srgbClr val="5c8f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695" name="object 60"/>
          <p:cNvSpPr/>
          <p:nvPr/>
        </p:nvSpPr>
        <p:spPr>
          <a:xfrm>
            <a:off x="10424160" y="2087280"/>
            <a:ext cx="100512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1200" spc="-12" strike="noStrike">
                <a:solidFill>
                  <a:srgbClr val="ffffff"/>
                </a:solidFill>
                <a:latin typeface="Corbel"/>
                <a:ea typeface="DejaVu Sans"/>
              </a:rPr>
              <a:t>Précision</a:t>
            </a:r>
            <a:r>
              <a:rPr b="0" lang="fr-FR" sz="1200" spc="1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ffffff"/>
                </a:solidFill>
                <a:latin typeface="Corbel"/>
                <a:ea typeface="DejaVu Sans"/>
              </a:rPr>
              <a:t>à</a:t>
            </a:r>
            <a:r>
              <a:rPr b="0" lang="fr-FR" sz="1200" spc="9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fr-FR" sz="1200" spc="-26" strike="noStrike">
                <a:solidFill>
                  <a:srgbClr val="ffffff"/>
                </a:solidFill>
                <a:latin typeface="Corbel"/>
                <a:ea typeface="DejaVu Sans"/>
              </a:rPr>
              <a:t>93%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96" name="object 61"/>
          <p:cNvGrpSpPr/>
          <p:nvPr/>
        </p:nvGrpSpPr>
        <p:grpSpPr>
          <a:xfrm>
            <a:off x="10123920" y="2548080"/>
            <a:ext cx="1604520" cy="307080"/>
            <a:chOff x="10123920" y="2548080"/>
            <a:chExt cx="1604520" cy="307080"/>
          </a:xfrm>
        </p:grpSpPr>
        <p:sp>
          <p:nvSpPr>
            <p:cNvPr id="697" name="object 62"/>
            <p:cNvSpPr/>
            <p:nvPr/>
          </p:nvSpPr>
          <p:spPr>
            <a:xfrm>
              <a:off x="10123920" y="2548080"/>
              <a:ext cx="1604520" cy="307080"/>
            </a:xfrm>
            <a:custGeom>
              <a:avLst/>
              <a:gdLst>
                <a:gd name="textAreaLeft" fmla="*/ 0 w 1604520"/>
                <a:gd name="textAreaRight" fmla="*/ 1605240 w 1604520"/>
                <a:gd name="textAreaTop" fmla="*/ 0 h 307080"/>
                <a:gd name="textAreaBottom" fmla="*/ 307800 h 307080"/>
              </a:gdLst>
              <a:ahLst/>
              <a:rect l="textAreaLeft" t="textAreaTop" r="textAreaRight" b="textAreaBottom"/>
              <a:pathLst>
                <a:path w="1605279" h="307975">
                  <a:moveTo>
                    <a:pt x="1584198" y="0"/>
                  </a:moveTo>
                  <a:lnTo>
                    <a:pt x="20574" y="0"/>
                  </a:lnTo>
                  <a:lnTo>
                    <a:pt x="12590" y="1625"/>
                  </a:lnTo>
                  <a:lnTo>
                    <a:pt x="6048" y="6048"/>
                  </a:lnTo>
                  <a:lnTo>
                    <a:pt x="1625" y="12590"/>
                  </a:lnTo>
                  <a:lnTo>
                    <a:pt x="0" y="20574"/>
                  </a:lnTo>
                  <a:lnTo>
                    <a:pt x="0" y="287274"/>
                  </a:lnTo>
                  <a:lnTo>
                    <a:pt x="1625" y="295257"/>
                  </a:lnTo>
                  <a:lnTo>
                    <a:pt x="6048" y="301799"/>
                  </a:lnTo>
                  <a:lnTo>
                    <a:pt x="12590" y="306222"/>
                  </a:lnTo>
                  <a:lnTo>
                    <a:pt x="20574" y="307848"/>
                  </a:lnTo>
                  <a:lnTo>
                    <a:pt x="1584198" y="307848"/>
                  </a:lnTo>
                  <a:lnTo>
                    <a:pt x="1592181" y="306222"/>
                  </a:lnTo>
                  <a:lnTo>
                    <a:pt x="1598723" y="301799"/>
                  </a:lnTo>
                  <a:lnTo>
                    <a:pt x="1603146" y="295257"/>
                  </a:lnTo>
                  <a:lnTo>
                    <a:pt x="1604772" y="287274"/>
                  </a:lnTo>
                  <a:lnTo>
                    <a:pt x="1604772" y="20574"/>
                  </a:lnTo>
                  <a:lnTo>
                    <a:pt x="1603146" y="12590"/>
                  </a:lnTo>
                  <a:lnTo>
                    <a:pt x="1598723" y="6048"/>
                  </a:lnTo>
                  <a:lnTo>
                    <a:pt x="1592181" y="1625"/>
                  </a:lnTo>
                  <a:lnTo>
                    <a:pt x="1584198" y="0"/>
                  </a:lnTo>
                  <a:close/>
                </a:path>
              </a:pathLst>
            </a:custGeom>
            <a:solidFill>
              <a:srgbClr val="e19d3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698" name="object 63"/>
            <p:cNvSpPr/>
            <p:nvPr/>
          </p:nvSpPr>
          <p:spPr>
            <a:xfrm>
              <a:off x="10123920" y="2548080"/>
              <a:ext cx="1604520" cy="307080"/>
            </a:xfrm>
            <a:custGeom>
              <a:avLst/>
              <a:gdLst>
                <a:gd name="textAreaLeft" fmla="*/ 0 w 1604520"/>
                <a:gd name="textAreaRight" fmla="*/ 1605240 w 1604520"/>
                <a:gd name="textAreaTop" fmla="*/ 0 h 307080"/>
                <a:gd name="textAreaBottom" fmla="*/ 307800 h 307080"/>
              </a:gdLst>
              <a:ahLst/>
              <a:rect l="textAreaLeft" t="textAreaTop" r="textAreaRight" b="textAreaBottom"/>
              <a:pathLst>
                <a:path w="1605279" h="307975">
                  <a:moveTo>
                    <a:pt x="0" y="20574"/>
                  </a:moveTo>
                  <a:lnTo>
                    <a:pt x="1625" y="12590"/>
                  </a:lnTo>
                  <a:lnTo>
                    <a:pt x="6048" y="6048"/>
                  </a:lnTo>
                  <a:lnTo>
                    <a:pt x="12590" y="1625"/>
                  </a:lnTo>
                  <a:lnTo>
                    <a:pt x="20574" y="0"/>
                  </a:lnTo>
                  <a:lnTo>
                    <a:pt x="1584198" y="0"/>
                  </a:lnTo>
                  <a:lnTo>
                    <a:pt x="1592181" y="1625"/>
                  </a:lnTo>
                  <a:lnTo>
                    <a:pt x="1598723" y="6048"/>
                  </a:lnTo>
                  <a:lnTo>
                    <a:pt x="1603146" y="12590"/>
                  </a:lnTo>
                  <a:lnTo>
                    <a:pt x="1604772" y="20574"/>
                  </a:lnTo>
                  <a:lnTo>
                    <a:pt x="1604772" y="287274"/>
                  </a:lnTo>
                  <a:lnTo>
                    <a:pt x="1603146" y="295257"/>
                  </a:lnTo>
                  <a:lnTo>
                    <a:pt x="1598723" y="301799"/>
                  </a:lnTo>
                  <a:lnTo>
                    <a:pt x="1592181" y="306222"/>
                  </a:lnTo>
                  <a:lnTo>
                    <a:pt x="1584198" y="307848"/>
                  </a:lnTo>
                  <a:lnTo>
                    <a:pt x="20574" y="307848"/>
                  </a:lnTo>
                  <a:lnTo>
                    <a:pt x="12590" y="306222"/>
                  </a:lnTo>
                  <a:lnTo>
                    <a:pt x="6048" y="301799"/>
                  </a:lnTo>
                  <a:lnTo>
                    <a:pt x="1625" y="295257"/>
                  </a:lnTo>
                  <a:lnTo>
                    <a:pt x="0" y="287274"/>
                  </a:lnTo>
                  <a:lnTo>
                    <a:pt x="0" y="20574"/>
                  </a:lnTo>
                  <a:close/>
                </a:path>
              </a:pathLst>
            </a:custGeom>
            <a:noFill/>
            <a:ln w="15875">
              <a:solidFill>
                <a:srgbClr val="a6712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699" name="object 64"/>
          <p:cNvSpPr/>
          <p:nvPr/>
        </p:nvSpPr>
        <p:spPr>
          <a:xfrm>
            <a:off x="10419480" y="2589480"/>
            <a:ext cx="101412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1200" spc="-12" strike="noStrike">
                <a:solidFill>
                  <a:srgbClr val="ffffff"/>
                </a:solidFill>
                <a:latin typeface="Corbel"/>
                <a:ea typeface="DejaVu Sans"/>
              </a:rPr>
              <a:t>Précision</a:t>
            </a:r>
            <a:r>
              <a:rPr b="0" lang="fr-FR" sz="1200" spc="1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ffffff"/>
                </a:solidFill>
                <a:latin typeface="Corbel"/>
                <a:ea typeface="DejaVu Sans"/>
              </a:rPr>
              <a:t>à</a:t>
            </a:r>
            <a:r>
              <a:rPr b="0" lang="fr-FR" sz="1200" spc="9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fr-FR" sz="1200" spc="-26" strike="noStrike">
                <a:solidFill>
                  <a:srgbClr val="ffffff"/>
                </a:solidFill>
                <a:latin typeface="Corbel"/>
                <a:ea typeface="DejaVu Sans"/>
              </a:rPr>
              <a:t>86%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00" name="object 65"/>
          <p:cNvGrpSpPr/>
          <p:nvPr/>
        </p:nvGrpSpPr>
        <p:grpSpPr>
          <a:xfrm>
            <a:off x="10139040" y="3076920"/>
            <a:ext cx="1604520" cy="307080"/>
            <a:chOff x="10139040" y="3076920"/>
            <a:chExt cx="1604520" cy="307080"/>
          </a:xfrm>
        </p:grpSpPr>
        <p:sp>
          <p:nvSpPr>
            <p:cNvPr id="701" name="object 66"/>
            <p:cNvSpPr/>
            <p:nvPr/>
          </p:nvSpPr>
          <p:spPr>
            <a:xfrm>
              <a:off x="10139040" y="3076920"/>
              <a:ext cx="1604520" cy="307080"/>
            </a:xfrm>
            <a:custGeom>
              <a:avLst/>
              <a:gdLst>
                <a:gd name="textAreaLeft" fmla="*/ 0 w 1604520"/>
                <a:gd name="textAreaRight" fmla="*/ 1605240 w 1604520"/>
                <a:gd name="textAreaTop" fmla="*/ 0 h 307080"/>
                <a:gd name="textAreaBottom" fmla="*/ 307800 h 307080"/>
              </a:gdLst>
              <a:ahLst/>
              <a:rect l="textAreaLeft" t="textAreaTop" r="textAreaRight" b="textAreaBottom"/>
              <a:pathLst>
                <a:path w="1605279" h="307975">
                  <a:moveTo>
                    <a:pt x="1584198" y="0"/>
                  </a:moveTo>
                  <a:lnTo>
                    <a:pt x="20574" y="0"/>
                  </a:lnTo>
                  <a:lnTo>
                    <a:pt x="12590" y="1625"/>
                  </a:lnTo>
                  <a:lnTo>
                    <a:pt x="6048" y="6048"/>
                  </a:lnTo>
                  <a:lnTo>
                    <a:pt x="1625" y="12590"/>
                  </a:lnTo>
                  <a:lnTo>
                    <a:pt x="0" y="20574"/>
                  </a:lnTo>
                  <a:lnTo>
                    <a:pt x="0" y="287274"/>
                  </a:lnTo>
                  <a:lnTo>
                    <a:pt x="1625" y="295257"/>
                  </a:lnTo>
                  <a:lnTo>
                    <a:pt x="6048" y="301799"/>
                  </a:lnTo>
                  <a:lnTo>
                    <a:pt x="12590" y="306222"/>
                  </a:lnTo>
                  <a:lnTo>
                    <a:pt x="20574" y="307848"/>
                  </a:lnTo>
                  <a:lnTo>
                    <a:pt x="1584198" y="307848"/>
                  </a:lnTo>
                  <a:lnTo>
                    <a:pt x="1592181" y="306222"/>
                  </a:lnTo>
                  <a:lnTo>
                    <a:pt x="1598723" y="301799"/>
                  </a:lnTo>
                  <a:lnTo>
                    <a:pt x="1603146" y="295257"/>
                  </a:lnTo>
                  <a:lnTo>
                    <a:pt x="1604772" y="287274"/>
                  </a:lnTo>
                  <a:lnTo>
                    <a:pt x="1604772" y="20574"/>
                  </a:lnTo>
                  <a:lnTo>
                    <a:pt x="1603146" y="12590"/>
                  </a:lnTo>
                  <a:lnTo>
                    <a:pt x="1598723" y="6048"/>
                  </a:lnTo>
                  <a:lnTo>
                    <a:pt x="1592181" y="1625"/>
                  </a:lnTo>
                  <a:lnTo>
                    <a:pt x="1584198" y="0"/>
                  </a:lnTo>
                  <a:close/>
                </a:path>
              </a:pathLst>
            </a:custGeom>
            <a:solidFill>
              <a:srgbClr val="e19d3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702" name="object 67"/>
            <p:cNvSpPr/>
            <p:nvPr/>
          </p:nvSpPr>
          <p:spPr>
            <a:xfrm>
              <a:off x="10139040" y="3076920"/>
              <a:ext cx="1604520" cy="307080"/>
            </a:xfrm>
            <a:custGeom>
              <a:avLst/>
              <a:gdLst>
                <a:gd name="textAreaLeft" fmla="*/ 0 w 1604520"/>
                <a:gd name="textAreaRight" fmla="*/ 1605240 w 1604520"/>
                <a:gd name="textAreaTop" fmla="*/ 0 h 307080"/>
                <a:gd name="textAreaBottom" fmla="*/ 307800 h 307080"/>
              </a:gdLst>
              <a:ahLst/>
              <a:rect l="textAreaLeft" t="textAreaTop" r="textAreaRight" b="textAreaBottom"/>
              <a:pathLst>
                <a:path w="1605279" h="307975">
                  <a:moveTo>
                    <a:pt x="0" y="20574"/>
                  </a:moveTo>
                  <a:lnTo>
                    <a:pt x="1625" y="12590"/>
                  </a:lnTo>
                  <a:lnTo>
                    <a:pt x="6048" y="6048"/>
                  </a:lnTo>
                  <a:lnTo>
                    <a:pt x="12590" y="1625"/>
                  </a:lnTo>
                  <a:lnTo>
                    <a:pt x="20574" y="0"/>
                  </a:lnTo>
                  <a:lnTo>
                    <a:pt x="1584198" y="0"/>
                  </a:lnTo>
                  <a:lnTo>
                    <a:pt x="1592181" y="1625"/>
                  </a:lnTo>
                  <a:lnTo>
                    <a:pt x="1598723" y="6048"/>
                  </a:lnTo>
                  <a:lnTo>
                    <a:pt x="1603146" y="12590"/>
                  </a:lnTo>
                  <a:lnTo>
                    <a:pt x="1604772" y="20574"/>
                  </a:lnTo>
                  <a:lnTo>
                    <a:pt x="1604772" y="287274"/>
                  </a:lnTo>
                  <a:lnTo>
                    <a:pt x="1603146" y="295257"/>
                  </a:lnTo>
                  <a:lnTo>
                    <a:pt x="1598723" y="301799"/>
                  </a:lnTo>
                  <a:lnTo>
                    <a:pt x="1592181" y="306222"/>
                  </a:lnTo>
                  <a:lnTo>
                    <a:pt x="1584198" y="307848"/>
                  </a:lnTo>
                  <a:lnTo>
                    <a:pt x="20574" y="307848"/>
                  </a:lnTo>
                  <a:lnTo>
                    <a:pt x="12590" y="306222"/>
                  </a:lnTo>
                  <a:lnTo>
                    <a:pt x="6048" y="301799"/>
                  </a:lnTo>
                  <a:lnTo>
                    <a:pt x="1625" y="295257"/>
                  </a:lnTo>
                  <a:lnTo>
                    <a:pt x="0" y="287274"/>
                  </a:lnTo>
                  <a:lnTo>
                    <a:pt x="0" y="20574"/>
                  </a:lnTo>
                  <a:close/>
                </a:path>
              </a:pathLst>
            </a:custGeom>
            <a:noFill/>
            <a:ln w="15875">
              <a:solidFill>
                <a:srgbClr val="a6712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703" name="object 68"/>
          <p:cNvSpPr/>
          <p:nvPr/>
        </p:nvSpPr>
        <p:spPr>
          <a:xfrm>
            <a:off x="10441800" y="3118320"/>
            <a:ext cx="100080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1200" spc="-12" strike="noStrike">
                <a:solidFill>
                  <a:srgbClr val="ffffff"/>
                </a:solidFill>
                <a:latin typeface="Corbel"/>
                <a:ea typeface="DejaVu Sans"/>
              </a:rPr>
              <a:t>Précision</a:t>
            </a:r>
            <a:r>
              <a:rPr b="0" lang="fr-FR" sz="1200" spc="1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ffffff"/>
                </a:solidFill>
                <a:latin typeface="Corbel"/>
                <a:ea typeface="DejaVu Sans"/>
              </a:rPr>
              <a:t>à</a:t>
            </a:r>
            <a:r>
              <a:rPr b="0" lang="fr-FR" sz="1200" spc="9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fr-FR" sz="1200" spc="-26" strike="noStrike">
                <a:solidFill>
                  <a:srgbClr val="ffffff"/>
                </a:solidFill>
                <a:latin typeface="Corbel"/>
                <a:ea typeface="DejaVu Sans"/>
              </a:rPr>
              <a:t>78%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04" name="object 69"/>
          <p:cNvGrpSpPr/>
          <p:nvPr/>
        </p:nvGrpSpPr>
        <p:grpSpPr>
          <a:xfrm>
            <a:off x="10139040" y="3607200"/>
            <a:ext cx="1604520" cy="307080"/>
            <a:chOff x="10139040" y="3607200"/>
            <a:chExt cx="1604520" cy="307080"/>
          </a:xfrm>
        </p:grpSpPr>
        <p:sp>
          <p:nvSpPr>
            <p:cNvPr id="705" name="object 70"/>
            <p:cNvSpPr/>
            <p:nvPr/>
          </p:nvSpPr>
          <p:spPr>
            <a:xfrm>
              <a:off x="10139040" y="3607200"/>
              <a:ext cx="1604520" cy="307080"/>
            </a:xfrm>
            <a:custGeom>
              <a:avLst/>
              <a:gdLst>
                <a:gd name="textAreaLeft" fmla="*/ 0 w 1604520"/>
                <a:gd name="textAreaRight" fmla="*/ 1605240 w 1604520"/>
                <a:gd name="textAreaTop" fmla="*/ 0 h 307080"/>
                <a:gd name="textAreaBottom" fmla="*/ 307800 h 307080"/>
              </a:gdLst>
              <a:ahLst/>
              <a:rect l="textAreaLeft" t="textAreaTop" r="textAreaRight" b="textAreaBottom"/>
              <a:pathLst>
                <a:path w="1605279" h="307975">
                  <a:moveTo>
                    <a:pt x="1584198" y="0"/>
                  </a:moveTo>
                  <a:lnTo>
                    <a:pt x="20574" y="0"/>
                  </a:lnTo>
                  <a:lnTo>
                    <a:pt x="12590" y="1625"/>
                  </a:lnTo>
                  <a:lnTo>
                    <a:pt x="6048" y="6048"/>
                  </a:lnTo>
                  <a:lnTo>
                    <a:pt x="1625" y="12590"/>
                  </a:lnTo>
                  <a:lnTo>
                    <a:pt x="0" y="20574"/>
                  </a:lnTo>
                  <a:lnTo>
                    <a:pt x="0" y="287274"/>
                  </a:lnTo>
                  <a:lnTo>
                    <a:pt x="1625" y="295257"/>
                  </a:lnTo>
                  <a:lnTo>
                    <a:pt x="6048" y="301799"/>
                  </a:lnTo>
                  <a:lnTo>
                    <a:pt x="12590" y="306222"/>
                  </a:lnTo>
                  <a:lnTo>
                    <a:pt x="20574" y="307848"/>
                  </a:lnTo>
                  <a:lnTo>
                    <a:pt x="1584198" y="307848"/>
                  </a:lnTo>
                  <a:lnTo>
                    <a:pt x="1592181" y="306222"/>
                  </a:lnTo>
                  <a:lnTo>
                    <a:pt x="1598723" y="301799"/>
                  </a:lnTo>
                  <a:lnTo>
                    <a:pt x="1603146" y="295257"/>
                  </a:lnTo>
                  <a:lnTo>
                    <a:pt x="1604772" y="287274"/>
                  </a:lnTo>
                  <a:lnTo>
                    <a:pt x="1604772" y="20574"/>
                  </a:lnTo>
                  <a:lnTo>
                    <a:pt x="1603146" y="12590"/>
                  </a:lnTo>
                  <a:lnTo>
                    <a:pt x="1598723" y="6048"/>
                  </a:lnTo>
                  <a:lnTo>
                    <a:pt x="1592181" y="1625"/>
                  </a:lnTo>
                  <a:lnTo>
                    <a:pt x="1584198" y="0"/>
                  </a:lnTo>
                  <a:close/>
                </a:path>
              </a:pathLst>
            </a:custGeom>
            <a:solidFill>
              <a:srgbClr val="80c34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706" name="object 71"/>
            <p:cNvSpPr/>
            <p:nvPr/>
          </p:nvSpPr>
          <p:spPr>
            <a:xfrm>
              <a:off x="10139040" y="3607200"/>
              <a:ext cx="1604520" cy="307080"/>
            </a:xfrm>
            <a:custGeom>
              <a:avLst/>
              <a:gdLst>
                <a:gd name="textAreaLeft" fmla="*/ 0 w 1604520"/>
                <a:gd name="textAreaRight" fmla="*/ 1605240 w 1604520"/>
                <a:gd name="textAreaTop" fmla="*/ 0 h 307080"/>
                <a:gd name="textAreaBottom" fmla="*/ 307800 h 307080"/>
              </a:gdLst>
              <a:ahLst/>
              <a:rect l="textAreaLeft" t="textAreaTop" r="textAreaRight" b="textAreaBottom"/>
              <a:pathLst>
                <a:path w="1605279" h="307975">
                  <a:moveTo>
                    <a:pt x="0" y="20574"/>
                  </a:moveTo>
                  <a:lnTo>
                    <a:pt x="1625" y="12590"/>
                  </a:lnTo>
                  <a:lnTo>
                    <a:pt x="6048" y="6048"/>
                  </a:lnTo>
                  <a:lnTo>
                    <a:pt x="12590" y="1625"/>
                  </a:lnTo>
                  <a:lnTo>
                    <a:pt x="20574" y="0"/>
                  </a:lnTo>
                  <a:lnTo>
                    <a:pt x="1584198" y="0"/>
                  </a:lnTo>
                  <a:lnTo>
                    <a:pt x="1592181" y="1625"/>
                  </a:lnTo>
                  <a:lnTo>
                    <a:pt x="1598723" y="6048"/>
                  </a:lnTo>
                  <a:lnTo>
                    <a:pt x="1603146" y="12590"/>
                  </a:lnTo>
                  <a:lnTo>
                    <a:pt x="1604772" y="20574"/>
                  </a:lnTo>
                  <a:lnTo>
                    <a:pt x="1604772" y="287274"/>
                  </a:lnTo>
                  <a:lnTo>
                    <a:pt x="1603146" y="295257"/>
                  </a:lnTo>
                  <a:lnTo>
                    <a:pt x="1598723" y="301799"/>
                  </a:lnTo>
                  <a:lnTo>
                    <a:pt x="1592181" y="306222"/>
                  </a:lnTo>
                  <a:lnTo>
                    <a:pt x="1584198" y="307848"/>
                  </a:lnTo>
                  <a:lnTo>
                    <a:pt x="20574" y="307848"/>
                  </a:lnTo>
                  <a:lnTo>
                    <a:pt x="12590" y="306222"/>
                  </a:lnTo>
                  <a:lnTo>
                    <a:pt x="6048" y="301799"/>
                  </a:lnTo>
                  <a:lnTo>
                    <a:pt x="1625" y="295257"/>
                  </a:lnTo>
                  <a:lnTo>
                    <a:pt x="0" y="287274"/>
                  </a:lnTo>
                  <a:lnTo>
                    <a:pt x="0" y="20574"/>
                  </a:lnTo>
                  <a:close/>
                </a:path>
              </a:pathLst>
            </a:custGeom>
            <a:noFill/>
            <a:ln w="15875">
              <a:solidFill>
                <a:srgbClr val="5c8f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707" name="object 72"/>
          <p:cNvSpPr/>
          <p:nvPr/>
        </p:nvSpPr>
        <p:spPr>
          <a:xfrm>
            <a:off x="10437480" y="3649320"/>
            <a:ext cx="101016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1200" spc="-12" strike="noStrike">
                <a:solidFill>
                  <a:srgbClr val="ffffff"/>
                </a:solidFill>
                <a:latin typeface="Corbel"/>
                <a:ea typeface="DejaVu Sans"/>
              </a:rPr>
              <a:t>Précision</a:t>
            </a:r>
            <a:r>
              <a:rPr b="0" lang="fr-FR" sz="1200" spc="1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ffffff"/>
                </a:solidFill>
                <a:latin typeface="Corbel"/>
                <a:ea typeface="DejaVu Sans"/>
              </a:rPr>
              <a:t>à</a:t>
            </a:r>
            <a:r>
              <a:rPr b="0" lang="fr-FR" sz="1200" spc="9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fr-FR" sz="1200" spc="-26" strike="noStrike">
                <a:solidFill>
                  <a:srgbClr val="ffffff"/>
                </a:solidFill>
                <a:latin typeface="Corbel"/>
                <a:ea typeface="DejaVu Sans"/>
              </a:rPr>
              <a:t>95%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08" name="object 73"/>
          <p:cNvGrpSpPr/>
          <p:nvPr/>
        </p:nvGrpSpPr>
        <p:grpSpPr>
          <a:xfrm>
            <a:off x="10123920" y="4113360"/>
            <a:ext cx="1604520" cy="307080"/>
            <a:chOff x="10123920" y="4113360"/>
            <a:chExt cx="1604520" cy="307080"/>
          </a:xfrm>
        </p:grpSpPr>
        <p:sp>
          <p:nvSpPr>
            <p:cNvPr id="709" name="object 74"/>
            <p:cNvSpPr/>
            <p:nvPr/>
          </p:nvSpPr>
          <p:spPr>
            <a:xfrm>
              <a:off x="10123920" y="4113360"/>
              <a:ext cx="1604520" cy="307080"/>
            </a:xfrm>
            <a:custGeom>
              <a:avLst/>
              <a:gdLst>
                <a:gd name="textAreaLeft" fmla="*/ 0 w 1604520"/>
                <a:gd name="textAreaRight" fmla="*/ 1605240 w 1604520"/>
                <a:gd name="textAreaTop" fmla="*/ 0 h 307080"/>
                <a:gd name="textAreaBottom" fmla="*/ 307800 h 307080"/>
              </a:gdLst>
              <a:ahLst/>
              <a:rect l="textAreaLeft" t="textAreaTop" r="textAreaRight" b="textAreaBottom"/>
              <a:pathLst>
                <a:path w="1605279" h="307975">
                  <a:moveTo>
                    <a:pt x="1584198" y="0"/>
                  </a:moveTo>
                  <a:lnTo>
                    <a:pt x="20574" y="0"/>
                  </a:lnTo>
                  <a:lnTo>
                    <a:pt x="12590" y="1625"/>
                  </a:lnTo>
                  <a:lnTo>
                    <a:pt x="6048" y="6048"/>
                  </a:lnTo>
                  <a:lnTo>
                    <a:pt x="1625" y="12590"/>
                  </a:lnTo>
                  <a:lnTo>
                    <a:pt x="0" y="20574"/>
                  </a:lnTo>
                  <a:lnTo>
                    <a:pt x="0" y="287274"/>
                  </a:lnTo>
                  <a:lnTo>
                    <a:pt x="1625" y="295257"/>
                  </a:lnTo>
                  <a:lnTo>
                    <a:pt x="6048" y="301799"/>
                  </a:lnTo>
                  <a:lnTo>
                    <a:pt x="12590" y="306222"/>
                  </a:lnTo>
                  <a:lnTo>
                    <a:pt x="20574" y="307848"/>
                  </a:lnTo>
                  <a:lnTo>
                    <a:pt x="1584198" y="307848"/>
                  </a:lnTo>
                  <a:lnTo>
                    <a:pt x="1592181" y="306222"/>
                  </a:lnTo>
                  <a:lnTo>
                    <a:pt x="1598723" y="301799"/>
                  </a:lnTo>
                  <a:lnTo>
                    <a:pt x="1603146" y="295257"/>
                  </a:lnTo>
                  <a:lnTo>
                    <a:pt x="1604772" y="287274"/>
                  </a:lnTo>
                  <a:lnTo>
                    <a:pt x="1604772" y="20574"/>
                  </a:lnTo>
                  <a:lnTo>
                    <a:pt x="1603146" y="12590"/>
                  </a:lnTo>
                  <a:lnTo>
                    <a:pt x="1598723" y="6048"/>
                  </a:lnTo>
                  <a:lnTo>
                    <a:pt x="1592181" y="1625"/>
                  </a:lnTo>
                  <a:lnTo>
                    <a:pt x="1584198" y="0"/>
                  </a:lnTo>
                  <a:close/>
                </a:path>
              </a:pathLst>
            </a:custGeom>
            <a:solidFill>
              <a:srgbClr val="e19d3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710" name="object 75"/>
            <p:cNvSpPr/>
            <p:nvPr/>
          </p:nvSpPr>
          <p:spPr>
            <a:xfrm>
              <a:off x="10123920" y="4113360"/>
              <a:ext cx="1604520" cy="307080"/>
            </a:xfrm>
            <a:custGeom>
              <a:avLst/>
              <a:gdLst>
                <a:gd name="textAreaLeft" fmla="*/ 0 w 1604520"/>
                <a:gd name="textAreaRight" fmla="*/ 1605240 w 1604520"/>
                <a:gd name="textAreaTop" fmla="*/ 0 h 307080"/>
                <a:gd name="textAreaBottom" fmla="*/ 307800 h 307080"/>
              </a:gdLst>
              <a:ahLst/>
              <a:rect l="textAreaLeft" t="textAreaTop" r="textAreaRight" b="textAreaBottom"/>
              <a:pathLst>
                <a:path w="1605279" h="307975">
                  <a:moveTo>
                    <a:pt x="0" y="20574"/>
                  </a:moveTo>
                  <a:lnTo>
                    <a:pt x="1625" y="12590"/>
                  </a:lnTo>
                  <a:lnTo>
                    <a:pt x="6048" y="6048"/>
                  </a:lnTo>
                  <a:lnTo>
                    <a:pt x="12590" y="1625"/>
                  </a:lnTo>
                  <a:lnTo>
                    <a:pt x="20574" y="0"/>
                  </a:lnTo>
                  <a:lnTo>
                    <a:pt x="1584198" y="0"/>
                  </a:lnTo>
                  <a:lnTo>
                    <a:pt x="1592181" y="1625"/>
                  </a:lnTo>
                  <a:lnTo>
                    <a:pt x="1598723" y="6048"/>
                  </a:lnTo>
                  <a:lnTo>
                    <a:pt x="1603146" y="12590"/>
                  </a:lnTo>
                  <a:lnTo>
                    <a:pt x="1604772" y="20574"/>
                  </a:lnTo>
                  <a:lnTo>
                    <a:pt x="1604772" y="287274"/>
                  </a:lnTo>
                  <a:lnTo>
                    <a:pt x="1603146" y="295257"/>
                  </a:lnTo>
                  <a:lnTo>
                    <a:pt x="1598723" y="301799"/>
                  </a:lnTo>
                  <a:lnTo>
                    <a:pt x="1592181" y="306222"/>
                  </a:lnTo>
                  <a:lnTo>
                    <a:pt x="1584198" y="307848"/>
                  </a:lnTo>
                  <a:lnTo>
                    <a:pt x="20574" y="307848"/>
                  </a:lnTo>
                  <a:lnTo>
                    <a:pt x="12590" y="306222"/>
                  </a:lnTo>
                  <a:lnTo>
                    <a:pt x="6048" y="301799"/>
                  </a:lnTo>
                  <a:lnTo>
                    <a:pt x="1625" y="295257"/>
                  </a:lnTo>
                  <a:lnTo>
                    <a:pt x="0" y="287274"/>
                  </a:lnTo>
                  <a:lnTo>
                    <a:pt x="0" y="20574"/>
                  </a:lnTo>
                  <a:close/>
                </a:path>
              </a:pathLst>
            </a:custGeom>
            <a:noFill/>
            <a:ln w="15875">
              <a:solidFill>
                <a:srgbClr val="a6712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711" name="object 76"/>
          <p:cNvSpPr/>
          <p:nvPr/>
        </p:nvSpPr>
        <p:spPr>
          <a:xfrm>
            <a:off x="10422360" y="4155480"/>
            <a:ext cx="100836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1200" spc="-12" strike="noStrike">
                <a:solidFill>
                  <a:srgbClr val="ffffff"/>
                </a:solidFill>
                <a:latin typeface="Corbel"/>
                <a:ea typeface="DejaVu Sans"/>
              </a:rPr>
              <a:t>Précision</a:t>
            </a:r>
            <a:r>
              <a:rPr b="0" lang="fr-FR" sz="1200" spc="1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ffffff"/>
                </a:solidFill>
                <a:latin typeface="Corbel"/>
                <a:ea typeface="DejaVu Sans"/>
              </a:rPr>
              <a:t>à</a:t>
            </a:r>
            <a:r>
              <a:rPr b="0" lang="fr-FR" sz="1200" spc="9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fr-FR" sz="1200" spc="-26" strike="noStrike">
                <a:solidFill>
                  <a:srgbClr val="ffffff"/>
                </a:solidFill>
                <a:latin typeface="Corbel"/>
                <a:ea typeface="DejaVu Sans"/>
              </a:rPr>
              <a:t>85%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12" name="object 77"/>
          <p:cNvGrpSpPr/>
          <p:nvPr/>
        </p:nvGrpSpPr>
        <p:grpSpPr>
          <a:xfrm>
            <a:off x="10123920" y="4649760"/>
            <a:ext cx="1604520" cy="309240"/>
            <a:chOff x="10123920" y="4649760"/>
            <a:chExt cx="1604520" cy="309240"/>
          </a:xfrm>
        </p:grpSpPr>
        <p:sp>
          <p:nvSpPr>
            <p:cNvPr id="713" name="object 78"/>
            <p:cNvSpPr/>
            <p:nvPr/>
          </p:nvSpPr>
          <p:spPr>
            <a:xfrm>
              <a:off x="10123920" y="4649760"/>
              <a:ext cx="1604520" cy="309240"/>
            </a:xfrm>
            <a:custGeom>
              <a:avLst/>
              <a:gdLst>
                <a:gd name="textAreaLeft" fmla="*/ 0 w 1604520"/>
                <a:gd name="textAreaRight" fmla="*/ 1605240 w 1604520"/>
                <a:gd name="textAreaTop" fmla="*/ 0 h 309240"/>
                <a:gd name="textAreaBottom" fmla="*/ 309960 h 309240"/>
              </a:gdLst>
              <a:ahLst/>
              <a:rect l="textAreaLeft" t="textAreaTop" r="textAreaRight" b="textAreaBottom"/>
              <a:pathLst>
                <a:path w="1605279" h="309879">
                  <a:moveTo>
                    <a:pt x="1584071" y="0"/>
                  </a:moveTo>
                  <a:lnTo>
                    <a:pt x="20700" y="0"/>
                  </a:lnTo>
                  <a:lnTo>
                    <a:pt x="12644" y="1627"/>
                  </a:lnTo>
                  <a:lnTo>
                    <a:pt x="6064" y="6064"/>
                  </a:lnTo>
                  <a:lnTo>
                    <a:pt x="1627" y="12644"/>
                  </a:lnTo>
                  <a:lnTo>
                    <a:pt x="0" y="20700"/>
                  </a:lnTo>
                  <a:lnTo>
                    <a:pt x="0" y="288670"/>
                  </a:lnTo>
                  <a:lnTo>
                    <a:pt x="1627" y="296727"/>
                  </a:lnTo>
                  <a:lnTo>
                    <a:pt x="6064" y="303307"/>
                  </a:lnTo>
                  <a:lnTo>
                    <a:pt x="12644" y="307744"/>
                  </a:lnTo>
                  <a:lnTo>
                    <a:pt x="20700" y="309371"/>
                  </a:lnTo>
                  <a:lnTo>
                    <a:pt x="1584071" y="309371"/>
                  </a:lnTo>
                  <a:lnTo>
                    <a:pt x="1592127" y="307744"/>
                  </a:lnTo>
                  <a:lnTo>
                    <a:pt x="1598707" y="303307"/>
                  </a:lnTo>
                  <a:lnTo>
                    <a:pt x="1603144" y="296727"/>
                  </a:lnTo>
                  <a:lnTo>
                    <a:pt x="1604772" y="288670"/>
                  </a:lnTo>
                  <a:lnTo>
                    <a:pt x="1604772" y="20700"/>
                  </a:lnTo>
                  <a:lnTo>
                    <a:pt x="1603144" y="12644"/>
                  </a:lnTo>
                  <a:lnTo>
                    <a:pt x="1598707" y="6064"/>
                  </a:lnTo>
                  <a:lnTo>
                    <a:pt x="1592127" y="1627"/>
                  </a:lnTo>
                  <a:lnTo>
                    <a:pt x="1584071" y="0"/>
                  </a:lnTo>
                  <a:close/>
                </a:path>
              </a:pathLst>
            </a:custGeom>
            <a:solidFill>
              <a:srgbClr val="80c34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714" name="object 79"/>
            <p:cNvSpPr/>
            <p:nvPr/>
          </p:nvSpPr>
          <p:spPr>
            <a:xfrm>
              <a:off x="10123920" y="4649760"/>
              <a:ext cx="1604520" cy="309240"/>
            </a:xfrm>
            <a:custGeom>
              <a:avLst/>
              <a:gdLst>
                <a:gd name="textAreaLeft" fmla="*/ 0 w 1604520"/>
                <a:gd name="textAreaRight" fmla="*/ 1605240 w 1604520"/>
                <a:gd name="textAreaTop" fmla="*/ 0 h 309240"/>
                <a:gd name="textAreaBottom" fmla="*/ 309960 h 309240"/>
              </a:gdLst>
              <a:ahLst/>
              <a:rect l="textAreaLeft" t="textAreaTop" r="textAreaRight" b="textAreaBottom"/>
              <a:pathLst>
                <a:path w="1605279" h="309879">
                  <a:moveTo>
                    <a:pt x="0" y="20700"/>
                  </a:moveTo>
                  <a:lnTo>
                    <a:pt x="1627" y="12644"/>
                  </a:lnTo>
                  <a:lnTo>
                    <a:pt x="6064" y="6064"/>
                  </a:lnTo>
                  <a:lnTo>
                    <a:pt x="12644" y="1627"/>
                  </a:lnTo>
                  <a:lnTo>
                    <a:pt x="20700" y="0"/>
                  </a:lnTo>
                  <a:lnTo>
                    <a:pt x="1584071" y="0"/>
                  </a:lnTo>
                  <a:lnTo>
                    <a:pt x="1592127" y="1627"/>
                  </a:lnTo>
                  <a:lnTo>
                    <a:pt x="1598707" y="6064"/>
                  </a:lnTo>
                  <a:lnTo>
                    <a:pt x="1603144" y="12644"/>
                  </a:lnTo>
                  <a:lnTo>
                    <a:pt x="1604772" y="20700"/>
                  </a:lnTo>
                  <a:lnTo>
                    <a:pt x="1604772" y="288670"/>
                  </a:lnTo>
                  <a:lnTo>
                    <a:pt x="1603144" y="296727"/>
                  </a:lnTo>
                  <a:lnTo>
                    <a:pt x="1598707" y="303307"/>
                  </a:lnTo>
                  <a:lnTo>
                    <a:pt x="1592127" y="307744"/>
                  </a:lnTo>
                  <a:lnTo>
                    <a:pt x="1584071" y="309371"/>
                  </a:lnTo>
                  <a:lnTo>
                    <a:pt x="20700" y="309371"/>
                  </a:lnTo>
                  <a:lnTo>
                    <a:pt x="12644" y="307744"/>
                  </a:lnTo>
                  <a:lnTo>
                    <a:pt x="6064" y="303307"/>
                  </a:lnTo>
                  <a:lnTo>
                    <a:pt x="1627" y="296727"/>
                  </a:lnTo>
                  <a:lnTo>
                    <a:pt x="0" y="288670"/>
                  </a:lnTo>
                  <a:lnTo>
                    <a:pt x="0" y="20700"/>
                  </a:lnTo>
                  <a:close/>
                </a:path>
              </a:pathLst>
            </a:custGeom>
            <a:noFill/>
            <a:ln w="15874">
              <a:solidFill>
                <a:srgbClr val="5c8f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715" name="object 80"/>
          <p:cNvSpPr/>
          <p:nvPr/>
        </p:nvSpPr>
        <p:spPr>
          <a:xfrm>
            <a:off x="10425600" y="4692600"/>
            <a:ext cx="100188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1200" spc="-12" strike="noStrike">
                <a:solidFill>
                  <a:srgbClr val="ffffff"/>
                </a:solidFill>
                <a:latin typeface="Corbel"/>
                <a:ea typeface="DejaVu Sans"/>
              </a:rPr>
              <a:t>Précision</a:t>
            </a:r>
            <a:r>
              <a:rPr b="0" lang="fr-FR" sz="1200" spc="1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ffffff"/>
                </a:solidFill>
                <a:latin typeface="Corbel"/>
                <a:ea typeface="DejaVu Sans"/>
              </a:rPr>
              <a:t>à</a:t>
            </a:r>
            <a:r>
              <a:rPr b="0" lang="fr-FR" sz="1200" spc="9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fr-FR" sz="1200" spc="-26" strike="noStrike">
                <a:solidFill>
                  <a:srgbClr val="ffffff"/>
                </a:solidFill>
                <a:latin typeface="Corbel"/>
                <a:ea typeface="DejaVu Sans"/>
              </a:rPr>
              <a:t>97%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16" name="object 81"/>
          <p:cNvGrpSpPr/>
          <p:nvPr/>
        </p:nvGrpSpPr>
        <p:grpSpPr>
          <a:xfrm>
            <a:off x="10139040" y="867240"/>
            <a:ext cx="1587240" cy="456480"/>
            <a:chOff x="10139040" y="867240"/>
            <a:chExt cx="1587240" cy="456480"/>
          </a:xfrm>
        </p:grpSpPr>
        <p:pic>
          <p:nvPicPr>
            <p:cNvPr id="717" name="object 82" descr=""/>
            <p:cNvPicPr/>
            <p:nvPr/>
          </p:nvPicPr>
          <p:blipFill>
            <a:blip r:embed="rId13"/>
            <a:stretch/>
          </p:blipFill>
          <p:spPr>
            <a:xfrm>
              <a:off x="10139040" y="867240"/>
              <a:ext cx="1587240" cy="456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18" name="object 83"/>
            <p:cNvSpPr/>
            <p:nvPr/>
          </p:nvSpPr>
          <p:spPr>
            <a:xfrm>
              <a:off x="10139040" y="867240"/>
              <a:ext cx="1587240" cy="456480"/>
            </a:xfrm>
            <a:custGeom>
              <a:avLst/>
              <a:gdLst>
                <a:gd name="textAreaLeft" fmla="*/ 0 w 1587240"/>
                <a:gd name="textAreaRight" fmla="*/ 1587960 w 1587240"/>
                <a:gd name="textAreaTop" fmla="*/ 0 h 456480"/>
                <a:gd name="textAreaBottom" fmla="*/ 457200 h 456480"/>
              </a:gdLst>
              <a:ahLst/>
              <a:rect l="textAreaLeft" t="textAreaTop" r="textAreaRight" b="textAreaBottom"/>
              <a:pathLst>
                <a:path w="1588134" h="457200">
                  <a:moveTo>
                    <a:pt x="0" y="30607"/>
                  </a:moveTo>
                  <a:lnTo>
                    <a:pt x="2407" y="18698"/>
                  </a:lnTo>
                  <a:lnTo>
                    <a:pt x="8969" y="8969"/>
                  </a:lnTo>
                  <a:lnTo>
                    <a:pt x="18698" y="2407"/>
                  </a:lnTo>
                  <a:lnTo>
                    <a:pt x="30606" y="0"/>
                  </a:lnTo>
                  <a:lnTo>
                    <a:pt x="1557401" y="0"/>
                  </a:lnTo>
                  <a:lnTo>
                    <a:pt x="1569309" y="2407"/>
                  </a:lnTo>
                  <a:lnTo>
                    <a:pt x="1579038" y="8969"/>
                  </a:lnTo>
                  <a:lnTo>
                    <a:pt x="1585600" y="18698"/>
                  </a:lnTo>
                  <a:lnTo>
                    <a:pt x="1588007" y="30607"/>
                  </a:lnTo>
                  <a:lnTo>
                    <a:pt x="1588007" y="426593"/>
                  </a:lnTo>
                  <a:lnTo>
                    <a:pt x="1585600" y="438501"/>
                  </a:lnTo>
                  <a:lnTo>
                    <a:pt x="1579038" y="448230"/>
                  </a:lnTo>
                  <a:lnTo>
                    <a:pt x="1569309" y="454792"/>
                  </a:lnTo>
                  <a:lnTo>
                    <a:pt x="1557401" y="457200"/>
                  </a:lnTo>
                  <a:lnTo>
                    <a:pt x="30606" y="457200"/>
                  </a:lnTo>
                  <a:lnTo>
                    <a:pt x="18698" y="454792"/>
                  </a:lnTo>
                  <a:lnTo>
                    <a:pt x="8969" y="448230"/>
                  </a:lnTo>
                  <a:lnTo>
                    <a:pt x="2407" y="438501"/>
                  </a:lnTo>
                  <a:lnTo>
                    <a:pt x="0" y="426593"/>
                  </a:lnTo>
                  <a:lnTo>
                    <a:pt x="0" y="30607"/>
                  </a:lnTo>
                  <a:close/>
                </a:path>
              </a:pathLst>
            </a:custGeom>
            <a:noFill/>
            <a:ln w="9525">
              <a:solidFill>
                <a:srgbClr val="aaaaa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719" name="object 84"/>
          <p:cNvSpPr/>
          <p:nvPr/>
        </p:nvSpPr>
        <p:spPr>
          <a:xfrm>
            <a:off x="10497600" y="891000"/>
            <a:ext cx="871920" cy="37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7080" indent="-114480">
              <a:lnSpc>
                <a:spcPct val="100000"/>
              </a:lnSpc>
              <a:spcBef>
                <a:spcPts val="99"/>
              </a:spcBef>
              <a:tabLst>
                <a:tab algn="l" pos="0"/>
              </a:tabLst>
            </a:pPr>
            <a:r>
              <a:rPr b="1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Précision</a:t>
            </a:r>
            <a:r>
              <a:rPr b="1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par </a:t>
            </a:r>
            <a:r>
              <a:rPr b="1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catégorie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20" name="object 85"/>
          <p:cNvGrpSpPr/>
          <p:nvPr/>
        </p:nvGrpSpPr>
        <p:grpSpPr>
          <a:xfrm>
            <a:off x="7934040" y="5731920"/>
            <a:ext cx="4172400" cy="1071000"/>
            <a:chOff x="7934040" y="5731920"/>
            <a:chExt cx="4172400" cy="1071000"/>
          </a:xfrm>
        </p:grpSpPr>
        <p:pic>
          <p:nvPicPr>
            <p:cNvPr id="721" name="object 86" descr=""/>
            <p:cNvPicPr/>
            <p:nvPr/>
          </p:nvPicPr>
          <p:blipFill>
            <a:blip r:embed="rId14"/>
            <a:stretch/>
          </p:blipFill>
          <p:spPr>
            <a:xfrm>
              <a:off x="7934040" y="5731920"/>
              <a:ext cx="4172040" cy="1070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22" name="object 87"/>
            <p:cNvSpPr/>
            <p:nvPr/>
          </p:nvSpPr>
          <p:spPr>
            <a:xfrm>
              <a:off x="7934040" y="5731920"/>
              <a:ext cx="4172400" cy="1071000"/>
            </a:xfrm>
            <a:custGeom>
              <a:avLst/>
              <a:gdLst>
                <a:gd name="textAreaLeft" fmla="*/ 0 w 4172400"/>
                <a:gd name="textAreaRight" fmla="*/ 4173120 w 4172400"/>
                <a:gd name="textAreaTop" fmla="*/ 0 h 1071000"/>
                <a:gd name="textAreaBottom" fmla="*/ 1071720 h 1071000"/>
              </a:gdLst>
              <a:ahLst/>
              <a:rect l="textAreaLeft" t="textAreaTop" r="textAreaRight" b="textAreaBottom"/>
              <a:pathLst>
                <a:path w="4173220" h="1071879">
                  <a:moveTo>
                    <a:pt x="0" y="71704"/>
                  </a:moveTo>
                  <a:lnTo>
                    <a:pt x="5639" y="43794"/>
                  </a:lnTo>
                  <a:lnTo>
                    <a:pt x="21018" y="21002"/>
                  </a:lnTo>
                  <a:lnTo>
                    <a:pt x="43826" y="5635"/>
                  </a:lnTo>
                  <a:lnTo>
                    <a:pt x="71754" y="0"/>
                  </a:lnTo>
                  <a:lnTo>
                    <a:pt x="4100956" y="0"/>
                  </a:lnTo>
                  <a:lnTo>
                    <a:pt x="4128885" y="5635"/>
                  </a:lnTo>
                  <a:lnTo>
                    <a:pt x="4151693" y="21002"/>
                  </a:lnTo>
                  <a:lnTo>
                    <a:pt x="4167072" y="43794"/>
                  </a:lnTo>
                  <a:lnTo>
                    <a:pt x="4172711" y="71704"/>
                  </a:lnTo>
                  <a:lnTo>
                    <a:pt x="4172711" y="999662"/>
                  </a:lnTo>
                  <a:lnTo>
                    <a:pt x="4167072" y="1027575"/>
                  </a:lnTo>
                  <a:lnTo>
                    <a:pt x="4151693" y="1050368"/>
                  </a:lnTo>
                  <a:lnTo>
                    <a:pt x="4128885" y="1065736"/>
                  </a:lnTo>
                  <a:lnTo>
                    <a:pt x="4100956" y="1071372"/>
                  </a:lnTo>
                  <a:lnTo>
                    <a:pt x="71754" y="1071372"/>
                  </a:lnTo>
                  <a:lnTo>
                    <a:pt x="43826" y="1065736"/>
                  </a:lnTo>
                  <a:lnTo>
                    <a:pt x="21018" y="1050368"/>
                  </a:lnTo>
                  <a:lnTo>
                    <a:pt x="5639" y="1027575"/>
                  </a:lnTo>
                  <a:lnTo>
                    <a:pt x="0" y="999662"/>
                  </a:lnTo>
                  <a:lnTo>
                    <a:pt x="0" y="71704"/>
                  </a:lnTo>
                  <a:close/>
                </a:path>
              </a:pathLst>
            </a:custGeom>
            <a:noFill/>
            <a:ln w="9525">
              <a:solidFill>
                <a:srgbClr val="e8b0c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723" name="object 88"/>
          <p:cNvSpPr/>
          <p:nvPr/>
        </p:nvSpPr>
        <p:spPr>
          <a:xfrm>
            <a:off x="8034120" y="5828040"/>
            <a:ext cx="1725120" cy="17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fr-FR" sz="11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Exemple</a:t>
            </a:r>
            <a:r>
              <a:rPr b="1" lang="fr-FR" sz="1100" spc="-2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1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d’ajout</a:t>
            </a:r>
            <a:r>
              <a:rPr b="1" lang="fr-FR" sz="1100" spc="-3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1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de</a:t>
            </a:r>
            <a:r>
              <a:rPr b="1" lang="fr-FR" sz="1100" spc="-7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1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produit</a:t>
            </a:r>
            <a:r>
              <a:rPr b="1" lang="fr-FR" sz="1100" spc="-1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1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: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4" name="object 89"/>
          <p:cNvSpPr/>
          <p:nvPr/>
        </p:nvSpPr>
        <p:spPr>
          <a:xfrm>
            <a:off x="8034120" y="5995440"/>
            <a:ext cx="3776760" cy="68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299160" indent="-28656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  <a:tabLst>
                <a:tab algn="l" pos="299160"/>
              </a:tabLst>
            </a:pP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Montre</a:t>
            </a:r>
            <a:r>
              <a:rPr b="0" lang="fr-FR" sz="11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: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Le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produit</a:t>
            </a:r>
            <a:r>
              <a:rPr b="0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a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97%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chance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d’être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classé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dans</a:t>
            </a:r>
            <a:r>
              <a:rPr b="0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la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marL="299160">
              <a:lnSpc>
                <a:spcPct val="100000"/>
              </a:lnSpc>
              <a:spcBef>
                <a:spcPts val="6"/>
              </a:spcBef>
              <a:tabLst>
                <a:tab algn="l" pos="299160"/>
              </a:tabLst>
            </a:pP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catégorie</a:t>
            </a:r>
            <a:r>
              <a:rPr b="0" lang="fr-FR" sz="11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adéquate.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marL="299160" indent="-2865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299160"/>
              </a:tabLst>
            </a:pP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Un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produit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pour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bébé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: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Le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produit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a</a:t>
            </a:r>
            <a:r>
              <a:rPr b="0" lang="fr-FR" sz="11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1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chance sur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2</a:t>
            </a:r>
            <a:r>
              <a:rPr b="0" lang="fr-FR" sz="11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d’être</a:t>
            </a:r>
            <a:r>
              <a:rPr b="0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mal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marL="299160">
              <a:lnSpc>
                <a:spcPct val="100000"/>
              </a:lnSpc>
              <a:tabLst>
                <a:tab algn="l" pos="299160"/>
              </a:tabLst>
            </a:pP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classé.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object 2"/>
          <p:cNvSpPr/>
          <p:nvPr/>
        </p:nvSpPr>
        <p:spPr>
          <a:xfrm>
            <a:off x="11282400" y="5999760"/>
            <a:ext cx="128160" cy="1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941"/>
              </a:lnSpc>
            </a:pPr>
            <a:r>
              <a:rPr b="0" lang="fr-FR" sz="1000" spc="-32" strike="noStrike">
                <a:solidFill>
                  <a:srgbClr val="000000"/>
                </a:solidFill>
                <a:latin typeface="Corbel"/>
                <a:ea typeface="DejaVu Sans"/>
              </a:rPr>
              <a:t>24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26" name="object 3"/>
          <p:cNvGrpSpPr/>
          <p:nvPr/>
        </p:nvGrpSpPr>
        <p:grpSpPr>
          <a:xfrm>
            <a:off x="83880" y="1877400"/>
            <a:ext cx="12107520" cy="4979880"/>
            <a:chOff x="83880" y="1877400"/>
            <a:chExt cx="12107520" cy="4979880"/>
          </a:xfrm>
        </p:grpSpPr>
        <p:pic>
          <p:nvPicPr>
            <p:cNvPr id="727" name="object 4" descr=""/>
            <p:cNvPicPr/>
            <p:nvPr/>
          </p:nvPicPr>
          <p:blipFill>
            <a:blip r:embed="rId1"/>
            <a:stretch/>
          </p:blipFill>
          <p:spPr>
            <a:xfrm>
              <a:off x="83880" y="1877400"/>
              <a:ext cx="5877360" cy="2408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28" name="object 5" descr=""/>
            <p:cNvPicPr/>
            <p:nvPr/>
          </p:nvPicPr>
          <p:blipFill>
            <a:blip r:embed="rId2"/>
            <a:stretch/>
          </p:blipFill>
          <p:spPr>
            <a:xfrm>
              <a:off x="5961960" y="4286880"/>
              <a:ext cx="6229440" cy="25704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729" name="PlaceHolder 1"/>
          <p:cNvSpPr>
            <a:spLocks noGrp="1"/>
          </p:cNvSpPr>
          <p:nvPr>
            <p:ph type="title"/>
          </p:nvPr>
        </p:nvSpPr>
        <p:spPr>
          <a:xfrm>
            <a:off x="1563120" y="182160"/>
            <a:ext cx="9558720" cy="115704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1" lang="fr-FR" sz="4000" spc="-12" strike="noStrike">
                <a:solidFill>
                  <a:srgbClr val="000000"/>
                </a:solidFill>
                <a:latin typeface="Corbel"/>
              </a:rPr>
              <a:t>CLUSTERING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30" name="object 7"/>
          <p:cNvGrpSpPr/>
          <p:nvPr/>
        </p:nvGrpSpPr>
        <p:grpSpPr>
          <a:xfrm>
            <a:off x="1484280" y="822960"/>
            <a:ext cx="5691600" cy="874440"/>
            <a:chOff x="1484280" y="822960"/>
            <a:chExt cx="5691600" cy="874440"/>
          </a:xfrm>
        </p:grpSpPr>
        <p:pic>
          <p:nvPicPr>
            <p:cNvPr id="731" name="object 8" descr=""/>
            <p:cNvPicPr/>
            <p:nvPr/>
          </p:nvPicPr>
          <p:blipFill>
            <a:blip r:embed="rId3"/>
            <a:stretch/>
          </p:blipFill>
          <p:spPr>
            <a:xfrm>
              <a:off x="1484280" y="822960"/>
              <a:ext cx="5691600" cy="874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32" name="object 9"/>
            <p:cNvSpPr/>
            <p:nvPr/>
          </p:nvSpPr>
          <p:spPr>
            <a:xfrm>
              <a:off x="1484280" y="822960"/>
              <a:ext cx="5691600" cy="874440"/>
            </a:xfrm>
            <a:custGeom>
              <a:avLst/>
              <a:gdLst>
                <a:gd name="textAreaLeft" fmla="*/ 0 w 5691600"/>
                <a:gd name="textAreaRight" fmla="*/ 5692320 w 5691600"/>
                <a:gd name="textAreaTop" fmla="*/ 0 h 874440"/>
                <a:gd name="textAreaBottom" fmla="*/ 875160 h 874440"/>
              </a:gdLst>
              <a:ahLst/>
              <a:rect l="textAreaLeft" t="textAreaTop" r="textAreaRight" b="textAreaBottom"/>
              <a:pathLst>
                <a:path w="5692140" h="875030">
                  <a:moveTo>
                    <a:pt x="0" y="58547"/>
                  </a:moveTo>
                  <a:lnTo>
                    <a:pt x="4593" y="35736"/>
                  </a:lnTo>
                  <a:lnTo>
                    <a:pt x="17129" y="17129"/>
                  </a:lnTo>
                  <a:lnTo>
                    <a:pt x="35736" y="4593"/>
                  </a:lnTo>
                  <a:lnTo>
                    <a:pt x="58546" y="0"/>
                  </a:lnTo>
                  <a:lnTo>
                    <a:pt x="5633593" y="0"/>
                  </a:lnTo>
                  <a:lnTo>
                    <a:pt x="5656403" y="4593"/>
                  </a:lnTo>
                  <a:lnTo>
                    <a:pt x="5675010" y="17129"/>
                  </a:lnTo>
                  <a:lnTo>
                    <a:pt x="5687546" y="35736"/>
                  </a:lnTo>
                  <a:lnTo>
                    <a:pt x="5692140" y="58547"/>
                  </a:lnTo>
                  <a:lnTo>
                    <a:pt x="5692140" y="816228"/>
                  </a:lnTo>
                  <a:lnTo>
                    <a:pt x="5687546" y="839039"/>
                  </a:lnTo>
                  <a:lnTo>
                    <a:pt x="5675010" y="857646"/>
                  </a:lnTo>
                  <a:lnTo>
                    <a:pt x="5656403" y="870182"/>
                  </a:lnTo>
                  <a:lnTo>
                    <a:pt x="5633593" y="874776"/>
                  </a:lnTo>
                  <a:lnTo>
                    <a:pt x="58546" y="874776"/>
                  </a:lnTo>
                  <a:lnTo>
                    <a:pt x="35736" y="870182"/>
                  </a:lnTo>
                  <a:lnTo>
                    <a:pt x="17129" y="857646"/>
                  </a:lnTo>
                  <a:lnTo>
                    <a:pt x="4593" y="839039"/>
                  </a:lnTo>
                  <a:lnTo>
                    <a:pt x="0" y="816228"/>
                  </a:lnTo>
                  <a:lnTo>
                    <a:pt x="0" y="58547"/>
                  </a:lnTo>
                  <a:close/>
                </a:path>
              </a:pathLst>
            </a:custGeom>
            <a:noFill/>
            <a:ln w="9525">
              <a:solidFill>
                <a:srgbClr val="aaaaa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733" name="object 10"/>
          <p:cNvSpPr/>
          <p:nvPr/>
        </p:nvSpPr>
        <p:spPr>
          <a:xfrm>
            <a:off x="1580400" y="964440"/>
            <a:ext cx="5010120" cy="56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Construction</a:t>
            </a:r>
            <a:r>
              <a:rPr b="1" lang="fr-FR" sz="1200" spc="-6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clustering</a:t>
            </a:r>
            <a:r>
              <a:rPr b="1" lang="fr-FR" sz="1200" spc="-5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: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"/>
              </a:spcBef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Le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clustering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a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été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effectué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par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un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modèle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K-means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optimisé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par</a:t>
            </a:r>
            <a:r>
              <a:rPr b="0" lang="fr-FR" sz="1200" spc="-5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GridSearchCV.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Le modèle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a été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paramétré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pour</a:t>
            </a:r>
            <a:r>
              <a:rPr b="0" lang="fr-FR" sz="1200" spc="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un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clustering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en 7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clusters.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34" name="object 11"/>
          <p:cNvGrpSpPr/>
          <p:nvPr/>
        </p:nvGrpSpPr>
        <p:grpSpPr>
          <a:xfrm>
            <a:off x="6230160" y="2453760"/>
            <a:ext cx="5690160" cy="1256760"/>
            <a:chOff x="6230160" y="2453760"/>
            <a:chExt cx="5690160" cy="1256760"/>
          </a:xfrm>
        </p:grpSpPr>
        <p:pic>
          <p:nvPicPr>
            <p:cNvPr id="735" name="object 12" descr=""/>
            <p:cNvPicPr/>
            <p:nvPr/>
          </p:nvPicPr>
          <p:blipFill>
            <a:blip r:embed="rId4"/>
            <a:stretch/>
          </p:blipFill>
          <p:spPr>
            <a:xfrm>
              <a:off x="6230160" y="2453760"/>
              <a:ext cx="5689800" cy="1256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36" name="object 13"/>
            <p:cNvSpPr/>
            <p:nvPr/>
          </p:nvSpPr>
          <p:spPr>
            <a:xfrm>
              <a:off x="6230160" y="2453760"/>
              <a:ext cx="5690160" cy="1256760"/>
            </a:xfrm>
            <a:custGeom>
              <a:avLst/>
              <a:gdLst>
                <a:gd name="textAreaLeft" fmla="*/ 0 w 5690160"/>
                <a:gd name="textAreaRight" fmla="*/ 5690880 w 5690160"/>
                <a:gd name="textAreaTop" fmla="*/ 0 h 1256760"/>
                <a:gd name="textAreaBottom" fmla="*/ 1257480 h 1256760"/>
              </a:gdLst>
              <a:ahLst/>
              <a:rect l="textAreaLeft" t="textAreaTop" r="textAreaRight" b="textAreaBottom"/>
              <a:pathLst>
                <a:path w="5690870" h="1257300">
                  <a:moveTo>
                    <a:pt x="0" y="84200"/>
                  </a:moveTo>
                  <a:lnTo>
                    <a:pt x="6619" y="51435"/>
                  </a:lnTo>
                  <a:lnTo>
                    <a:pt x="24669" y="24669"/>
                  </a:lnTo>
                  <a:lnTo>
                    <a:pt x="51435" y="6619"/>
                  </a:lnTo>
                  <a:lnTo>
                    <a:pt x="84200" y="0"/>
                  </a:lnTo>
                  <a:lnTo>
                    <a:pt x="5606415" y="0"/>
                  </a:lnTo>
                  <a:lnTo>
                    <a:pt x="5639181" y="6619"/>
                  </a:lnTo>
                  <a:lnTo>
                    <a:pt x="5665946" y="24669"/>
                  </a:lnTo>
                  <a:lnTo>
                    <a:pt x="5683996" y="51435"/>
                  </a:lnTo>
                  <a:lnTo>
                    <a:pt x="5690616" y="84200"/>
                  </a:lnTo>
                  <a:lnTo>
                    <a:pt x="5690616" y="1173099"/>
                  </a:lnTo>
                  <a:lnTo>
                    <a:pt x="5683996" y="1205864"/>
                  </a:lnTo>
                  <a:lnTo>
                    <a:pt x="5665946" y="1232630"/>
                  </a:lnTo>
                  <a:lnTo>
                    <a:pt x="5639181" y="1250680"/>
                  </a:lnTo>
                  <a:lnTo>
                    <a:pt x="5606415" y="1257300"/>
                  </a:lnTo>
                  <a:lnTo>
                    <a:pt x="84200" y="1257300"/>
                  </a:lnTo>
                  <a:lnTo>
                    <a:pt x="51435" y="1250680"/>
                  </a:lnTo>
                  <a:lnTo>
                    <a:pt x="24669" y="1232630"/>
                  </a:lnTo>
                  <a:lnTo>
                    <a:pt x="6619" y="1205865"/>
                  </a:lnTo>
                  <a:lnTo>
                    <a:pt x="0" y="1173099"/>
                  </a:lnTo>
                  <a:lnTo>
                    <a:pt x="0" y="84200"/>
                  </a:lnTo>
                  <a:close/>
                </a:path>
              </a:pathLst>
            </a:custGeom>
            <a:noFill/>
            <a:ln w="9525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737" name="object 14"/>
          <p:cNvSpPr/>
          <p:nvPr/>
        </p:nvSpPr>
        <p:spPr>
          <a:xfrm>
            <a:off x="6333840" y="2512440"/>
            <a:ext cx="170604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Coefficient</a:t>
            </a:r>
            <a:r>
              <a:rPr b="1" lang="fr-FR" sz="1200" spc="-1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de</a:t>
            </a:r>
            <a:r>
              <a:rPr b="1" lang="fr-FR" sz="1200" spc="-3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silhouette</a:t>
            </a:r>
            <a:r>
              <a:rPr b="1" lang="fr-FR" sz="1200" spc="-3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: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8" name="object 15"/>
          <p:cNvSpPr/>
          <p:nvPr/>
        </p:nvSpPr>
        <p:spPr>
          <a:xfrm>
            <a:off x="6333840" y="2878200"/>
            <a:ext cx="5124240" cy="74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84680" indent="-17280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  <a:tabLst>
                <a:tab algn="l" pos="18468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Le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coefficient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silhouette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permet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mesurer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la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densité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(homogénéité)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et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la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séparation</a:t>
            </a:r>
            <a:r>
              <a:rPr b="0" lang="fr-FR" sz="1200" spc="16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des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clusters.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84680" indent="-1728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18468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Il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est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compris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entre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-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1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et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1,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sachant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que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1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correspond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à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la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plus grande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qualité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du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clustering.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39" name="object 16"/>
          <p:cNvGrpSpPr/>
          <p:nvPr/>
        </p:nvGrpSpPr>
        <p:grpSpPr>
          <a:xfrm>
            <a:off x="83880" y="4471560"/>
            <a:ext cx="5691600" cy="1258560"/>
            <a:chOff x="83880" y="4471560"/>
            <a:chExt cx="5691600" cy="1258560"/>
          </a:xfrm>
        </p:grpSpPr>
        <p:pic>
          <p:nvPicPr>
            <p:cNvPr id="740" name="object 17" descr=""/>
            <p:cNvPicPr/>
            <p:nvPr/>
          </p:nvPicPr>
          <p:blipFill>
            <a:blip r:embed="rId5"/>
            <a:stretch/>
          </p:blipFill>
          <p:spPr>
            <a:xfrm>
              <a:off x="83880" y="4471560"/>
              <a:ext cx="5691600" cy="1258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41" name="object 18"/>
            <p:cNvSpPr/>
            <p:nvPr/>
          </p:nvSpPr>
          <p:spPr>
            <a:xfrm>
              <a:off x="83880" y="4471560"/>
              <a:ext cx="5691600" cy="1258560"/>
            </a:xfrm>
            <a:custGeom>
              <a:avLst/>
              <a:gdLst>
                <a:gd name="textAreaLeft" fmla="*/ 0 w 5691600"/>
                <a:gd name="textAreaRight" fmla="*/ 5692320 w 5691600"/>
                <a:gd name="textAreaTop" fmla="*/ 0 h 1258560"/>
                <a:gd name="textAreaBottom" fmla="*/ 1259280 h 1258560"/>
              </a:gdLst>
              <a:ahLst/>
              <a:rect l="textAreaLeft" t="textAreaTop" r="textAreaRight" b="textAreaBottom"/>
              <a:pathLst>
                <a:path w="5692140" h="1259204">
                  <a:moveTo>
                    <a:pt x="0" y="84200"/>
                  </a:moveTo>
                  <a:lnTo>
                    <a:pt x="6621" y="51434"/>
                  </a:lnTo>
                  <a:lnTo>
                    <a:pt x="24677" y="24669"/>
                  </a:lnTo>
                  <a:lnTo>
                    <a:pt x="51458" y="6619"/>
                  </a:lnTo>
                  <a:lnTo>
                    <a:pt x="84251" y="0"/>
                  </a:lnTo>
                  <a:lnTo>
                    <a:pt x="5607939" y="0"/>
                  </a:lnTo>
                  <a:lnTo>
                    <a:pt x="5640705" y="6619"/>
                  </a:lnTo>
                  <a:lnTo>
                    <a:pt x="5667470" y="24669"/>
                  </a:lnTo>
                  <a:lnTo>
                    <a:pt x="5685520" y="51434"/>
                  </a:lnTo>
                  <a:lnTo>
                    <a:pt x="5692140" y="84200"/>
                  </a:lnTo>
                  <a:lnTo>
                    <a:pt x="5692140" y="1174572"/>
                  </a:lnTo>
                  <a:lnTo>
                    <a:pt x="5685520" y="1207367"/>
                  </a:lnTo>
                  <a:lnTo>
                    <a:pt x="5667470" y="1234147"/>
                  </a:lnTo>
                  <a:lnTo>
                    <a:pt x="5640705" y="1252203"/>
                  </a:lnTo>
                  <a:lnTo>
                    <a:pt x="5607939" y="1258823"/>
                  </a:lnTo>
                  <a:lnTo>
                    <a:pt x="84251" y="1258823"/>
                  </a:lnTo>
                  <a:lnTo>
                    <a:pt x="51458" y="1252203"/>
                  </a:lnTo>
                  <a:lnTo>
                    <a:pt x="24677" y="1234147"/>
                  </a:lnTo>
                  <a:lnTo>
                    <a:pt x="6621" y="1207367"/>
                  </a:lnTo>
                  <a:lnTo>
                    <a:pt x="0" y="1174572"/>
                  </a:lnTo>
                  <a:lnTo>
                    <a:pt x="0" y="84200"/>
                  </a:lnTo>
                  <a:close/>
                </a:path>
              </a:pathLst>
            </a:custGeom>
            <a:noFill/>
            <a:ln w="9525">
              <a:solidFill>
                <a:srgbClr val="c0deb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742" name="object 19"/>
          <p:cNvSpPr/>
          <p:nvPr/>
        </p:nvSpPr>
        <p:spPr>
          <a:xfrm>
            <a:off x="187560" y="4531320"/>
            <a:ext cx="182880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Adjusted</a:t>
            </a:r>
            <a:r>
              <a:rPr b="1" lang="fr-FR" sz="1200" spc="-2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Rand</a:t>
            </a:r>
            <a:r>
              <a:rPr b="1" lang="fr-FR" sz="12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Index</a:t>
            </a:r>
            <a:r>
              <a:rPr b="1" lang="fr-FR" sz="1200" spc="-1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(ARI)</a:t>
            </a:r>
            <a:r>
              <a:rPr b="1" lang="fr-FR" sz="1200" spc="-5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: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3" name="object 20"/>
          <p:cNvSpPr/>
          <p:nvPr/>
        </p:nvSpPr>
        <p:spPr>
          <a:xfrm>
            <a:off x="187560" y="4897440"/>
            <a:ext cx="5434200" cy="74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84680" indent="-17280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  <a:tabLst>
                <a:tab algn="l" pos="184680"/>
              </a:tabLst>
            </a:pPr>
            <a:r>
              <a:rPr b="0" lang="fr-FR" sz="1200" spc="-41" strike="noStrike">
                <a:solidFill>
                  <a:srgbClr val="000000"/>
                </a:solidFill>
                <a:latin typeface="Corbel"/>
                <a:ea typeface="DejaVu Sans"/>
              </a:rPr>
              <a:t>L’ARI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permet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d’évaluer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si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les 7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groupes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formés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par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le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k-means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correspondent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à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nos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52" strike="noStrike">
                <a:solidFill>
                  <a:srgbClr val="000000"/>
                </a:solidFill>
                <a:latin typeface="Corbel"/>
                <a:ea typeface="DejaVu Sans"/>
              </a:rPr>
              <a:t>7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catégories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initiales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(sous_cat_1).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84680" indent="-1728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18468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IL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est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compris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entre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0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et,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sachant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que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1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est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un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clustering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qui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correspond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exactement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à nos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catégories initales.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44" name="object 21"/>
          <p:cNvGrpSpPr/>
          <p:nvPr/>
        </p:nvGrpSpPr>
        <p:grpSpPr>
          <a:xfrm>
            <a:off x="83880" y="5914800"/>
            <a:ext cx="5691600" cy="820800"/>
            <a:chOff x="83880" y="5914800"/>
            <a:chExt cx="5691600" cy="820800"/>
          </a:xfrm>
        </p:grpSpPr>
        <p:pic>
          <p:nvPicPr>
            <p:cNvPr id="745" name="object 22" descr=""/>
            <p:cNvPicPr/>
            <p:nvPr/>
          </p:nvPicPr>
          <p:blipFill>
            <a:blip r:embed="rId6"/>
            <a:stretch/>
          </p:blipFill>
          <p:spPr>
            <a:xfrm>
              <a:off x="83880" y="5914800"/>
              <a:ext cx="5691600" cy="820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46" name="object 23"/>
            <p:cNvSpPr/>
            <p:nvPr/>
          </p:nvSpPr>
          <p:spPr>
            <a:xfrm>
              <a:off x="83880" y="5914800"/>
              <a:ext cx="5691600" cy="820800"/>
            </a:xfrm>
            <a:custGeom>
              <a:avLst/>
              <a:gdLst>
                <a:gd name="textAreaLeft" fmla="*/ 0 w 5691600"/>
                <a:gd name="textAreaRight" fmla="*/ 5692320 w 5691600"/>
                <a:gd name="textAreaTop" fmla="*/ 0 h 820800"/>
                <a:gd name="textAreaBottom" fmla="*/ 821520 h 820800"/>
              </a:gdLst>
              <a:ahLst/>
              <a:rect l="textAreaLeft" t="textAreaTop" r="textAreaRight" b="textAreaBottom"/>
              <a:pathLst>
                <a:path w="5692140" h="821690">
                  <a:moveTo>
                    <a:pt x="0" y="54978"/>
                  </a:moveTo>
                  <a:lnTo>
                    <a:pt x="4320" y="33577"/>
                  </a:lnTo>
                  <a:lnTo>
                    <a:pt x="16102" y="16102"/>
                  </a:lnTo>
                  <a:lnTo>
                    <a:pt x="33578" y="4320"/>
                  </a:lnTo>
                  <a:lnTo>
                    <a:pt x="54978" y="0"/>
                  </a:lnTo>
                  <a:lnTo>
                    <a:pt x="5637149" y="0"/>
                  </a:lnTo>
                  <a:lnTo>
                    <a:pt x="5658546" y="4320"/>
                  </a:lnTo>
                  <a:lnTo>
                    <a:pt x="5676026" y="16102"/>
                  </a:lnTo>
                  <a:lnTo>
                    <a:pt x="5687816" y="33577"/>
                  </a:lnTo>
                  <a:lnTo>
                    <a:pt x="5692140" y="54978"/>
                  </a:lnTo>
                  <a:lnTo>
                    <a:pt x="5692140" y="766457"/>
                  </a:lnTo>
                  <a:lnTo>
                    <a:pt x="5687816" y="787858"/>
                  </a:lnTo>
                  <a:lnTo>
                    <a:pt x="5676026" y="805333"/>
                  </a:lnTo>
                  <a:lnTo>
                    <a:pt x="5658546" y="817115"/>
                  </a:lnTo>
                  <a:lnTo>
                    <a:pt x="5637149" y="821435"/>
                  </a:lnTo>
                  <a:lnTo>
                    <a:pt x="54978" y="821435"/>
                  </a:lnTo>
                  <a:lnTo>
                    <a:pt x="33578" y="817115"/>
                  </a:lnTo>
                  <a:lnTo>
                    <a:pt x="16102" y="805333"/>
                  </a:lnTo>
                  <a:lnTo>
                    <a:pt x="4320" y="787858"/>
                  </a:lnTo>
                  <a:lnTo>
                    <a:pt x="0" y="766457"/>
                  </a:lnTo>
                  <a:lnTo>
                    <a:pt x="0" y="54978"/>
                  </a:lnTo>
                  <a:close/>
                </a:path>
              </a:pathLst>
            </a:custGeom>
            <a:noFill/>
            <a:ln w="9525">
              <a:solidFill>
                <a:srgbClr val="edcc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747" name="object 24"/>
          <p:cNvSpPr/>
          <p:nvPr/>
        </p:nvSpPr>
        <p:spPr>
          <a:xfrm>
            <a:off x="90720" y="5939280"/>
            <a:ext cx="5677920" cy="92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00440">
              <a:lnSpc>
                <a:spcPct val="100000"/>
              </a:lnSpc>
              <a:spcBef>
                <a:spcPts val="99"/>
              </a:spcBef>
            </a:pPr>
            <a:r>
              <a:rPr b="0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Ici,</a:t>
            </a:r>
            <a:r>
              <a:rPr b="0" lang="fr-FR" sz="1200" spc="-4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2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c’est</a:t>
            </a:r>
            <a:r>
              <a:rPr b="0" lang="fr-FR" sz="1200" spc="-2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200" spc="-2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l’ARI</a:t>
            </a:r>
            <a:r>
              <a:rPr b="0" lang="fr-FR" sz="1200" spc="-3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qui</a:t>
            </a:r>
            <a:r>
              <a:rPr b="0" lang="fr-FR" sz="1200" spc="-2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nous</a:t>
            </a:r>
            <a:r>
              <a:rPr b="0" lang="fr-FR" sz="1200" spc="-1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intéresse</a:t>
            </a:r>
            <a:r>
              <a:rPr b="0" lang="fr-FR" sz="1200" spc="-2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le</a:t>
            </a:r>
            <a:r>
              <a:rPr b="0" lang="fr-FR" sz="1200" spc="-3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plus.</a:t>
            </a:r>
            <a:r>
              <a:rPr b="0" lang="fr-FR" sz="1200" spc="-2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Nous</a:t>
            </a:r>
            <a:r>
              <a:rPr b="0" lang="fr-FR" sz="1200" spc="-3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allons</a:t>
            </a:r>
            <a:r>
              <a:rPr b="0" lang="fr-FR" sz="1200" spc="-1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donc</a:t>
            </a:r>
            <a:r>
              <a:rPr b="0" lang="fr-FR" sz="1200" spc="-3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analyser</a:t>
            </a:r>
            <a:r>
              <a:rPr b="0" lang="fr-FR" sz="1200" spc="-3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la</a:t>
            </a:r>
            <a:r>
              <a:rPr b="0" lang="fr-FR" sz="1200" spc="-2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meilleure</a:t>
            </a:r>
            <a:r>
              <a:rPr b="0" lang="fr-FR" sz="1200" spc="-3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2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itération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00440">
              <a:lnSpc>
                <a:spcPct val="100000"/>
              </a:lnSpc>
              <a:spcBef>
                <a:spcPts val="6"/>
              </a:spcBef>
            </a:pPr>
            <a:r>
              <a:rPr b="0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sur</a:t>
            </a:r>
            <a:r>
              <a:rPr b="0" lang="fr-FR" sz="1200" spc="-2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cette</a:t>
            </a:r>
            <a:r>
              <a:rPr b="0" lang="fr-FR" sz="12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mesure</a:t>
            </a:r>
            <a:r>
              <a:rPr b="0" lang="fr-FR" sz="1200" spc="-2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2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: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731520" indent="-17352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Font typeface="Arial"/>
              <a:buChar char="•"/>
              <a:tabLst>
                <a:tab algn="l" pos="731520"/>
                <a:tab algn="l" pos="1671840"/>
                <a:tab algn="l" pos="1857240"/>
                <a:tab algn="l" pos="3113280"/>
                <a:tab algn="l" pos="3299400"/>
              </a:tabLst>
            </a:pP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Texte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 :</a:t>
            </a:r>
            <a:r>
              <a:rPr b="0" lang="fr-FR" sz="1200" spc="-7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Tf-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Idf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	</a:t>
            </a:r>
            <a:r>
              <a:rPr b="0" lang="fr-FR" sz="1200" spc="-52" strike="noStrike">
                <a:solidFill>
                  <a:srgbClr val="000000"/>
                </a:solidFill>
                <a:latin typeface="Corbel"/>
                <a:ea typeface="DejaVu Sans"/>
              </a:rPr>
              <a:t>|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	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Image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: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ResNet50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	</a:t>
            </a:r>
            <a:r>
              <a:rPr b="0" lang="fr-FR" sz="1200" spc="-52" strike="noStrike">
                <a:solidFill>
                  <a:srgbClr val="000000"/>
                </a:solidFill>
                <a:latin typeface="Corbel"/>
                <a:ea typeface="DejaVu Sans"/>
              </a:rPr>
              <a:t>|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	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Réduction</a:t>
            </a:r>
            <a:r>
              <a:rPr b="0" lang="fr-FR" sz="1200" spc="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dimensionnelle</a:t>
            </a:r>
            <a:r>
              <a:rPr b="0" lang="fr-FR" sz="1200" spc="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:</a:t>
            </a:r>
            <a:r>
              <a:rPr b="0" lang="fr-FR" sz="1200" spc="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NMF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object 2" descr=""/>
          <p:cNvPicPr/>
          <p:nvPr/>
        </p:nvPicPr>
        <p:blipFill>
          <a:blip r:embed="rId1"/>
          <a:stretch/>
        </p:blipFill>
        <p:spPr>
          <a:xfrm>
            <a:off x="4523400" y="1831680"/>
            <a:ext cx="7274880" cy="3571560"/>
          </a:xfrm>
          <a:prstGeom prst="rect">
            <a:avLst/>
          </a:prstGeom>
          <a:ln w="0">
            <a:noFill/>
          </a:ln>
        </p:spPr>
      </p:pic>
      <p:grpSp>
        <p:nvGrpSpPr>
          <p:cNvPr id="749" name="object 3"/>
          <p:cNvGrpSpPr/>
          <p:nvPr/>
        </p:nvGrpSpPr>
        <p:grpSpPr>
          <a:xfrm>
            <a:off x="728640" y="1831680"/>
            <a:ext cx="3591360" cy="3571560"/>
            <a:chOff x="728640" y="1831680"/>
            <a:chExt cx="3591360" cy="3571560"/>
          </a:xfrm>
        </p:grpSpPr>
        <p:pic>
          <p:nvPicPr>
            <p:cNvPr id="750" name="object 4" descr=""/>
            <p:cNvPicPr/>
            <p:nvPr/>
          </p:nvPicPr>
          <p:blipFill>
            <a:blip r:embed="rId2"/>
            <a:stretch/>
          </p:blipFill>
          <p:spPr>
            <a:xfrm>
              <a:off x="728640" y="1831680"/>
              <a:ext cx="3591360" cy="3571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51" name="object 5" descr=""/>
            <p:cNvPicPr/>
            <p:nvPr/>
          </p:nvPicPr>
          <p:blipFill>
            <a:blip r:embed="rId3"/>
            <a:stretch/>
          </p:blipFill>
          <p:spPr>
            <a:xfrm>
              <a:off x="1083600" y="2002680"/>
              <a:ext cx="1332720" cy="10857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752" name="PlaceHolder 1"/>
          <p:cNvSpPr>
            <a:spLocks noGrp="1"/>
          </p:cNvSpPr>
          <p:nvPr>
            <p:ph type="title"/>
          </p:nvPr>
        </p:nvSpPr>
        <p:spPr>
          <a:xfrm>
            <a:off x="1563120" y="182160"/>
            <a:ext cx="9558720" cy="115704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1" lang="fr-FR" sz="4000" spc="1" strike="noStrike">
                <a:solidFill>
                  <a:srgbClr val="000000"/>
                </a:solidFill>
                <a:latin typeface="Corbel"/>
              </a:rPr>
              <a:t>ANA</a:t>
            </a:r>
            <a:r>
              <a:rPr b="1" lang="fr-FR" sz="4000" spc="-537" strike="noStrike">
                <a:solidFill>
                  <a:srgbClr val="000000"/>
                </a:solidFill>
                <a:latin typeface="Corbel"/>
              </a:rPr>
              <a:t>L</a:t>
            </a:r>
            <a:r>
              <a:rPr b="1" lang="fr-FR" sz="4000" spc="1" strike="noStrike">
                <a:solidFill>
                  <a:srgbClr val="000000"/>
                </a:solidFill>
                <a:latin typeface="Corbel"/>
              </a:rPr>
              <a:t>YSE</a:t>
            </a:r>
            <a:r>
              <a:rPr b="1" lang="fr-FR" sz="4000" spc="-75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21" strike="noStrike">
                <a:solidFill>
                  <a:srgbClr val="000000"/>
                </a:solidFill>
                <a:latin typeface="Corbel"/>
              </a:rPr>
              <a:t>MEILLEUR</a:t>
            </a:r>
            <a:r>
              <a:rPr b="1" lang="fr-FR" sz="4000" spc="-185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2" strike="noStrike">
                <a:solidFill>
                  <a:srgbClr val="000000"/>
                </a:solidFill>
                <a:latin typeface="Corbel"/>
              </a:rPr>
              <a:t>CLUSTERING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53" name="object 7"/>
          <p:cNvGrpSpPr/>
          <p:nvPr/>
        </p:nvGrpSpPr>
        <p:grpSpPr>
          <a:xfrm>
            <a:off x="1377720" y="1328760"/>
            <a:ext cx="2294640" cy="408240"/>
            <a:chOff x="1377720" y="1328760"/>
            <a:chExt cx="2294640" cy="408240"/>
          </a:xfrm>
        </p:grpSpPr>
        <p:pic>
          <p:nvPicPr>
            <p:cNvPr id="754" name="object 8" descr=""/>
            <p:cNvPicPr/>
            <p:nvPr/>
          </p:nvPicPr>
          <p:blipFill>
            <a:blip r:embed="rId4"/>
            <a:stretch/>
          </p:blipFill>
          <p:spPr>
            <a:xfrm>
              <a:off x="1377720" y="1328760"/>
              <a:ext cx="2294280" cy="407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55" name="object 9"/>
            <p:cNvSpPr/>
            <p:nvPr/>
          </p:nvSpPr>
          <p:spPr>
            <a:xfrm>
              <a:off x="1377720" y="1328760"/>
              <a:ext cx="2294640" cy="408240"/>
            </a:xfrm>
            <a:custGeom>
              <a:avLst/>
              <a:gdLst>
                <a:gd name="textAreaLeft" fmla="*/ 0 w 2294640"/>
                <a:gd name="textAreaRight" fmla="*/ 2295360 w 2294640"/>
                <a:gd name="textAreaTop" fmla="*/ 0 h 408240"/>
                <a:gd name="textAreaBottom" fmla="*/ 408960 h 408240"/>
              </a:gdLst>
              <a:ahLst/>
              <a:rect l="textAreaLeft" t="textAreaTop" r="textAreaRight" b="textAreaBottom"/>
              <a:pathLst>
                <a:path w="2295525" h="408939">
                  <a:moveTo>
                    <a:pt x="0" y="27305"/>
                  </a:moveTo>
                  <a:lnTo>
                    <a:pt x="2141" y="16662"/>
                  </a:lnTo>
                  <a:lnTo>
                    <a:pt x="7985" y="7985"/>
                  </a:lnTo>
                  <a:lnTo>
                    <a:pt x="16662" y="2141"/>
                  </a:lnTo>
                  <a:lnTo>
                    <a:pt x="27304" y="0"/>
                  </a:lnTo>
                  <a:lnTo>
                    <a:pt x="2267839" y="0"/>
                  </a:lnTo>
                  <a:lnTo>
                    <a:pt x="2278481" y="2141"/>
                  </a:lnTo>
                  <a:lnTo>
                    <a:pt x="2287158" y="7985"/>
                  </a:lnTo>
                  <a:lnTo>
                    <a:pt x="2293002" y="16662"/>
                  </a:lnTo>
                  <a:lnTo>
                    <a:pt x="2295143" y="27305"/>
                  </a:lnTo>
                  <a:lnTo>
                    <a:pt x="2295143" y="381126"/>
                  </a:lnTo>
                  <a:lnTo>
                    <a:pt x="2293002" y="391769"/>
                  </a:lnTo>
                  <a:lnTo>
                    <a:pt x="2287158" y="400446"/>
                  </a:lnTo>
                  <a:lnTo>
                    <a:pt x="2278481" y="406290"/>
                  </a:lnTo>
                  <a:lnTo>
                    <a:pt x="2267839" y="408432"/>
                  </a:lnTo>
                  <a:lnTo>
                    <a:pt x="27304" y="408432"/>
                  </a:lnTo>
                  <a:lnTo>
                    <a:pt x="16662" y="406290"/>
                  </a:lnTo>
                  <a:lnTo>
                    <a:pt x="7985" y="400446"/>
                  </a:lnTo>
                  <a:lnTo>
                    <a:pt x="2141" y="391769"/>
                  </a:lnTo>
                  <a:lnTo>
                    <a:pt x="0" y="381126"/>
                  </a:lnTo>
                  <a:lnTo>
                    <a:pt x="0" y="27305"/>
                  </a:lnTo>
                  <a:close/>
                </a:path>
              </a:pathLst>
            </a:custGeom>
            <a:noFill/>
            <a:ln w="9525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756" name="object 10"/>
          <p:cNvSpPr/>
          <p:nvPr/>
        </p:nvSpPr>
        <p:spPr>
          <a:xfrm>
            <a:off x="1551600" y="1387080"/>
            <a:ext cx="1946160" cy="25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1" lang="fr-FR" sz="16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Homogénéité</a:t>
            </a:r>
            <a:r>
              <a:rPr b="1" lang="fr-FR" sz="1600" spc="1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6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clusters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57" name="object 11"/>
          <p:cNvGrpSpPr/>
          <p:nvPr/>
        </p:nvGrpSpPr>
        <p:grpSpPr>
          <a:xfrm>
            <a:off x="7013520" y="1328760"/>
            <a:ext cx="2294640" cy="408240"/>
            <a:chOff x="7013520" y="1328760"/>
            <a:chExt cx="2294640" cy="408240"/>
          </a:xfrm>
        </p:grpSpPr>
        <p:pic>
          <p:nvPicPr>
            <p:cNvPr id="758" name="object 12" descr=""/>
            <p:cNvPicPr/>
            <p:nvPr/>
          </p:nvPicPr>
          <p:blipFill>
            <a:blip r:embed="rId5"/>
            <a:stretch/>
          </p:blipFill>
          <p:spPr>
            <a:xfrm>
              <a:off x="7013520" y="1328760"/>
              <a:ext cx="2294280" cy="407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59" name="object 13"/>
            <p:cNvSpPr/>
            <p:nvPr/>
          </p:nvSpPr>
          <p:spPr>
            <a:xfrm>
              <a:off x="7013520" y="1328760"/>
              <a:ext cx="2294640" cy="408240"/>
            </a:xfrm>
            <a:custGeom>
              <a:avLst/>
              <a:gdLst>
                <a:gd name="textAreaLeft" fmla="*/ 0 w 2294640"/>
                <a:gd name="textAreaRight" fmla="*/ 2295360 w 2294640"/>
                <a:gd name="textAreaTop" fmla="*/ 0 h 408240"/>
                <a:gd name="textAreaBottom" fmla="*/ 408960 h 408240"/>
              </a:gdLst>
              <a:ahLst/>
              <a:rect l="textAreaLeft" t="textAreaTop" r="textAreaRight" b="textAreaBottom"/>
              <a:pathLst>
                <a:path w="2295525" h="408939">
                  <a:moveTo>
                    <a:pt x="0" y="27305"/>
                  </a:moveTo>
                  <a:lnTo>
                    <a:pt x="2141" y="16662"/>
                  </a:lnTo>
                  <a:lnTo>
                    <a:pt x="7985" y="7985"/>
                  </a:lnTo>
                  <a:lnTo>
                    <a:pt x="16662" y="2141"/>
                  </a:lnTo>
                  <a:lnTo>
                    <a:pt x="27304" y="0"/>
                  </a:lnTo>
                  <a:lnTo>
                    <a:pt x="2267838" y="0"/>
                  </a:lnTo>
                  <a:lnTo>
                    <a:pt x="2278481" y="2141"/>
                  </a:lnTo>
                  <a:lnTo>
                    <a:pt x="2287158" y="7985"/>
                  </a:lnTo>
                  <a:lnTo>
                    <a:pt x="2293002" y="16662"/>
                  </a:lnTo>
                  <a:lnTo>
                    <a:pt x="2295144" y="27305"/>
                  </a:lnTo>
                  <a:lnTo>
                    <a:pt x="2295144" y="381126"/>
                  </a:lnTo>
                  <a:lnTo>
                    <a:pt x="2293002" y="391769"/>
                  </a:lnTo>
                  <a:lnTo>
                    <a:pt x="2287158" y="400446"/>
                  </a:lnTo>
                  <a:lnTo>
                    <a:pt x="2278481" y="406290"/>
                  </a:lnTo>
                  <a:lnTo>
                    <a:pt x="2267838" y="408432"/>
                  </a:lnTo>
                  <a:lnTo>
                    <a:pt x="27304" y="408432"/>
                  </a:lnTo>
                  <a:lnTo>
                    <a:pt x="16662" y="406290"/>
                  </a:lnTo>
                  <a:lnTo>
                    <a:pt x="7985" y="400446"/>
                  </a:lnTo>
                  <a:lnTo>
                    <a:pt x="2141" y="391769"/>
                  </a:lnTo>
                  <a:lnTo>
                    <a:pt x="0" y="381126"/>
                  </a:lnTo>
                  <a:lnTo>
                    <a:pt x="0" y="27305"/>
                  </a:lnTo>
                  <a:close/>
                </a:path>
              </a:pathLst>
            </a:custGeom>
            <a:noFill/>
            <a:ln w="9525">
              <a:solidFill>
                <a:srgbClr val="c0deb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760" name="object 14"/>
          <p:cNvSpPr/>
          <p:nvPr/>
        </p:nvSpPr>
        <p:spPr>
          <a:xfrm>
            <a:off x="7900560" y="1387080"/>
            <a:ext cx="521280" cy="25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1" lang="fr-FR" sz="1600" spc="-2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TSNE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61" name="object 15"/>
          <p:cNvGrpSpPr/>
          <p:nvPr/>
        </p:nvGrpSpPr>
        <p:grpSpPr>
          <a:xfrm>
            <a:off x="728640" y="5518440"/>
            <a:ext cx="3591360" cy="1094040"/>
            <a:chOff x="728640" y="5518440"/>
            <a:chExt cx="3591360" cy="1094040"/>
          </a:xfrm>
        </p:grpSpPr>
        <p:pic>
          <p:nvPicPr>
            <p:cNvPr id="762" name="object 16" descr=""/>
            <p:cNvPicPr/>
            <p:nvPr/>
          </p:nvPicPr>
          <p:blipFill>
            <a:blip r:embed="rId6"/>
            <a:stretch/>
          </p:blipFill>
          <p:spPr>
            <a:xfrm>
              <a:off x="728640" y="5518440"/>
              <a:ext cx="3591360" cy="1093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63" name="object 17"/>
            <p:cNvSpPr/>
            <p:nvPr/>
          </p:nvSpPr>
          <p:spPr>
            <a:xfrm>
              <a:off x="728640" y="5518440"/>
              <a:ext cx="3591360" cy="1094040"/>
            </a:xfrm>
            <a:custGeom>
              <a:avLst/>
              <a:gdLst>
                <a:gd name="textAreaLeft" fmla="*/ 0 w 3591360"/>
                <a:gd name="textAreaRight" fmla="*/ 3592080 w 3591360"/>
                <a:gd name="textAreaTop" fmla="*/ 0 h 1094040"/>
                <a:gd name="textAreaBottom" fmla="*/ 1094760 h 1094040"/>
              </a:gdLst>
              <a:ahLst/>
              <a:rect l="textAreaLeft" t="textAreaTop" r="textAreaRight" b="textAreaBottom"/>
              <a:pathLst>
                <a:path w="3592195" h="1094740">
                  <a:moveTo>
                    <a:pt x="0" y="73240"/>
                  </a:moveTo>
                  <a:lnTo>
                    <a:pt x="5755" y="44721"/>
                  </a:lnTo>
                  <a:lnTo>
                    <a:pt x="21451" y="21442"/>
                  </a:lnTo>
                  <a:lnTo>
                    <a:pt x="44732" y="5752"/>
                  </a:lnTo>
                  <a:lnTo>
                    <a:pt x="73240" y="0"/>
                  </a:lnTo>
                  <a:lnTo>
                    <a:pt x="3518789" y="0"/>
                  </a:lnTo>
                  <a:lnTo>
                    <a:pt x="3547330" y="5752"/>
                  </a:lnTo>
                  <a:lnTo>
                    <a:pt x="3570620" y="21442"/>
                  </a:lnTo>
                  <a:lnTo>
                    <a:pt x="3586315" y="44721"/>
                  </a:lnTo>
                  <a:lnTo>
                    <a:pt x="3592067" y="73240"/>
                  </a:lnTo>
                  <a:lnTo>
                    <a:pt x="3592067" y="1020991"/>
                  </a:lnTo>
                  <a:lnTo>
                    <a:pt x="3586315" y="1049499"/>
                  </a:lnTo>
                  <a:lnTo>
                    <a:pt x="3570620" y="1072780"/>
                  </a:lnTo>
                  <a:lnTo>
                    <a:pt x="3547330" y="1088476"/>
                  </a:lnTo>
                  <a:lnTo>
                    <a:pt x="3518789" y="1094232"/>
                  </a:lnTo>
                  <a:lnTo>
                    <a:pt x="73240" y="1094232"/>
                  </a:lnTo>
                  <a:lnTo>
                    <a:pt x="44732" y="1088476"/>
                  </a:lnTo>
                  <a:lnTo>
                    <a:pt x="21451" y="1072780"/>
                  </a:lnTo>
                  <a:lnTo>
                    <a:pt x="5755" y="1049499"/>
                  </a:lnTo>
                  <a:lnTo>
                    <a:pt x="0" y="1020991"/>
                  </a:lnTo>
                  <a:lnTo>
                    <a:pt x="0" y="73240"/>
                  </a:lnTo>
                  <a:close/>
                </a:path>
              </a:pathLst>
            </a:custGeom>
            <a:noFill/>
            <a:ln w="9525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764" name="object 18"/>
          <p:cNvSpPr/>
          <p:nvPr/>
        </p:nvSpPr>
        <p:spPr>
          <a:xfrm>
            <a:off x="829440" y="5587560"/>
            <a:ext cx="3286800" cy="92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84680" indent="-17280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  <a:tabLst>
                <a:tab algn="l" pos="18468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Pour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rappel,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nos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7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catégories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initiales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comportent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150</a:t>
            </a:r>
            <a:r>
              <a:rPr b="0" lang="fr-FR" sz="1200" spc="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articles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chacune.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84680" indent="-1728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18468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Ici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nous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avons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des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clustering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assez bien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répartis,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mais qui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ne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correspondent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pas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à nos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categories initiales.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65" name="object 19"/>
          <p:cNvGrpSpPr/>
          <p:nvPr/>
        </p:nvGrpSpPr>
        <p:grpSpPr>
          <a:xfrm>
            <a:off x="6365880" y="5518440"/>
            <a:ext cx="3590280" cy="1094040"/>
            <a:chOff x="6365880" y="5518440"/>
            <a:chExt cx="3590280" cy="1094040"/>
          </a:xfrm>
        </p:grpSpPr>
        <p:pic>
          <p:nvPicPr>
            <p:cNvPr id="766" name="object 20" descr=""/>
            <p:cNvPicPr/>
            <p:nvPr/>
          </p:nvPicPr>
          <p:blipFill>
            <a:blip r:embed="rId7"/>
            <a:stretch/>
          </p:blipFill>
          <p:spPr>
            <a:xfrm>
              <a:off x="6365880" y="5518440"/>
              <a:ext cx="3589920" cy="1093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67" name="object 21"/>
            <p:cNvSpPr/>
            <p:nvPr/>
          </p:nvSpPr>
          <p:spPr>
            <a:xfrm>
              <a:off x="6365880" y="5518440"/>
              <a:ext cx="3590280" cy="1094040"/>
            </a:xfrm>
            <a:custGeom>
              <a:avLst/>
              <a:gdLst>
                <a:gd name="textAreaLeft" fmla="*/ 0 w 3590280"/>
                <a:gd name="textAreaRight" fmla="*/ 3591000 w 3590280"/>
                <a:gd name="textAreaTop" fmla="*/ 0 h 1094040"/>
                <a:gd name="textAreaBottom" fmla="*/ 1094760 h 1094040"/>
              </a:gdLst>
              <a:ahLst/>
              <a:rect l="textAreaLeft" t="textAreaTop" r="textAreaRight" b="textAreaBottom"/>
              <a:pathLst>
                <a:path w="3590925" h="1094740">
                  <a:moveTo>
                    <a:pt x="0" y="73240"/>
                  </a:moveTo>
                  <a:lnTo>
                    <a:pt x="5752" y="44721"/>
                  </a:lnTo>
                  <a:lnTo>
                    <a:pt x="21447" y="21442"/>
                  </a:lnTo>
                  <a:lnTo>
                    <a:pt x="44737" y="5752"/>
                  </a:lnTo>
                  <a:lnTo>
                    <a:pt x="73278" y="0"/>
                  </a:lnTo>
                  <a:lnTo>
                    <a:pt x="3517265" y="0"/>
                  </a:lnTo>
                  <a:lnTo>
                    <a:pt x="3545806" y="5752"/>
                  </a:lnTo>
                  <a:lnTo>
                    <a:pt x="3569096" y="21442"/>
                  </a:lnTo>
                  <a:lnTo>
                    <a:pt x="3584791" y="44721"/>
                  </a:lnTo>
                  <a:lnTo>
                    <a:pt x="3590544" y="73240"/>
                  </a:lnTo>
                  <a:lnTo>
                    <a:pt x="3590544" y="1020991"/>
                  </a:lnTo>
                  <a:lnTo>
                    <a:pt x="3584791" y="1049499"/>
                  </a:lnTo>
                  <a:lnTo>
                    <a:pt x="3569096" y="1072780"/>
                  </a:lnTo>
                  <a:lnTo>
                    <a:pt x="3545806" y="1088476"/>
                  </a:lnTo>
                  <a:lnTo>
                    <a:pt x="3517265" y="1094232"/>
                  </a:lnTo>
                  <a:lnTo>
                    <a:pt x="73278" y="1094232"/>
                  </a:lnTo>
                  <a:lnTo>
                    <a:pt x="44737" y="1088476"/>
                  </a:lnTo>
                  <a:lnTo>
                    <a:pt x="21447" y="1072780"/>
                  </a:lnTo>
                  <a:lnTo>
                    <a:pt x="5752" y="1049499"/>
                  </a:lnTo>
                  <a:lnTo>
                    <a:pt x="0" y="1020991"/>
                  </a:lnTo>
                  <a:lnTo>
                    <a:pt x="0" y="73240"/>
                  </a:lnTo>
                  <a:close/>
                </a:path>
              </a:pathLst>
            </a:custGeom>
            <a:noFill/>
            <a:ln w="9525">
              <a:solidFill>
                <a:srgbClr val="c0deb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768" name="object 22"/>
          <p:cNvSpPr/>
          <p:nvPr/>
        </p:nvSpPr>
        <p:spPr>
          <a:xfrm>
            <a:off x="6466320" y="5861880"/>
            <a:ext cx="2996640" cy="37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84680" indent="-17280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  <a:tabLst>
                <a:tab algn="l" pos="18468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La</a:t>
            </a:r>
            <a:r>
              <a:rPr b="0" lang="fr-FR" sz="1200" spc="-9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TSNE</a:t>
            </a:r>
            <a:r>
              <a:rPr b="0" lang="fr-FR" sz="1200" spc="-4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nous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montre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bien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des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clusters</a:t>
            </a:r>
            <a:r>
              <a:rPr b="0" lang="fr-FR" sz="12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assez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denses,</a:t>
            </a:r>
            <a:r>
              <a:rPr b="0" lang="fr-FR" sz="12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et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espacés.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9" name="object 2"/>
          <p:cNvGrpSpPr/>
          <p:nvPr/>
        </p:nvGrpSpPr>
        <p:grpSpPr>
          <a:xfrm>
            <a:off x="1972080" y="2755440"/>
            <a:ext cx="8247240" cy="1346760"/>
            <a:chOff x="1972080" y="2755440"/>
            <a:chExt cx="8247240" cy="1346760"/>
          </a:xfrm>
        </p:grpSpPr>
        <p:pic>
          <p:nvPicPr>
            <p:cNvPr id="770" name="object 3" descr=""/>
            <p:cNvPicPr/>
            <p:nvPr/>
          </p:nvPicPr>
          <p:blipFill>
            <a:blip r:embed="rId1"/>
            <a:stretch/>
          </p:blipFill>
          <p:spPr>
            <a:xfrm>
              <a:off x="1972080" y="2755440"/>
              <a:ext cx="8247240" cy="1346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1" name="object 4"/>
            <p:cNvSpPr/>
            <p:nvPr/>
          </p:nvSpPr>
          <p:spPr>
            <a:xfrm>
              <a:off x="1972080" y="2755440"/>
              <a:ext cx="8247240" cy="1346760"/>
            </a:xfrm>
            <a:custGeom>
              <a:avLst/>
              <a:gdLst>
                <a:gd name="textAreaLeft" fmla="*/ 0 w 8247240"/>
                <a:gd name="textAreaRight" fmla="*/ 8247960 w 8247240"/>
                <a:gd name="textAreaTop" fmla="*/ 0 h 1346760"/>
                <a:gd name="textAreaBottom" fmla="*/ 1347480 h 1346760"/>
              </a:gdLst>
              <a:ahLst/>
              <a:rect l="textAreaLeft" t="textAreaTop" r="textAreaRight" b="textAreaBottom"/>
              <a:pathLst>
                <a:path w="8248015" h="1347470">
                  <a:moveTo>
                    <a:pt x="0" y="224536"/>
                  </a:moveTo>
                  <a:lnTo>
                    <a:pt x="4564" y="179300"/>
                  </a:lnTo>
                  <a:lnTo>
                    <a:pt x="17652" y="137160"/>
                  </a:lnTo>
                  <a:lnTo>
                    <a:pt x="38361" y="99020"/>
                  </a:lnTo>
                  <a:lnTo>
                    <a:pt x="65786" y="65786"/>
                  </a:lnTo>
                  <a:lnTo>
                    <a:pt x="99020" y="38361"/>
                  </a:lnTo>
                  <a:lnTo>
                    <a:pt x="137160" y="17652"/>
                  </a:lnTo>
                  <a:lnTo>
                    <a:pt x="179300" y="4564"/>
                  </a:lnTo>
                  <a:lnTo>
                    <a:pt x="224536" y="0"/>
                  </a:lnTo>
                  <a:lnTo>
                    <a:pt x="8023352" y="0"/>
                  </a:lnTo>
                  <a:lnTo>
                    <a:pt x="8068587" y="4564"/>
                  </a:lnTo>
                  <a:lnTo>
                    <a:pt x="8110728" y="17652"/>
                  </a:lnTo>
                  <a:lnTo>
                    <a:pt x="8148867" y="38361"/>
                  </a:lnTo>
                  <a:lnTo>
                    <a:pt x="8182102" y="65786"/>
                  </a:lnTo>
                  <a:lnTo>
                    <a:pt x="8209526" y="99020"/>
                  </a:lnTo>
                  <a:lnTo>
                    <a:pt x="8230235" y="137160"/>
                  </a:lnTo>
                  <a:lnTo>
                    <a:pt x="8243323" y="179300"/>
                  </a:lnTo>
                  <a:lnTo>
                    <a:pt x="8247888" y="224536"/>
                  </a:lnTo>
                  <a:lnTo>
                    <a:pt x="8247888" y="1122680"/>
                  </a:lnTo>
                  <a:lnTo>
                    <a:pt x="8243323" y="1167915"/>
                  </a:lnTo>
                  <a:lnTo>
                    <a:pt x="8230235" y="1210056"/>
                  </a:lnTo>
                  <a:lnTo>
                    <a:pt x="8209526" y="1248195"/>
                  </a:lnTo>
                  <a:lnTo>
                    <a:pt x="8182102" y="1281430"/>
                  </a:lnTo>
                  <a:lnTo>
                    <a:pt x="8148867" y="1308854"/>
                  </a:lnTo>
                  <a:lnTo>
                    <a:pt x="8110728" y="1329563"/>
                  </a:lnTo>
                  <a:lnTo>
                    <a:pt x="8068587" y="1342651"/>
                  </a:lnTo>
                  <a:lnTo>
                    <a:pt x="8023352" y="1347216"/>
                  </a:lnTo>
                  <a:lnTo>
                    <a:pt x="224536" y="1347216"/>
                  </a:lnTo>
                  <a:lnTo>
                    <a:pt x="179300" y="1342651"/>
                  </a:lnTo>
                  <a:lnTo>
                    <a:pt x="137159" y="1329563"/>
                  </a:lnTo>
                  <a:lnTo>
                    <a:pt x="99020" y="1308854"/>
                  </a:lnTo>
                  <a:lnTo>
                    <a:pt x="65785" y="1281430"/>
                  </a:lnTo>
                  <a:lnTo>
                    <a:pt x="38361" y="1248195"/>
                  </a:lnTo>
                  <a:lnTo>
                    <a:pt x="17652" y="1210056"/>
                  </a:lnTo>
                  <a:lnTo>
                    <a:pt x="4564" y="1167915"/>
                  </a:lnTo>
                  <a:lnTo>
                    <a:pt x="0" y="1122680"/>
                  </a:lnTo>
                  <a:lnTo>
                    <a:pt x="0" y="224536"/>
                  </a:lnTo>
                  <a:close/>
                </a:path>
              </a:pathLst>
            </a:custGeom>
            <a:noFill/>
            <a:ln w="9525">
              <a:solidFill>
                <a:srgbClr val="c0deb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772" name="object 5" descr=""/>
            <p:cNvPicPr/>
            <p:nvPr/>
          </p:nvPicPr>
          <p:blipFill>
            <a:blip r:embed="rId2"/>
            <a:stretch/>
          </p:blipFill>
          <p:spPr>
            <a:xfrm>
              <a:off x="3779640" y="3647160"/>
              <a:ext cx="1239840" cy="308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73" name="object 6" descr=""/>
            <p:cNvPicPr/>
            <p:nvPr/>
          </p:nvPicPr>
          <p:blipFill>
            <a:blip r:embed="rId3"/>
            <a:stretch/>
          </p:blipFill>
          <p:spPr>
            <a:xfrm>
              <a:off x="4314600" y="3647160"/>
              <a:ext cx="953280" cy="308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74" name="object 7" descr=""/>
            <p:cNvPicPr/>
            <p:nvPr/>
          </p:nvPicPr>
          <p:blipFill>
            <a:blip r:embed="rId4"/>
            <a:stretch/>
          </p:blipFill>
          <p:spPr>
            <a:xfrm>
              <a:off x="4643640" y="3647160"/>
              <a:ext cx="3762000" cy="3085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775" name="PlaceHolder 1"/>
          <p:cNvSpPr>
            <a:spLocks noGrp="1"/>
          </p:cNvSpPr>
          <p:nvPr>
            <p:ph type="title"/>
          </p:nvPr>
        </p:nvSpPr>
        <p:spPr>
          <a:xfrm>
            <a:off x="4123080" y="3080520"/>
            <a:ext cx="3944520" cy="115704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0" lang="fr-FR" sz="4000" spc="-1" strike="noStrike">
                <a:solidFill>
                  <a:srgbClr val="000000"/>
                </a:solidFill>
                <a:latin typeface="Corbel"/>
              </a:rPr>
              <a:t>VI</a:t>
            </a:r>
            <a:r>
              <a:rPr b="0" lang="fr-FR" sz="4000" spc="-21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4000" spc="-1" strike="noStrike">
                <a:solidFill>
                  <a:srgbClr val="000000"/>
                </a:solidFill>
                <a:latin typeface="Corbel"/>
              </a:rPr>
              <a:t>–</a:t>
            </a:r>
            <a:r>
              <a:rPr b="0" lang="fr-FR" sz="4000" spc="-177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4000" spc="-12" strike="noStrike">
                <a:solidFill>
                  <a:srgbClr val="000000"/>
                </a:solidFill>
                <a:latin typeface="Corbel"/>
              </a:rPr>
              <a:t>CONCLUSION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6" name="object 9"/>
          <p:cNvSpPr/>
          <p:nvPr/>
        </p:nvSpPr>
        <p:spPr>
          <a:xfrm>
            <a:off x="11957400" y="6580440"/>
            <a:ext cx="154800" cy="16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0" lang="fr-FR" sz="1000" spc="-26" strike="noStrike">
                <a:solidFill>
                  <a:srgbClr val="000000"/>
                </a:solidFill>
                <a:latin typeface="Corbel"/>
                <a:ea typeface="DejaVu Sans"/>
              </a:rPr>
              <a:t>26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7" name="object 2"/>
          <p:cNvGrpSpPr/>
          <p:nvPr/>
        </p:nvGrpSpPr>
        <p:grpSpPr>
          <a:xfrm>
            <a:off x="420480" y="827640"/>
            <a:ext cx="11301480" cy="5306040"/>
            <a:chOff x="420480" y="827640"/>
            <a:chExt cx="11301480" cy="5306040"/>
          </a:xfrm>
        </p:grpSpPr>
        <p:pic>
          <p:nvPicPr>
            <p:cNvPr id="778" name="object 3" descr=""/>
            <p:cNvPicPr/>
            <p:nvPr/>
          </p:nvPicPr>
          <p:blipFill>
            <a:blip r:embed="rId1"/>
            <a:stretch/>
          </p:blipFill>
          <p:spPr>
            <a:xfrm>
              <a:off x="420480" y="827640"/>
              <a:ext cx="11301120" cy="5305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9" name="object 4"/>
            <p:cNvSpPr/>
            <p:nvPr/>
          </p:nvSpPr>
          <p:spPr>
            <a:xfrm>
              <a:off x="420480" y="827640"/>
              <a:ext cx="11301480" cy="5306040"/>
            </a:xfrm>
            <a:custGeom>
              <a:avLst/>
              <a:gdLst>
                <a:gd name="textAreaLeft" fmla="*/ 0 w 11301480"/>
                <a:gd name="textAreaRight" fmla="*/ 11302200 w 11301480"/>
                <a:gd name="textAreaTop" fmla="*/ 0 h 5306040"/>
                <a:gd name="textAreaBottom" fmla="*/ 5306760 h 5306040"/>
              </a:gdLst>
              <a:ahLst/>
              <a:rect l="textAreaLeft" t="textAreaTop" r="textAreaRight" b="textAreaBottom"/>
              <a:pathLst>
                <a:path w="11302365" h="4401820">
                  <a:moveTo>
                    <a:pt x="0" y="144271"/>
                  </a:moveTo>
                  <a:lnTo>
                    <a:pt x="7355" y="98690"/>
                  </a:lnTo>
                  <a:lnTo>
                    <a:pt x="27835" y="59088"/>
                  </a:lnTo>
                  <a:lnTo>
                    <a:pt x="59066" y="27850"/>
                  </a:lnTo>
                  <a:lnTo>
                    <a:pt x="98670" y="7359"/>
                  </a:lnTo>
                  <a:lnTo>
                    <a:pt x="144272" y="0"/>
                  </a:lnTo>
                  <a:lnTo>
                    <a:pt x="11157712" y="0"/>
                  </a:lnTo>
                  <a:lnTo>
                    <a:pt x="11203293" y="7359"/>
                  </a:lnTo>
                  <a:lnTo>
                    <a:pt x="11242895" y="27850"/>
                  </a:lnTo>
                  <a:lnTo>
                    <a:pt x="11274133" y="59088"/>
                  </a:lnTo>
                  <a:lnTo>
                    <a:pt x="11294624" y="98690"/>
                  </a:lnTo>
                  <a:lnTo>
                    <a:pt x="11301984" y="144271"/>
                  </a:lnTo>
                  <a:lnTo>
                    <a:pt x="11301984" y="4257040"/>
                  </a:lnTo>
                  <a:lnTo>
                    <a:pt x="11294624" y="4302621"/>
                  </a:lnTo>
                  <a:lnTo>
                    <a:pt x="11274133" y="4342223"/>
                  </a:lnTo>
                  <a:lnTo>
                    <a:pt x="11242895" y="4373461"/>
                  </a:lnTo>
                  <a:lnTo>
                    <a:pt x="11203293" y="4393952"/>
                  </a:lnTo>
                  <a:lnTo>
                    <a:pt x="11157712" y="4401311"/>
                  </a:lnTo>
                  <a:lnTo>
                    <a:pt x="144272" y="4401311"/>
                  </a:lnTo>
                  <a:lnTo>
                    <a:pt x="98670" y="4393952"/>
                  </a:lnTo>
                  <a:lnTo>
                    <a:pt x="59066" y="4373461"/>
                  </a:lnTo>
                  <a:lnTo>
                    <a:pt x="27835" y="4342223"/>
                  </a:lnTo>
                  <a:lnTo>
                    <a:pt x="7355" y="4302621"/>
                  </a:lnTo>
                  <a:lnTo>
                    <a:pt x="0" y="4257040"/>
                  </a:lnTo>
                  <a:lnTo>
                    <a:pt x="0" y="144271"/>
                  </a:lnTo>
                  <a:close/>
                </a:path>
              </a:pathLst>
            </a:custGeom>
            <a:noFill/>
            <a:ln w="9524">
              <a:solidFill>
                <a:srgbClr val="aaaaa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780" name="PlaceHolder 1"/>
          <p:cNvSpPr>
            <a:spLocks noGrp="1"/>
          </p:cNvSpPr>
          <p:nvPr>
            <p:ph type="title"/>
          </p:nvPr>
        </p:nvSpPr>
        <p:spPr>
          <a:xfrm>
            <a:off x="1563120" y="182160"/>
            <a:ext cx="9558720" cy="115704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1" lang="fr-FR" sz="4000" spc="-12" strike="noStrike">
                <a:solidFill>
                  <a:srgbClr val="000000"/>
                </a:solidFill>
                <a:latin typeface="Corbel"/>
              </a:rPr>
              <a:t>RESUME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81" name="object 18"/>
          <p:cNvGrpSpPr/>
          <p:nvPr/>
        </p:nvGrpSpPr>
        <p:grpSpPr>
          <a:xfrm>
            <a:off x="3556080" y="999720"/>
            <a:ext cx="7997040" cy="4097520"/>
            <a:chOff x="3556080" y="999720"/>
            <a:chExt cx="7997040" cy="4097520"/>
          </a:xfrm>
        </p:grpSpPr>
        <p:sp>
          <p:nvSpPr>
            <p:cNvPr id="782" name="object 19"/>
            <p:cNvSpPr/>
            <p:nvPr/>
          </p:nvSpPr>
          <p:spPr>
            <a:xfrm>
              <a:off x="4444920" y="3854880"/>
              <a:ext cx="360" cy="359280"/>
            </a:xfrm>
            <a:custGeom>
              <a:avLst/>
              <a:gdLst>
                <a:gd name="textAreaLeft" fmla="*/ 0 w 360"/>
                <a:gd name="textAreaRight" fmla="*/ 1440 w 360"/>
                <a:gd name="textAreaTop" fmla="*/ 0 h 359280"/>
                <a:gd name="textAreaBottom" fmla="*/ 360000 h 359280"/>
              </a:gdLst>
              <a:ahLst/>
              <a:rect l="textAreaLeft" t="textAreaTop" r="textAreaRight" b="textAreaBottom"/>
              <a:pathLst>
                <a:path w="0" h="360045">
                  <a:moveTo>
                    <a:pt x="0" y="0"/>
                  </a:moveTo>
                  <a:lnTo>
                    <a:pt x="0" y="359664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prstDash val="dot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783" name="object 20"/>
            <p:cNvSpPr/>
            <p:nvPr/>
          </p:nvSpPr>
          <p:spPr>
            <a:xfrm>
              <a:off x="3556080" y="4171680"/>
              <a:ext cx="902880" cy="84960"/>
            </a:xfrm>
            <a:custGeom>
              <a:avLst/>
              <a:gdLst>
                <a:gd name="textAreaLeft" fmla="*/ 0 w 902880"/>
                <a:gd name="textAreaRight" fmla="*/ 903600 w 902880"/>
                <a:gd name="textAreaTop" fmla="*/ 0 h 84960"/>
                <a:gd name="textAreaBottom" fmla="*/ 85680 h 84960"/>
              </a:gdLst>
              <a:ahLst/>
              <a:rect l="textAreaLeft" t="textAreaTop" r="textAreaRight" b="textAreaBottom"/>
              <a:pathLst>
                <a:path w="903604" h="85725">
                  <a:moveTo>
                    <a:pt x="897001" y="28701"/>
                  </a:moveTo>
                  <a:lnTo>
                    <a:pt x="881126" y="28701"/>
                  </a:lnTo>
                  <a:lnTo>
                    <a:pt x="874776" y="35051"/>
                  </a:lnTo>
                  <a:lnTo>
                    <a:pt x="874776" y="50799"/>
                  </a:lnTo>
                  <a:lnTo>
                    <a:pt x="881126" y="57276"/>
                  </a:lnTo>
                  <a:lnTo>
                    <a:pt x="897001" y="57276"/>
                  </a:lnTo>
                  <a:lnTo>
                    <a:pt x="903351" y="50799"/>
                  </a:lnTo>
                  <a:lnTo>
                    <a:pt x="903351" y="35051"/>
                  </a:lnTo>
                  <a:lnTo>
                    <a:pt x="897001" y="28701"/>
                  </a:lnTo>
                  <a:close/>
                </a:path>
                <a:path w="903604" h="85725">
                  <a:moveTo>
                    <a:pt x="839724" y="28701"/>
                  </a:moveTo>
                  <a:lnTo>
                    <a:pt x="823976" y="28701"/>
                  </a:lnTo>
                  <a:lnTo>
                    <a:pt x="817626" y="35051"/>
                  </a:lnTo>
                  <a:lnTo>
                    <a:pt x="817626" y="50799"/>
                  </a:lnTo>
                  <a:lnTo>
                    <a:pt x="823976" y="57276"/>
                  </a:lnTo>
                  <a:lnTo>
                    <a:pt x="839724" y="57276"/>
                  </a:lnTo>
                  <a:lnTo>
                    <a:pt x="846201" y="50799"/>
                  </a:lnTo>
                  <a:lnTo>
                    <a:pt x="846201" y="35051"/>
                  </a:lnTo>
                  <a:lnTo>
                    <a:pt x="839724" y="28701"/>
                  </a:lnTo>
                  <a:close/>
                </a:path>
                <a:path w="903604" h="85725">
                  <a:moveTo>
                    <a:pt x="782574" y="28701"/>
                  </a:moveTo>
                  <a:lnTo>
                    <a:pt x="766826" y="28701"/>
                  </a:lnTo>
                  <a:lnTo>
                    <a:pt x="760349" y="35051"/>
                  </a:lnTo>
                  <a:lnTo>
                    <a:pt x="760349" y="50799"/>
                  </a:lnTo>
                  <a:lnTo>
                    <a:pt x="766826" y="57276"/>
                  </a:lnTo>
                  <a:lnTo>
                    <a:pt x="782574" y="57276"/>
                  </a:lnTo>
                  <a:lnTo>
                    <a:pt x="789051" y="50799"/>
                  </a:lnTo>
                  <a:lnTo>
                    <a:pt x="789051" y="35051"/>
                  </a:lnTo>
                  <a:lnTo>
                    <a:pt x="782574" y="28701"/>
                  </a:lnTo>
                  <a:close/>
                </a:path>
                <a:path w="903604" h="85725">
                  <a:moveTo>
                    <a:pt x="725424" y="28701"/>
                  </a:moveTo>
                  <a:lnTo>
                    <a:pt x="709676" y="28701"/>
                  </a:lnTo>
                  <a:lnTo>
                    <a:pt x="703199" y="35051"/>
                  </a:lnTo>
                  <a:lnTo>
                    <a:pt x="703199" y="50799"/>
                  </a:lnTo>
                  <a:lnTo>
                    <a:pt x="709676" y="57276"/>
                  </a:lnTo>
                  <a:lnTo>
                    <a:pt x="725424" y="57276"/>
                  </a:lnTo>
                  <a:lnTo>
                    <a:pt x="731774" y="50799"/>
                  </a:lnTo>
                  <a:lnTo>
                    <a:pt x="731774" y="35051"/>
                  </a:lnTo>
                  <a:lnTo>
                    <a:pt x="725424" y="28701"/>
                  </a:lnTo>
                  <a:close/>
                </a:path>
                <a:path w="903604" h="85725">
                  <a:moveTo>
                    <a:pt x="668274" y="28701"/>
                  </a:moveTo>
                  <a:lnTo>
                    <a:pt x="652399" y="28701"/>
                  </a:lnTo>
                  <a:lnTo>
                    <a:pt x="646049" y="35051"/>
                  </a:lnTo>
                  <a:lnTo>
                    <a:pt x="646049" y="50799"/>
                  </a:lnTo>
                  <a:lnTo>
                    <a:pt x="652399" y="57276"/>
                  </a:lnTo>
                  <a:lnTo>
                    <a:pt x="668274" y="57276"/>
                  </a:lnTo>
                  <a:lnTo>
                    <a:pt x="674624" y="50799"/>
                  </a:lnTo>
                  <a:lnTo>
                    <a:pt x="674624" y="35051"/>
                  </a:lnTo>
                  <a:lnTo>
                    <a:pt x="668274" y="28701"/>
                  </a:lnTo>
                  <a:close/>
                </a:path>
                <a:path w="903604" h="85725">
                  <a:moveTo>
                    <a:pt x="611124" y="28701"/>
                  </a:moveTo>
                  <a:lnTo>
                    <a:pt x="595249" y="28701"/>
                  </a:lnTo>
                  <a:lnTo>
                    <a:pt x="588899" y="35051"/>
                  </a:lnTo>
                  <a:lnTo>
                    <a:pt x="588899" y="50799"/>
                  </a:lnTo>
                  <a:lnTo>
                    <a:pt x="595249" y="57276"/>
                  </a:lnTo>
                  <a:lnTo>
                    <a:pt x="611124" y="57276"/>
                  </a:lnTo>
                  <a:lnTo>
                    <a:pt x="617474" y="50799"/>
                  </a:lnTo>
                  <a:lnTo>
                    <a:pt x="617474" y="35051"/>
                  </a:lnTo>
                  <a:lnTo>
                    <a:pt x="611124" y="28701"/>
                  </a:lnTo>
                  <a:close/>
                </a:path>
                <a:path w="903604" h="85725">
                  <a:moveTo>
                    <a:pt x="553847" y="28701"/>
                  </a:moveTo>
                  <a:lnTo>
                    <a:pt x="538099" y="28701"/>
                  </a:lnTo>
                  <a:lnTo>
                    <a:pt x="531622" y="35051"/>
                  </a:lnTo>
                  <a:lnTo>
                    <a:pt x="531622" y="50799"/>
                  </a:lnTo>
                  <a:lnTo>
                    <a:pt x="538099" y="57276"/>
                  </a:lnTo>
                  <a:lnTo>
                    <a:pt x="553847" y="57276"/>
                  </a:lnTo>
                  <a:lnTo>
                    <a:pt x="560324" y="50799"/>
                  </a:lnTo>
                  <a:lnTo>
                    <a:pt x="560324" y="35051"/>
                  </a:lnTo>
                  <a:lnTo>
                    <a:pt x="553847" y="28701"/>
                  </a:lnTo>
                  <a:close/>
                </a:path>
                <a:path w="903604" h="85725">
                  <a:moveTo>
                    <a:pt x="496697" y="28701"/>
                  </a:moveTo>
                  <a:lnTo>
                    <a:pt x="480949" y="28701"/>
                  </a:lnTo>
                  <a:lnTo>
                    <a:pt x="474472" y="35051"/>
                  </a:lnTo>
                  <a:lnTo>
                    <a:pt x="474472" y="50799"/>
                  </a:lnTo>
                  <a:lnTo>
                    <a:pt x="480949" y="57276"/>
                  </a:lnTo>
                  <a:lnTo>
                    <a:pt x="496697" y="57276"/>
                  </a:lnTo>
                  <a:lnTo>
                    <a:pt x="503047" y="50799"/>
                  </a:lnTo>
                  <a:lnTo>
                    <a:pt x="503047" y="35051"/>
                  </a:lnTo>
                  <a:lnTo>
                    <a:pt x="496697" y="28701"/>
                  </a:lnTo>
                  <a:close/>
                </a:path>
                <a:path w="903604" h="85725">
                  <a:moveTo>
                    <a:pt x="439547" y="28701"/>
                  </a:moveTo>
                  <a:lnTo>
                    <a:pt x="423672" y="28701"/>
                  </a:lnTo>
                  <a:lnTo>
                    <a:pt x="417322" y="35051"/>
                  </a:lnTo>
                  <a:lnTo>
                    <a:pt x="417322" y="50799"/>
                  </a:lnTo>
                  <a:lnTo>
                    <a:pt x="423672" y="57276"/>
                  </a:lnTo>
                  <a:lnTo>
                    <a:pt x="439547" y="57276"/>
                  </a:lnTo>
                  <a:lnTo>
                    <a:pt x="445897" y="50799"/>
                  </a:lnTo>
                  <a:lnTo>
                    <a:pt x="445897" y="35051"/>
                  </a:lnTo>
                  <a:lnTo>
                    <a:pt x="439547" y="28701"/>
                  </a:lnTo>
                  <a:close/>
                </a:path>
                <a:path w="903604" h="85725">
                  <a:moveTo>
                    <a:pt x="382397" y="28701"/>
                  </a:moveTo>
                  <a:lnTo>
                    <a:pt x="366522" y="28701"/>
                  </a:lnTo>
                  <a:lnTo>
                    <a:pt x="360172" y="35051"/>
                  </a:lnTo>
                  <a:lnTo>
                    <a:pt x="360172" y="50799"/>
                  </a:lnTo>
                  <a:lnTo>
                    <a:pt x="366522" y="57276"/>
                  </a:lnTo>
                  <a:lnTo>
                    <a:pt x="382397" y="57276"/>
                  </a:lnTo>
                  <a:lnTo>
                    <a:pt x="388747" y="50799"/>
                  </a:lnTo>
                  <a:lnTo>
                    <a:pt x="388747" y="35051"/>
                  </a:lnTo>
                  <a:lnTo>
                    <a:pt x="382397" y="28701"/>
                  </a:lnTo>
                  <a:close/>
                </a:path>
                <a:path w="903604" h="85725">
                  <a:moveTo>
                    <a:pt x="325120" y="28701"/>
                  </a:moveTo>
                  <a:lnTo>
                    <a:pt x="309372" y="28701"/>
                  </a:lnTo>
                  <a:lnTo>
                    <a:pt x="303022" y="35051"/>
                  </a:lnTo>
                  <a:lnTo>
                    <a:pt x="303022" y="50799"/>
                  </a:lnTo>
                  <a:lnTo>
                    <a:pt x="309372" y="57276"/>
                  </a:lnTo>
                  <a:lnTo>
                    <a:pt x="325120" y="57276"/>
                  </a:lnTo>
                  <a:lnTo>
                    <a:pt x="331597" y="50799"/>
                  </a:lnTo>
                  <a:lnTo>
                    <a:pt x="331597" y="35051"/>
                  </a:lnTo>
                  <a:lnTo>
                    <a:pt x="325120" y="28701"/>
                  </a:lnTo>
                  <a:close/>
                </a:path>
                <a:path w="903604" h="85725">
                  <a:moveTo>
                    <a:pt x="267970" y="28701"/>
                  </a:moveTo>
                  <a:lnTo>
                    <a:pt x="252222" y="28701"/>
                  </a:lnTo>
                  <a:lnTo>
                    <a:pt x="245745" y="35051"/>
                  </a:lnTo>
                  <a:lnTo>
                    <a:pt x="245745" y="50799"/>
                  </a:lnTo>
                  <a:lnTo>
                    <a:pt x="252222" y="57276"/>
                  </a:lnTo>
                  <a:lnTo>
                    <a:pt x="267970" y="57276"/>
                  </a:lnTo>
                  <a:lnTo>
                    <a:pt x="274447" y="50799"/>
                  </a:lnTo>
                  <a:lnTo>
                    <a:pt x="274447" y="35051"/>
                  </a:lnTo>
                  <a:lnTo>
                    <a:pt x="267970" y="28701"/>
                  </a:lnTo>
                  <a:close/>
                </a:path>
                <a:path w="903604" h="85725">
                  <a:moveTo>
                    <a:pt x="210820" y="28701"/>
                  </a:moveTo>
                  <a:lnTo>
                    <a:pt x="194945" y="28701"/>
                  </a:lnTo>
                  <a:lnTo>
                    <a:pt x="188595" y="35051"/>
                  </a:lnTo>
                  <a:lnTo>
                    <a:pt x="188595" y="50799"/>
                  </a:lnTo>
                  <a:lnTo>
                    <a:pt x="194945" y="57276"/>
                  </a:lnTo>
                  <a:lnTo>
                    <a:pt x="210820" y="57276"/>
                  </a:lnTo>
                  <a:lnTo>
                    <a:pt x="217170" y="50799"/>
                  </a:lnTo>
                  <a:lnTo>
                    <a:pt x="217170" y="35051"/>
                  </a:lnTo>
                  <a:lnTo>
                    <a:pt x="210820" y="28701"/>
                  </a:lnTo>
                  <a:close/>
                </a:path>
                <a:path w="903604" h="85725">
                  <a:moveTo>
                    <a:pt x="153670" y="28574"/>
                  </a:moveTo>
                  <a:lnTo>
                    <a:pt x="137795" y="28574"/>
                  </a:lnTo>
                  <a:lnTo>
                    <a:pt x="131445" y="35051"/>
                  </a:lnTo>
                  <a:lnTo>
                    <a:pt x="131445" y="50799"/>
                  </a:lnTo>
                  <a:lnTo>
                    <a:pt x="137795" y="57149"/>
                  </a:lnTo>
                  <a:lnTo>
                    <a:pt x="153670" y="57149"/>
                  </a:lnTo>
                  <a:lnTo>
                    <a:pt x="160020" y="50799"/>
                  </a:lnTo>
                  <a:lnTo>
                    <a:pt x="160020" y="35051"/>
                  </a:lnTo>
                  <a:lnTo>
                    <a:pt x="153670" y="28574"/>
                  </a:lnTo>
                  <a:close/>
                </a:path>
                <a:path w="903604" h="85725">
                  <a:moveTo>
                    <a:pt x="85725" y="0"/>
                  </a:moveTo>
                  <a:lnTo>
                    <a:pt x="0" y="42925"/>
                  </a:lnTo>
                  <a:lnTo>
                    <a:pt x="85725" y="85724"/>
                  </a:lnTo>
                  <a:lnTo>
                    <a:pt x="85725" y="57149"/>
                  </a:lnTo>
                  <a:lnTo>
                    <a:pt x="80645" y="57149"/>
                  </a:lnTo>
                  <a:lnTo>
                    <a:pt x="74295" y="50799"/>
                  </a:lnTo>
                  <a:lnTo>
                    <a:pt x="74295" y="35051"/>
                  </a:lnTo>
                  <a:lnTo>
                    <a:pt x="80645" y="28574"/>
                  </a:lnTo>
                  <a:lnTo>
                    <a:pt x="85725" y="28574"/>
                  </a:lnTo>
                  <a:lnTo>
                    <a:pt x="85725" y="0"/>
                  </a:lnTo>
                  <a:close/>
                </a:path>
                <a:path w="903604" h="85725">
                  <a:moveTo>
                    <a:pt x="85725" y="28574"/>
                  </a:moveTo>
                  <a:lnTo>
                    <a:pt x="80645" y="28574"/>
                  </a:lnTo>
                  <a:lnTo>
                    <a:pt x="74295" y="35051"/>
                  </a:lnTo>
                  <a:lnTo>
                    <a:pt x="74295" y="50799"/>
                  </a:lnTo>
                  <a:lnTo>
                    <a:pt x="80645" y="57149"/>
                  </a:lnTo>
                  <a:lnTo>
                    <a:pt x="85725" y="57149"/>
                  </a:lnTo>
                  <a:lnTo>
                    <a:pt x="85725" y="28574"/>
                  </a:lnTo>
                  <a:close/>
                </a:path>
                <a:path w="903604" h="85725">
                  <a:moveTo>
                    <a:pt x="96520" y="28574"/>
                  </a:moveTo>
                  <a:lnTo>
                    <a:pt x="85725" y="28574"/>
                  </a:lnTo>
                  <a:lnTo>
                    <a:pt x="85725" y="57149"/>
                  </a:lnTo>
                  <a:lnTo>
                    <a:pt x="96520" y="57149"/>
                  </a:lnTo>
                  <a:lnTo>
                    <a:pt x="102870" y="50799"/>
                  </a:lnTo>
                  <a:lnTo>
                    <a:pt x="102870" y="35051"/>
                  </a:lnTo>
                  <a:lnTo>
                    <a:pt x="96520" y="2857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784" name="object 21"/>
            <p:cNvSpPr/>
            <p:nvPr/>
          </p:nvSpPr>
          <p:spPr>
            <a:xfrm>
              <a:off x="8366760" y="999720"/>
              <a:ext cx="3186360" cy="4097520"/>
            </a:xfrm>
            <a:custGeom>
              <a:avLst/>
              <a:gdLst>
                <a:gd name="textAreaLeft" fmla="*/ 0 w 3186360"/>
                <a:gd name="textAreaRight" fmla="*/ 3187080 w 3186360"/>
                <a:gd name="textAreaTop" fmla="*/ 0 h 4097520"/>
                <a:gd name="textAreaBottom" fmla="*/ 4098240 h 4097520"/>
              </a:gdLst>
              <a:ahLst/>
              <a:rect l="textAreaLeft" t="textAreaTop" r="textAreaRight" b="textAreaBottom"/>
              <a:pathLst>
                <a:path w="3187065" h="4098290">
                  <a:moveTo>
                    <a:pt x="3069844" y="0"/>
                  </a:moveTo>
                  <a:lnTo>
                    <a:pt x="116840" y="0"/>
                  </a:lnTo>
                  <a:lnTo>
                    <a:pt x="71366" y="9183"/>
                  </a:lnTo>
                  <a:lnTo>
                    <a:pt x="34226" y="34226"/>
                  </a:lnTo>
                  <a:lnTo>
                    <a:pt x="9183" y="71366"/>
                  </a:lnTo>
                  <a:lnTo>
                    <a:pt x="0" y="116839"/>
                  </a:lnTo>
                  <a:lnTo>
                    <a:pt x="0" y="3981195"/>
                  </a:lnTo>
                  <a:lnTo>
                    <a:pt x="9183" y="4026669"/>
                  </a:lnTo>
                  <a:lnTo>
                    <a:pt x="34226" y="4063809"/>
                  </a:lnTo>
                  <a:lnTo>
                    <a:pt x="71366" y="4088852"/>
                  </a:lnTo>
                  <a:lnTo>
                    <a:pt x="116840" y="4098035"/>
                  </a:lnTo>
                  <a:lnTo>
                    <a:pt x="3069844" y="4098035"/>
                  </a:lnTo>
                  <a:lnTo>
                    <a:pt x="3115317" y="4088852"/>
                  </a:lnTo>
                  <a:lnTo>
                    <a:pt x="3152457" y="4063809"/>
                  </a:lnTo>
                  <a:lnTo>
                    <a:pt x="3177500" y="4026669"/>
                  </a:lnTo>
                  <a:lnTo>
                    <a:pt x="3186684" y="3981195"/>
                  </a:lnTo>
                  <a:lnTo>
                    <a:pt x="3186684" y="116839"/>
                  </a:lnTo>
                  <a:lnTo>
                    <a:pt x="3177500" y="71366"/>
                  </a:lnTo>
                  <a:lnTo>
                    <a:pt x="3152457" y="34226"/>
                  </a:lnTo>
                  <a:lnTo>
                    <a:pt x="3115317" y="9183"/>
                  </a:lnTo>
                  <a:lnTo>
                    <a:pt x="3069844" y="0"/>
                  </a:lnTo>
                  <a:close/>
                </a:path>
              </a:pathLst>
            </a:custGeom>
            <a:solidFill>
              <a:srgbClr val="d9d9d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785" name="object 22"/>
            <p:cNvSpPr/>
            <p:nvPr/>
          </p:nvSpPr>
          <p:spPr>
            <a:xfrm>
              <a:off x="8366760" y="999720"/>
              <a:ext cx="3186360" cy="4097520"/>
            </a:xfrm>
            <a:custGeom>
              <a:avLst/>
              <a:gdLst>
                <a:gd name="textAreaLeft" fmla="*/ 0 w 3186360"/>
                <a:gd name="textAreaRight" fmla="*/ 3187080 w 3186360"/>
                <a:gd name="textAreaTop" fmla="*/ 0 h 4097520"/>
                <a:gd name="textAreaBottom" fmla="*/ 4098240 h 4097520"/>
              </a:gdLst>
              <a:ahLst/>
              <a:rect l="textAreaLeft" t="textAreaTop" r="textAreaRight" b="textAreaBottom"/>
              <a:pathLst>
                <a:path w="3187065" h="4098290">
                  <a:moveTo>
                    <a:pt x="0" y="116839"/>
                  </a:moveTo>
                  <a:lnTo>
                    <a:pt x="9183" y="71366"/>
                  </a:lnTo>
                  <a:lnTo>
                    <a:pt x="34226" y="34226"/>
                  </a:lnTo>
                  <a:lnTo>
                    <a:pt x="71366" y="9183"/>
                  </a:lnTo>
                  <a:lnTo>
                    <a:pt x="116840" y="0"/>
                  </a:lnTo>
                  <a:lnTo>
                    <a:pt x="3069844" y="0"/>
                  </a:lnTo>
                  <a:lnTo>
                    <a:pt x="3115317" y="9183"/>
                  </a:lnTo>
                  <a:lnTo>
                    <a:pt x="3152457" y="34226"/>
                  </a:lnTo>
                  <a:lnTo>
                    <a:pt x="3177500" y="71366"/>
                  </a:lnTo>
                  <a:lnTo>
                    <a:pt x="3186684" y="116839"/>
                  </a:lnTo>
                  <a:lnTo>
                    <a:pt x="3186684" y="3981195"/>
                  </a:lnTo>
                  <a:lnTo>
                    <a:pt x="3177500" y="4026669"/>
                  </a:lnTo>
                  <a:lnTo>
                    <a:pt x="3152457" y="4063809"/>
                  </a:lnTo>
                  <a:lnTo>
                    <a:pt x="3115317" y="4088852"/>
                  </a:lnTo>
                  <a:lnTo>
                    <a:pt x="3069844" y="4098035"/>
                  </a:lnTo>
                  <a:lnTo>
                    <a:pt x="116840" y="4098035"/>
                  </a:lnTo>
                  <a:lnTo>
                    <a:pt x="71366" y="4088852"/>
                  </a:lnTo>
                  <a:lnTo>
                    <a:pt x="34226" y="4063809"/>
                  </a:lnTo>
                  <a:lnTo>
                    <a:pt x="9183" y="4026669"/>
                  </a:lnTo>
                  <a:lnTo>
                    <a:pt x="0" y="3981195"/>
                  </a:lnTo>
                  <a:lnTo>
                    <a:pt x="0" y="116839"/>
                  </a:lnTo>
                  <a:close/>
                </a:path>
              </a:pathLst>
            </a:custGeom>
            <a:noFill/>
            <a:ln w="9525">
              <a:solidFill>
                <a:srgbClr val="c0deb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786" name="object 23"/>
          <p:cNvSpPr/>
          <p:nvPr/>
        </p:nvSpPr>
        <p:spPr>
          <a:xfrm>
            <a:off x="8637120" y="1106280"/>
            <a:ext cx="2644200" cy="37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algn="ctr">
              <a:lnSpc>
                <a:spcPct val="100000"/>
              </a:lnSpc>
              <a:spcBef>
                <a:spcPts val="99"/>
              </a:spcBef>
            </a:pP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Conclusion</a:t>
            </a:r>
            <a:r>
              <a:rPr b="1" lang="fr-FR" sz="1200" spc="-2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sur</a:t>
            </a:r>
            <a:r>
              <a:rPr b="1" lang="fr-FR" sz="1200" spc="-2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l’étude</a:t>
            </a:r>
            <a:r>
              <a:rPr b="1" lang="fr-FR" sz="1200" spc="-4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de</a:t>
            </a:r>
            <a:r>
              <a:rPr b="1" lang="fr-FR" sz="1200" spc="-2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faisabilité</a:t>
            </a:r>
            <a:r>
              <a:rPr b="1" lang="fr-FR" sz="1200" spc="-2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2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d’un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800" algn="ctr">
              <a:lnSpc>
                <a:spcPct val="100000"/>
              </a:lnSpc>
            </a:pP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moteur</a:t>
            </a:r>
            <a:r>
              <a:rPr b="1" lang="fr-FR" sz="1200" spc="-4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classification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7" name="object 24"/>
          <p:cNvSpPr/>
          <p:nvPr/>
        </p:nvSpPr>
        <p:spPr>
          <a:xfrm>
            <a:off x="8501760" y="1655280"/>
            <a:ext cx="2913840" cy="92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85400" indent="-17352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  <a:tabLst>
                <a:tab algn="l" pos="85536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Utilisation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réseaux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neuronaux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pour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avoir 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	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meilleurs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résultats.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1" marL="307440" indent="-17352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Font typeface="Arial"/>
              <a:buChar char="•"/>
              <a:tabLst>
                <a:tab algn="l" pos="68652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Il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faut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densifier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la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base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données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pour 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	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améliorer</a:t>
            </a:r>
            <a:r>
              <a:rPr b="0" lang="fr-FR" sz="12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les</a:t>
            </a:r>
            <a:r>
              <a:rPr b="0" lang="fr-FR" sz="12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performances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8" name="object 25"/>
          <p:cNvSpPr/>
          <p:nvPr/>
        </p:nvSpPr>
        <p:spPr>
          <a:xfrm>
            <a:off x="8609760" y="3666960"/>
            <a:ext cx="2698200" cy="92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85400" indent="-17352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  <a:tabLst>
                <a:tab algn="l" pos="26676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D’autres</a:t>
            </a:r>
            <a:r>
              <a:rPr b="0" lang="fr-FR" sz="12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modèles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réseaux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neuronaux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	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sont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à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essayer, notamment</a:t>
            </a:r>
            <a:r>
              <a:rPr b="0" lang="fr-FR" sz="1200" spc="-4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Universal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	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Sentence</a:t>
            </a:r>
            <a:r>
              <a:rPr b="0" lang="fr-FR" sz="1200" spc="-5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Encoder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60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Google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dont</a:t>
            </a:r>
            <a:r>
              <a:rPr b="0" lang="fr-FR" sz="1200" spc="-4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les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443880">
              <a:lnSpc>
                <a:spcPct val="100000"/>
              </a:lnSpc>
              <a:tabLst>
                <a:tab algn="l" pos="26676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performances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sont</a:t>
            </a:r>
            <a:r>
              <a:rPr b="0" lang="fr-FR" sz="1200" spc="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très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bonnes.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89" name="object 26"/>
          <p:cNvGrpSpPr/>
          <p:nvPr/>
        </p:nvGrpSpPr>
        <p:grpSpPr>
          <a:xfrm>
            <a:off x="2346840" y="2778120"/>
            <a:ext cx="1111680" cy="665280"/>
            <a:chOff x="2346840" y="2778120"/>
            <a:chExt cx="1111680" cy="665280"/>
          </a:xfrm>
        </p:grpSpPr>
        <p:sp>
          <p:nvSpPr>
            <p:cNvPr id="790" name="object 27"/>
            <p:cNvSpPr/>
            <p:nvPr/>
          </p:nvSpPr>
          <p:spPr>
            <a:xfrm>
              <a:off x="2346840" y="2778120"/>
              <a:ext cx="1111680" cy="665280"/>
            </a:xfrm>
            <a:custGeom>
              <a:avLst/>
              <a:gdLst>
                <a:gd name="textAreaLeft" fmla="*/ 0 w 1111680"/>
                <a:gd name="textAreaRight" fmla="*/ 1112400 w 1111680"/>
                <a:gd name="textAreaTop" fmla="*/ 0 h 665280"/>
                <a:gd name="textAreaBottom" fmla="*/ 666000 h 665280"/>
              </a:gdLst>
              <a:ahLst/>
              <a:rect l="textAreaLeft" t="textAreaTop" r="textAreaRight" b="textAreaBottom"/>
              <a:pathLst>
                <a:path w="1112520" h="666114">
                  <a:moveTo>
                    <a:pt x="1059814" y="0"/>
                  </a:moveTo>
                  <a:lnTo>
                    <a:pt x="52704" y="0"/>
                  </a:lnTo>
                  <a:lnTo>
                    <a:pt x="32200" y="4145"/>
                  </a:lnTo>
                  <a:lnTo>
                    <a:pt x="15446" y="15446"/>
                  </a:lnTo>
                  <a:lnTo>
                    <a:pt x="4145" y="32200"/>
                  </a:lnTo>
                  <a:lnTo>
                    <a:pt x="0" y="52705"/>
                  </a:lnTo>
                  <a:lnTo>
                    <a:pt x="0" y="613283"/>
                  </a:lnTo>
                  <a:lnTo>
                    <a:pt x="4145" y="633787"/>
                  </a:lnTo>
                  <a:lnTo>
                    <a:pt x="15446" y="650541"/>
                  </a:lnTo>
                  <a:lnTo>
                    <a:pt x="32200" y="661842"/>
                  </a:lnTo>
                  <a:lnTo>
                    <a:pt x="52704" y="665988"/>
                  </a:lnTo>
                  <a:lnTo>
                    <a:pt x="1059814" y="665988"/>
                  </a:lnTo>
                  <a:lnTo>
                    <a:pt x="1080319" y="661842"/>
                  </a:lnTo>
                  <a:lnTo>
                    <a:pt x="1097073" y="650541"/>
                  </a:lnTo>
                  <a:lnTo>
                    <a:pt x="1108374" y="633787"/>
                  </a:lnTo>
                  <a:lnTo>
                    <a:pt x="1112519" y="613283"/>
                  </a:lnTo>
                  <a:lnTo>
                    <a:pt x="1112519" y="52705"/>
                  </a:lnTo>
                  <a:lnTo>
                    <a:pt x="1108374" y="32200"/>
                  </a:lnTo>
                  <a:lnTo>
                    <a:pt x="1097073" y="15446"/>
                  </a:lnTo>
                  <a:lnTo>
                    <a:pt x="1080319" y="4145"/>
                  </a:lnTo>
                  <a:lnTo>
                    <a:pt x="1059814" y="0"/>
                  </a:lnTo>
                  <a:close/>
                </a:path>
              </a:pathLst>
            </a:custGeom>
            <a:solidFill>
              <a:srgbClr val="d9d9d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791" name="object 28"/>
            <p:cNvSpPr/>
            <p:nvPr/>
          </p:nvSpPr>
          <p:spPr>
            <a:xfrm>
              <a:off x="2346840" y="2778120"/>
              <a:ext cx="1111680" cy="665280"/>
            </a:xfrm>
            <a:custGeom>
              <a:avLst/>
              <a:gdLst>
                <a:gd name="textAreaLeft" fmla="*/ 0 w 1111680"/>
                <a:gd name="textAreaRight" fmla="*/ 1112400 w 1111680"/>
                <a:gd name="textAreaTop" fmla="*/ 0 h 665280"/>
                <a:gd name="textAreaBottom" fmla="*/ 666000 h 665280"/>
              </a:gdLst>
              <a:ahLst/>
              <a:rect l="textAreaLeft" t="textAreaTop" r="textAreaRight" b="textAreaBottom"/>
              <a:pathLst>
                <a:path w="1112520" h="666114">
                  <a:moveTo>
                    <a:pt x="0" y="52705"/>
                  </a:moveTo>
                  <a:lnTo>
                    <a:pt x="4145" y="32200"/>
                  </a:lnTo>
                  <a:lnTo>
                    <a:pt x="15446" y="15446"/>
                  </a:lnTo>
                  <a:lnTo>
                    <a:pt x="32200" y="4145"/>
                  </a:lnTo>
                  <a:lnTo>
                    <a:pt x="52704" y="0"/>
                  </a:lnTo>
                  <a:lnTo>
                    <a:pt x="1059814" y="0"/>
                  </a:lnTo>
                  <a:lnTo>
                    <a:pt x="1080319" y="4145"/>
                  </a:lnTo>
                  <a:lnTo>
                    <a:pt x="1097073" y="15446"/>
                  </a:lnTo>
                  <a:lnTo>
                    <a:pt x="1108374" y="32200"/>
                  </a:lnTo>
                  <a:lnTo>
                    <a:pt x="1112519" y="52705"/>
                  </a:lnTo>
                  <a:lnTo>
                    <a:pt x="1112519" y="613283"/>
                  </a:lnTo>
                  <a:lnTo>
                    <a:pt x="1108374" y="633787"/>
                  </a:lnTo>
                  <a:lnTo>
                    <a:pt x="1097073" y="650541"/>
                  </a:lnTo>
                  <a:lnTo>
                    <a:pt x="1080319" y="661842"/>
                  </a:lnTo>
                  <a:lnTo>
                    <a:pt x="1059814" y="665988"/>
                  </a:lnTo>
                  <a:lnTo>
                    <a:pt x="52704" y="665988"/>
                  </a:lnTo>
                  <a:lnTo>
                    <a:pt x="32200" y="661842"/>
                  </a:lnTo>
                  <a:lnTo>
                    <a:pt x="15446" y="650541"/>
                  </a:lnTo>
                  <a:lnTo>
                    <a:pt x="4145" y="633787"/>
                  </a:lnTo>
                  <a:lnTo>
                    <a:pt x="0" y="613283"/>
                  </a:lnTo>
                  <a:lnTo>
                    <a:pt x="0" y="52705"/>
                  </a:lnTo>
                  <a:close/>
                </a:path>
              </a:pathLst>
            </a:custGeom>
            <a:noFill/>
            <a:ln w="15875">
              <a:solidFill>
                <a:srgbClr val="7e7e7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792" name="object 29"/>
          <p:cNvSpPr/>
          <p:nvPr/>
        </p:nvSpPr>
        <p:spPr>
          <a:xfrm>
            <a:off x="2599200" y="2906640"/>
            <a:ext cx="608760" cy="37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25920">
              <a:lnSpc>
                <a:spcPct val="100000"/>
              </a:lnSpc>
              <a:spcBef>
                <a:spcPts val="99"/>
              </a:spcBef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Données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d’entrées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93" name="object 30"/>
          <p:cNvGrpSpPr/>
          <p:nvPr/>
        </p:nvGrpSpPr>
        <p:grpSpPr>
          <a:xfrm>
            <a:off x="3880080" y="2331720"/>
            <a:ext cx="1111680" cy="665280"/>
            <a:chOff x="3880080" y="2331720"/>
            <a:chExt cx="1111680" cy="665280"/>
          </a:xfrm>
        </p:grpSpPr>
        <p:pic>
          <p:nvPicPr>
            <p:cNvPr id="794" name="object 31" descr=""/>
            <p:cNvPicPr/>
            <p:nvPr/>
          </p:nvPicPr>
          <p:blipFill>
            <a:blip r:embed="rId2"/>
            <a:stretch/>
          </p:blipFill>
          <p:spPr>
            <a:xfrm>
              <a:off x="3880080" y="2331720"/>
              <a:ext cx="1111680" cy="665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5" name="object 32"/>
            <p:cNvSpPr/>
            <p:nvPr/>
          </p:nvSpPr>
          <p:spPr>
            <a:xfrm>
              <a:off x="3880080" y="2331720"/>
              <a:ext cx="1111680" cy="665280"/>
            </a:xfrm>
            <a:custGeom>
              <a:avLst/>
              <a:gdLst>
                <a:gd name="textAreaLeft" fmla="*/ 0 w 1111680"/>
                <a:gd name="textAreaRight" fmla="*/ 1112400 w 1111680"/>
                <a:gd name="textAreaTop" fmla="*/ 0 h 665280"/>
                <a:gd name="textAreaBottom" fmla="*/ 666000 h 665280"/>
              </a:gdLst>
              <a:ahLst/>
              <a:rect l="textAreaLeft" t="textAreaTop" r="textAreaRight" b="textAreaBottom"/>
              <a:pathLst>
                <a:path w="1112520" h="666114">
                  <a:moveTo>
                    <a:pt x="0" y="52704"/>
                  </a:moveTo>
                  <a:lnTo>
                    <a:pt x="4145" y="32200"/>
                  </a:lnTo>
                  <a:lnTo>
                    <a:pt x="15446" y="15446"/>
                  </a:lnTo>
                  <a:lnTo>
                    <a:pt x="32200" y="4145"/>
                  </a:lnTo>
                  <a:lnTo>
                    <a:pt x="52705" y="0"/>
                  </a:lnTo>
                  <a:lnTo>
                    <a:pt x="1059815" y="0"/>
                  </a:lnTo>
                  <a:lnTo>
                    <a:pt x="1080319" y="4145"/>
                  </a:lnTo>
                  <a:lnTo>
                    <a:pt x="1097073" y="15446"/>
                  </a:lnTo>
                  <a:lnTo>
                    <a:pt x="1108374" y="32200"/>
                  </a:lnTo>
                  <a:lnTo>
                    <a:pt x="1112520" y="52704"/>
                  </a:lnTo>
                  <a:lnTo>
                    <a:pt x="1112520" y="613282"/>
                  </a:lnTo>
                  <a:lnTo>
                    <a:pt x="1108374" y="633787"/>
                  </a:lnTo>
                  <a:lnTo>
                    <a:pt x="1097073" y="650541"/>
                  </a:lnTo>
                  <a:lnTo>
                    <a:pt x="1080319" y="661842"/>
                  </a:lnTo>
                  <a:lnTo>
                    <a:pt x="1059815" y="665988"/>
                  </a:lnTo>
                  <a:lnTo>
                    <a:pt x="52705" y="665988"/>
                  </a:lnTo>
                  <a:lnTo>
                    <a:pt x="32200" y="661842"/>
                  </a:lnTo>
                  <a:lnTo>
                    <a:pt x="15446" y="650541"/>
                  </a:lnTo>
                  <a:lnTo>
                    <a:pt x="4145" y="633787"/>
                  </a:lnTo>
                  <a:lnTo>
                    <a:pt x="0" y="613282"/>
                  </a:lnTo>
                  <a:lnTo>
                    <a:pt x="0" y="52704"/>
                  </a:lnTo>
                  <a:close/>
                </a:path>
              </a:pathLst>
            </a:custGeom>
            <a:noFill/>
            <a:ln w="9525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796" name="object 33"/>
          <p:cNvSpPr/>
          <p:nvPr/>
        </p:nvSpPr>
        <p:spPr>
          <a:xfrm>
            <a:off x="4072320" y="2369160"/>
            <a:ext cx="728280" cy="5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ctr">
              <a:lnSpc>
                <a:spcPct val="100000"/>
              </a:lnSpc>
              <a:spcBef>
                <a:spcPts val="99"/>
              </a:spcBef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Traitement données textuelles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97" name="object 34"/>
          <p:cNvGrpSpPr/>
          <p:nvPr/>
        </p:nvGrpSpPr>
        <p:grpSpPr>
          <a:xfrm>
            <a:off x="3880080" y="3162240"/>
            <a:ext cx="1111680" cy="665280"/>
            <a:chOff x="3880080" y="3162240"/>
            <a:chExt cx="1111680" cy="665280"/>
          </a:xfrm>
        </p:grpSpPr>
        <p:pic>
          <p:nvPicPr>
            <p:cNvPr id="798" name="object 35" descr=""/>
            <p:cNvPicPr/>
            <p:nvPr/>
          </p:nvPicPr>
          <p:blipFill>
            <a:blip r:embed="rId3"/>
            <a:stretch/>
          </p:blipFill>
          <p:spPr>
            <a:xfrm>
              <a:off x="3880080" y="3162240"/>
              <a:ext cx="1111680" cy="665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9" name="object 36"/>
            <p:cNvSpPr/>
            <p:nvPr/>
          </p:nvSpPr>
          <p:spPr>
            <a:xfrm>
              <a:off x="3880080" y="3162240"/>
              <a:ext cx="1111680" cy="665280"/>
            </a:xfrm>
            <a:custGeom>
              <a:avLst/>
              <a:gdLst>
                <a:gd name="textAreaLeft" fmla="*/ 0 w 1111680"/>
                <a:gd name="textAreaRight" fmla="*/ 1112400 w 1111680"/>
                <a:gd name="textAreaTop" fmla="*/ 0 h 665280"/>
                <a:gd name="textAreaBottom" fmla="*/ 666000 h 665280"/>
              </a:gdLst>
              <a:ahLst/>
              <a:rect l="textAreaLeft" t="textAreaTop" r="textAreaRight" b="textAreaBottom"/>
              <a:pathLst>
                <a:path w="1112520" h="666114">
                  <a:moveTo>
                    <a:pt x="0" y="52704"/>
                  </a:moveTo>
                  <a:lnTo>
                    <a:pt x="4145" y="32200"/>
                  </a:lnTo>
                  <a:lnTo>
                    <a:pt x="15446" y="15446"/>
                  </a:lnTo>
                  <a:lnTo>
                    <a:pt x="32200" y="4145"/>
                  </a:lnTo>
                  <a:lnTo>
                    <a:pt x="52705" y="0"/>
                  </a:lnTo>
                  <a:lnTo>
                    <a:pt x="1059815" y="0"/>
                  </a:lnTo>
                  <a:lnTo>
                    <a:pt x="1080319" y="4145"/>
                  </a:lnTo>
                  <a:lnTo>
                    <a:pt x="1097073" y="15446"/>
                  </a:lnTo>
                  <a:lnTo>
                    <a:pt x="1108374" y="32200"/>
                  </a:lnTo>
                  <a:lnTo>
                    <a:pt x="1112520" y="52704"/>
                  </a:lnTo>
                  <a:lnTo>
                    <a:pt x="1112520" y="613282"/>
                  </a:lnTo>
                  <a:lnTo>
                    <a:pt x="1108374" y="633787"/>
                  </a:lnTo>
                  <a:lnTo>
                    <a:pt x="1097073" y="650541"/>
                  </a:lnTo>
                  <a:lnTo>
                    <a:pt x="1080319" y="661842"/>
                  </a:lnTo>
                  <a:lnTo>
                    <a:pt x="1059815" y="665988"/>
                  </a:lnTo>
                  <a:lnTo>
                    <a:pt x="52705" y="665988"/>
                  </a:lnTo>
                  <a:lnTo>
                    <a:pt x="32200" y="661842"/>
                  </a:lnTo>
                  <a:lnTo>
                    <a:pt x="15446" y="650541"/>
                  </a:lnTo>
                  <a:lnTo>
                    <a:pt x="4145" y="633787"/>
                  </a:lnTo>
                  <a:lnTo>
                    <a:pt x="0" y="613282"/>
                  </a:lnTo>
                  <a:lnTo>
                    <a:pt x="0" y="52704"/>
                  </a:lnTo>
                  <a:close/>
                </a:path>
              </a:pathLst>
            </a:custGeom>
            <a:noFill/>
            <a:ln w="9525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800" name="object 37"/>
          <p:cNvSpPr/>
          <p:nvPr/>
        </p:nvSpPr>
        <p:spPr>
          <a:xfrm>
            <a:off x="4072320" y="3200040"/>
            <a:ext cx="728280" cy="5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94680" indent="-82440">
              <a:lnSpc>
                <a:spcPct val="100000"/>
              </a:lnSpc>
              <a:spcBef>
                <a:spcPts val="99"/>
              </a:spcBef>
              <a:tabLst>
                <a:tab algn="l" pos="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Traitement données visuelles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01" name="object 38"/>
          <p:cNvGrpSpPr/>
          <p:nvPr/>
        </p:nvGrpSpPr>
        <p:grpSpPr>
          <a:xfrm>
            <a:off x="5411880" y="2778120"/>
            <a:ext cx="1197360" cy="665280"/>
            <a:chOff x="5411880" y="2778120"/>
            <a:chExt cx="1197360" cy="665280"/>
          </a:xfrm>
        </p:grpSpPr>
        <p:pic>
          <p:nvPicPr>
            <p:cNvPr id="802" name="object 39" descr=""/>
            <p:cNvPicPr/>
            <p:nvPr/>
          </p:nvPicPr>
          <p:blipFill>
            <a:blip r:embed="rId4"/>
            <a:stretch/>
          </p:blipFill>
          <p:spPr>
            <a:xfrm>
              <a:off x="5411880" y="2778120"/>
              <a:ext cx="1197000" cy="665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03" name="object 40"/>
            <p:cNvSpPr/>
            <p:nvPr/>
          </p:nvSpPr>
          <p:spPr>
            <a:xfrm>
              <a:off x="5411880" y="2778120"/>
              <a:ext cx="1197360" cy="665280"/>
            </a:xfrm>
            <a:custGeom>
              <a:avLst/>
              <a:gdLst>
                <a:gd name="textAreaLeft" fmla="*/ 0 w 1197360"/>
                <a:gd name="textAreaRight" fmla="*/ 1198080 w 1197360"/>
                <a:gd name="textAreaTop" fmla="*/ 0 h 665280"/>
                <a:gd name="textAreaBottom" fmla="*/ 666000 h 665280"/>
              </a:gdLst>
              <a:ahLst/>
              <a:rect l="textAreaLeft" t="textAreaTop" r="textAreaRight" b="textAreaBottom"/>
              <a:pathLst>
                <a:path w="1198245" h="666114">
                  <a:moveTo>
                    <a:pt x="0" y="52705"/>
                  </a:moveTo>
                  <a:lnTo>
                    <a:pt x="4145" y="32200"/>
                  </a:lnTo>
                  <a:lnTo>
                    <a:pt x="15446" y="15446"/>
                  </a:lnTo>
                  <a:lnTo>
                    <a:pt x="32200" y="4145"/>
                  </a:lnTo>
                  <a:lnTo>
                    <a:pt x="52704" y="0"/>
                  </a:lnTo>
                  <a:lnTo>
                    <a:pt x="1145158" y="0"/>
                  </a:lnTo>
                  <a:lnTo>
                    <a:pt x="1165663" y="4145"/>
                  </a:lnTo>
                  <a:lnTo>
                    <a:pt x="1182417" y="15446"/>
                  </a:lnTo>
                  <a:lnTo>
                    <a:pt x="1193718" y="32200"/>
                  </a:lnTo>
                  <a:lnTo>
                    <a:pt x="1197864" y="52705"/>
                  </a:lnTo>
                  <a:lnTo>
                    <a:pt x="1197864" y="613283"/>
                  </a:lnTo>
                  <a:lnTo>
                    <a:pt x="1193718" y="633787"/>
                  </a:lnTo>
                  <a:lnTo>
                    <a:pt x="1182417" y="650541"/>
                  </a:lnTo>
                  <a:lnTo>
                    <a:pt x="1165663" y="661842"/>
                  </a:lnTo>
                  <a:lnTo>
                    <a:pt x="1145158" y="665988"/>
                  </a:lnTo>
                  <a:lnTo>
                    <a:pt x="52704" y="665988"/>
                  </a:lnTo>
                  <a:lnTo>
                    <a:pt x="32200" y="661842"/>
                  </a:lnTo>
                  <a:lnTo>
                    <a:pt x="15446" y="650541"/>
                  </a:lnTo>
                  <a:lnTo>
                    <a:pt x="4145" y="633787"/>
                  </a:lnTo>
                  <a:lnTo>
                    <a:pt x="0" y="613283"/>
                  </a:lnTo>
                  <a:lnTo>
                    <a:pt x="0" y="52705"/>
                  </a:lnTo>
                  <a:close/>
                </a:path>
              </a:pathLst>
            </a:custGeom>
            <a:noFill/>
            <a:ln w="9525">
              <a:solidFill>
                <a:srgbClr val="c0deb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804" name="object 41"/>
          <p:cNvSpPr/>
          <p:nvPr/>
        </p:nvSpPr>
        <p:spPr>
          <a:xfrm>
            <a:off x="5418720" y="2998080"/>
            <a:ext cx="118368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8880">
              <a:lnSpc>
                <a:spcPct val="100000"/>
              </a:lnSpc>
              <a:spcBef>
                <a:spcPts val="99"/>
              </a:spcBef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Concaténation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05" name="object 42"/>
          <p:cNvGrpSpPr/>
          <p:nvPr/>
        </p:nvGrpSpPr>
        <p:grpSpPr>
          <a:xfrm>
            <a:off x="7028640" y="2778120"/>
            <a:ext cx="1197360" cy="665280"/>
            <a:chOff x="7028640" y="2778120"/>
            <a:chExt cx="1197360" cy="665280"/>
          </a:xfrm>
        </p:grpSpPr>
        <p:pic>
          <p:nvPicPr>
            <p:cNvPr id="806" name="object 43" descr=""/>
            <p:cNvPicPr/>
            <p:nvPr/>
          </p:nvPicPr>
          <p:blipFill>
            <a:blip r:embed="rId5"/>
            <a:stretch/>
          </p:blipFill>
          <p:spPr>
            <a:xfrm>
              <a:off x="7028640" y="2778120"/>
              <a:ext cx="1197000" cy="665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07" name="object 44"/>
            <p:cNvSpPr/>
            <p:nvPr/>
          </p:nvSpPr>
          <p:spPr>
            <a:xfrm>
              <a:off x="7028640" y="2778120"/>
              <a:ext cx="1197360" cy="665280"/>
            </a:xfrm>
            <a:custGeom>
              <a:avLst/>
              <a:gdLst>
                <a:gd name="textAreaLeft" fmla="*/ 0 w 1197360"/>
                <a:gd name="textAreaRight" fmla="*/ 1198080 w 1197360"/>
                <a:gd name="textAreaTop" fmla="*/ 0 h 665280"/>
                <a:gd name="textAreaBottom" fmla="*/ 666000 h 665280"/>
              </a:gdLst>
              <a:ahLst/>
              <a:rect l="textAreaLeft" t="textAreaTop" r="textAreaRight" b="textAreaBottom"/>
              <a:pathLst>
                <a:path w="1198245" h="666114">
                  <a:moveTo>
                    <a:pt x="0" y="52705"/>
                  </a:moveTo>
                  <a:lnTo>
                    <a:pt x="4145" y="32200"/>
                  </a:lnTo>
                  <a:lnTo>
                    <a:pt x="15446" y="15446"/>
                  </a:lnTo>
                  <a:lnTo>
                    <a:pt x="32200" y="4145"/>
                  </a:lnTo>
                  <a:lnTo>
                    <a:pt x="52704" y="0"/>
                  </a:lnTo>
                  <a:lnTo>
                    <a:pt x="1145158" y="0"/>
                  </a:lnTo>
                  <a:lnTo>
                    <a:pt x="1165663" y="4145"/>
                  </a:lnTo>
                  <a:lnTo>
                    <a:pt x="1182417" y="15446"/>
                  </a:lnTo>
                  <a:lnTo>
                    <a:pt x="1193718" y="32200"/>
                  </a:lnTo>
                  <a:lnTo>
                    <a:pt x="1197863" y="52705"/>
                  </a:lnTo>
                  <a:lnTo>
                    <a:pt x="1197863" y="613283"/>
                  </a:lnTo>
                  <a:lnTo>
                    <a:pt x="1193718" y="633787"/>
                  </a:lnTo>
                  <a:lnTo>
                    <a:pt x="1182417" y="650541"/>
                  </a:lnTo>
                  <a:lnTo>
                    <a:pt x="1165663" y="661842"/>
                  </a:lnTo>
                  <a:lnTo>
                    <a:pt x="1145158" y="665988"/>
                  </a:lnTo>
                  <a:lnTo>
                    <a:pt x="52704" y="665988"/>
                  </a:lnTo>
                  <a:lnTo>
                    <a:pt x="32200" y="661842"/>
                  </a:lnTo>
                  <a:lnTo>
                    <a:pt x="15446" y="650541"/>
                  </a:lnTo>
                  <a:lnTo>
                    <a:pt x="4145" y="633787"/>
                  </a:lnTo>
                  <a:lnTo>
                    <a:pt x="0" y="613283"/>
                  </a:lnTo>
                  <a:lnTo>
                    <a:pt x="0" y="52705"/>
                  </a:lnTo>
                  <a:close/>
                </a:path>
              </a:pathLst>
            </a:custGeom>
            <a:noFill/>
            <a:ln w="9525">
              <a:solidFill>
                <a:srgbClr val="edcc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808" name="object 45"/>
          <p:cNvSpPr/>
          <p:nvPr/>
        </p:nvSpPr>
        <p:spPr>
          <a:xfrm>
            <a:off x="7035480" y="2815200"/>
            <a:ext cx="1183680" cy="5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39680" indent="-720" algn="ctr">
              <a:lnSpc>
                <a:spcPct val="100000"/>
              </a:lnSpc>
              <a:spcBef>
                <a:spcPts val="99"/>
              </a:spcBef>
              <a:tabLst>
                <a:tab algn="l" pos="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Classification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multi</a:t>
            </a:r>
            <a:r>
              <a:rPr b="0" lang="fr-FR" sz="1200" spc="-60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classes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52" strike="noStrike">
                <a:solidFill>
                  <a:srgbClr val="000000"/>
                </a:solidFill>
                <a:latin typeface="Corbel"/>
                <a:ea typeface="DejaVu Sans"/>
              </a:rPr>
              <a:t>+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Clustering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09" name="object 46"/>
          <p:cNvGrpSpPr/>
          <p:nvPr/>
        </p:nvGrpSpPr>
        <p:grpSpPr>
          <a:xfrm>
            <a:off x="3460320" y="2657160"/>
            <a:ext cx="6384240" cy="839520"/>
            <a:chOff x="3460320" y="2657160"/>
            <a:chExt cx="6384240" cy="839520"/>
          </a:xfrm>
        </p:grpSpPr>
        <p:sp>
          <p:nvSpPr>
            <p:cNvPr id="810" name="object 47"/>
            <p:cNvSpPr/>
            <p:nvPr/>
          </p:nvSpPr>
          <p:spPr>
            <a:xfrm>
              <a:off x="3460320" y="2657160"/>
              <a:ext cx="3569400" cy="839520"/>
            </a:xfrm>
            <a:custGeom>
              <a:avLst/>
              <a:gdLst>
                <a:gd name="textAreaLeft" fmla="*/ 0 w 3569400"/>
                <a:gd name="textAreaRight" fmla="*/ 3570120 w 3569400"/>
                <a:gd name="textAreaTop" fmla="*/ 0 h 839520"/>
                <a:gd name="textAreaBottom" fmla="*/ 840240 h 839520"/>
              </a:gdLst>
              <a:ahLst/>
              <a:rect l="textAreaLeft" t="textAreaTop" r="textAreaRight" b="textAreaBottom"/>
              <a:pathLst>
                <a:path w="3569970" h="840104">
                  <a:moveTo>
                    <a:pt x="208787" y="7619"/>
                  </a:moveTo>
                  <a:lnTo>
                    <a:pt x="208787" y="838580"/>
                  </a:lnTo>
                </a:path>
                <a:path w="3569970" h="840104">
                  <a:moveTo>
                    <a:pt x="0" y="454151"/>
                  </a:moveTo>
                  <a:lnTo>
                    <a:pt x="208025" y="454151"/>
                  </a:lnTo>
                </a:path>
                <a:path w="3569970" h="840104">
                  <a:moveTo>
                    <a:pt x="211836" y="7619"/>
                  </a:moveTo>
                  <a:lnTo>
                    <a:pt x="419862" y="7619"/>
                  </a:lnTo>
                </a:path>
                <a:path w="3569970" h="840104">
                  <a:moveTo>
                    <a:pt x="208787" y="839723"/>
                  </a:moveTo>
                  <a:lnTo>
                    <a:pt x="420497" y="839723"/>
                  </a:lnTo>
                </a:path>
                <a:path w="3569970" h="840104">
                  <a:moveTo>
                    <a:pt x="1533144" y="0"/>
                  </a:moveTo>
                  <a:lnTo>
                    <a:pt x="1741170" y="0"/>
                  </a:lnTo>
                </a:path>
                <a:path w="3569970" h="840104">
                  <a:moveTo>
                    <a:pt x="1533144" y="827531"/>
                  </a:moveTo>
                  <a:lnTo>
                    <a:pt x="1741170" y="831214"/>
                  </a:lnTo>
                </a:path>
                <a:path w="3569970" h="840104">
                  <a:moveTo>
                    <a:pt x="1741932" y="0"/>
                  </a:moveTo>
                  <a:lnTo>
                    <a:pt x="1745615" y="827277"/>
                  </a:lnTo>
                </a:path>
                <a:path w="3569970" h="840104">
                  <a:moveTo>
                    <a:pt x="1953641" y="454151"/>
                  </a:moveTo>
                  <a:lnTo>
                    <a:pt x="1741932" y="454151"/>
                  </a:lnTo>
                </a:path>
                <a:path w="3569970" h="840104">
                  <a:moveTo>
                    <a:pt x="3569842" y="454151"/>
                  </a:moveTo>
                  <a:lnTo>
                    <a:pt x="3150108" y="454151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prstDash val="dot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811" name="object 48" descr=""/>
            <p:cNvPicPr/>
            <p:nvPr/>
          </p:nvPicPr>
          <p:blipFill>
            <a:blip r:embed="rId6"/>
            <a:stretch/>
          </p:blipFill>
          <p:spPr>
            <a:xfrm>
              <a:off x="8647200" y="2778120"/>
              <a:ext cx="1197000" cy="665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12" name="object 49"/>
            <p:cNvSpPr/>
            <p:nvPr/>
          </p:nvSpPr>
          <p:spPr>
            <a:xfrm>
              <a:off x="8647200" y="2778120"/>
              <a:ext cx="1197360" cy="665280"/>
            </a:xfrm>
            <a:custGeom>
              <a:avLst/>
              <a:gdLst>
                <a:gd name="textAreaLeft" fmla="*/ 0 w 1197360"/>
                <a:gd name="textAreaRight" fmla="*/ 1198080 w 1197360"/>
                <a:gd name="textAreaTop" fmla="*/ 0 h 665280"/>
                <a:gd name="textAreaBottom" fmla="*/ 666000 h 665280"/>
              </a:gdLst>
              <a:ahLst/>
              <a:rect l="textAreaLeft" t="textAreaTop" r="textAreaRight" b="textAreaBottom"/>
              <a:pathLst>
                <a:path w="1198245" h="666114">
                  <a:moveTo>
                    <a:pt x="0" y="52705"/>
                  </a:moveTo>
                  <a:lnTo>
                    <a:pt x="4145" y="32200"/>
                  </a:lnTo>
                  <a:lnTo>
                    <a:pt x="15446" y="15446"/>
                  </a:lnTo>
                  <a:lnTo>
                    <a:pt x="32200" y="4145"/>
                  </a:lnTo>
                  <a:lnTo>
                    <a:pt x="52704" y="0"/>
                  </a:lnTo>
                  <a:lnTo>
                    <a:pt x="1145158" y="0"/>
                  </a:lnTo>
                  <a:lnTo>
                    <a:pt x="1165663" y="4145"/>
                  </a:lnTo>
                  <a:lnTo>
                    <a:pt x="1182417" y="15446"/>
                  </a:lnTo>
                  <a:lnTo>
                    <a:pt x="1193718" y="32200"/>
                  </a:lnTo>
                  <a:lnTo>
                    <a:pt x="1197864" y="52705"/>
                  </a:lnTo>
                  <a:lnTo>
                    <a:pt x="1197864" y="613283"/>
                  </a:lnTo>
                  <a:lnTo>
                    <a:pt x="1193718" y="633787"/>
                  </a:lnTo>
                  <a:lnTo>
                    <a:pt x="1182417" y="650541"/>
                  </a:lnTo>
                  <a:lnTo>
                    <a:pt x="1165663" y="661842"/>
                  </a:lnTo>
                  <a:lnTo>
                    <a:pt x="1145158" y="665988"/>
                  </a:lnTo>
                  <a:lnTo>
                    <a:pt x="52704" y="665988"/>
                  </a:lnTo>
                  <a:lnTo>
                    <a:pt x="32200" y="661842"/>
                  </a:lnTo>
                  <a:lnTo>
                    <a:pt x="15446" y="650541"/>
                  </a:lnTo>
                  <a:lnTo>
                    <a:pt x="4145" y="633787"/>
                  </a:lnTo>
                  <a:lnTo>
                    <a:pt x="0" y="613283"/>
                  </a:lnTo>
                  <a:lnTo>
                    <a:pt x="0" y="52705"/>
                  </a:lnTo>
                  <a:close/>
                </a:path>
              </a:pathLst>
            </a:custGeom>
            <a:noFill/>
            <a:ln w="9525">
              <a:solidFill>
                <a:srgbClr val="d0b8e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813" name="object 50"/>
          <p:cNvSpPr/>
          <p:nvPr/>
        </p:nvSpPr>
        <p:spPr>
          <a:xfrm>
            <a:off x="8654040" y="2815200"/>
            <a:ext cx="1183680" cy="5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85400" indent="149400">
              <a:lnSpc>
                <a:spcPct val="100000"/>
              </a:lnSpc>
              <a:spcBef>
                <a:spcPts val="99"/>
              </a:spcBef>
              <a:tabLst>
                <a:tab algn="l" pos="0"/>
              </a:tabLst>
            </a:pP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Tests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de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performance prometteurs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14" name="object 51"/>
          <p:cNvGrpSpPr/>
          <p:nvPr/>
        </p:nvGrpSpPr>
        <p:grpSpPr>
          <a:xfrm>
            <a:off x="1994760" y="1028880"/>
            <a:ext cx="6651720" cy="2082600"/>
            <a:chOff x="1994760" y="1028880"/>
            <a:chExt cx="6651720" cy="2082600"/>
          </a:xfrm>
        </p:grpSpPr>
        <p:sp>
          <p:nvSpPr>
            <p:cNvPr id="815" name="object 52"/>
            <p:cNvSpPr/>
            <p:nvPr/>
          </p:nvSpPr>
          <p:spPr>
            <a:xfrm>
              <a:off x="8227440" y="3111120"/>
              <a:ext cx="419040" cy="360"/>
            </a:xfrm>
            <a:custGeom>
              <a:avLst/>
              <a:gdLst>
                <a:gd name="textAreaLeft" fmla="*/ 0 w 419040"/>
                <a:gd name="textAreaRight" fmla="*/ 419760 w 419040"/>
                <a:gd name="textAreaTop" fmla="*/ 0 h 360"/>
                <a:gd name="textAreaBottom" fmla="*/ 1440 h 360"/>
              </a:gdLst>
              <a:ahLst/>
              <a:rect l="textAreaLeft" t="textAreaTop" r="textAreaRight" b="textAreaBottom"/>
              <a:pathLst>
                <a:path w="419734" h="0">
                  <a:moveTo>
                    <a:pt x="419734" y="0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prstDash val="dot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816" name="object 53" descr=""/>
            <p:cNvPicPr/>
            <p:nvPr/>
          </p:nvPicPr>
          <p:blipFill>
            <a:blip r:embed="rId7"/>
            <a:stretch/>
          </p:blipFill>
          <p:spPr>
            <a:xfrm>
              <a:off x="1994760" y="1028880"/>
              <a:ext cx="1552320" cy="1434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17" name="object 54"/>
            <p:cNvSpPr/>
            <p:nvPr/>
          </p:nvSpPr>
          <p:spPr>
            <a:xfrm>
              <a:off x="1994760" y="1028880"/>
              <a:ext cx="1552320" cy="1434960"/>
            </a:xfrm>
            <a:custGeom>
              <a:avLst/>
              <a:gdLst>
                <a:gd name="textAreaLeft" fmla="*/ 0 w 1552320"/>
                <a:gd name="textAreaRight" fmla="*/ 1553040 w 1552320"/>
                <a:gd name="textAreaTop" fmla="*/ 0 h 1434960"/>
                <a:gd name="textAreaBottom" fmla="*/ 1435680 h 1434960"/>
              </a:gdLst>
              <a:ahLst/>
              <a:rect l="textAreaLeft" t="textAreaTop" r="textAreaRight" b="textAreaBottom"/>
              <a:pathLst>
                <a:path w="1553210" h="1435735">
                  <a:moveTo>
                    <a:pt x="0" y="113664"/>
                  </a:moveTo>
                  <a:lnTo>
                    <a:pt x="8937" y="69437"/>
                  </a:lnTo>
                  <a:lnTo>
                    <a:pt x="33305" y="33305"/>
                  </a:lnTo>
                  <a:lnTo>
                    <a:pt x="69437" y="8937"/>
                  </a:lnTo>
                  <a:lnTo>
                    <a:pt x="113664" y="0"/>
                  </a:lnTo>
                  <a:lnTo>
                    <a:pt x="1439291" y="0"/>
                  </a:lnTo>
                  <a:lnTo>
                    <a:pt x="1483518" y="8937"/>
                  </a:lnTo>
                  <a:lnTo>
                    <a:pt x="1519650" y="33305"/>
                  </a:lnTo>
                  <a:lnTo>
                    <a:pt x="1544018" y="69437"/>
                  </a:lnTo>
                  <a:lnTo>
                    <a:pt x="1552956" y="113664"/>
                  </a:lnTo>
                  <a:lnTo>
                    <a:pt x="1552956" y="1321942"/>
                  </a:lnTo>
                  <a:lnTo>
                    <a:pt x="1544018" y="1366170"/>
                  </a:lnTo>
                  <a:lnTo>
                    <a:pt x="1519650" y="1402302"/>
                  </a:lnTo>
                  <a:lnTo>
                    <a:pt x="1483518" y="1426670"/>
                  </a:lnTo>
                  <a:lnTo>
                    <a:pt x="1439291" y="1435608"/>
                  </a:lnTo>
                  <a:lnTo>
                    <a:pt x="113664" y="1435608"/>
                  </a:lnTo>
                  <a:lnTo>
                    <a:pt x="69437" y="1426670"/>
                  </a:lnTo>
                  <a:lnTo>
                    <a:pt x="33305" y="1402302"/>
                  </a:lnTo>
                  <a:lnTo>
                    <a:pt x="8937" y="1366170"/>
                  </a:lnTo>
                  <a:lnTo>
                    <a:pt x="0" y="1321942"/>
                  </a:lnTo>
                  <a:lnTo>
                    <a:pt x="0" y="113664"/>
                  </a:lnTo>
                  <a:close/>
                </a:path>
              </a:pathLst>
            </a:custGeom>
            <a:noFill/>
            <a:ln w="9525">
              <a:solidFill>
                <a:srgbClr val="e8b0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818" name="object 55"/>
          <p:cNvSpPr/>
          <p:nvPr/>
        </p:nvSpPr>
        <p:spPr>
          <a:xfrm>
            <a:off x="542160" y="869760"/>
            <a:ext cx="2868120" cy="13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fr-FR" sz="14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CLASSIFICATION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1812960" algn="ctr">
              <a:lnSpc>
                <a:spcPct val="100000"/>
              </a:lnSpc>
              <a:spcBef>
                <a:spcPts val="6"/>
              </a:spcBef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Bag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of</a:t>
            </a:r>
            <a:r>
              <a:rPr b="0" lang="fr-FR" sz="1200" spc="-60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Words StopWords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602720" algn="ctr"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Mots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trop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fréquents Lemmatisation Stemming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2089080" indent="-36720" algn="r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Tf-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Idf LDA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19" name="object 56"/>
          <p:cNvGrpSpPr/>
          <p:nvPr/>
        </p:nvGrpSpPr>
        <p:grpSpPr>
          <a:xfrm>
            <a:off x="3548520" y="1704600"/>
            <a:ext cx="4677480" cy="3392640"/>
            <a:chOff x="3548520" y="1704600"/>
            <a:chExt cx="4677480" cy="3392640"/>
          </a:xfrm>
        </p:grpSpPr>
        <p:sp>
          <p:nvSpPr>
            <p:cNvPr id="820" name="object 57"/>
            <p:cNvSpPr/>
            <p:nvPr/>
          </p:nvSpPr>
          <p:spPr>
            <a:xfrm>
              <a:off x="3548520" y="1704600"/>
              <a:ext cx="902880" cy="84960"/>
            </a:xfrm>
            <a:custGeom>
              <a:avLst/>
              <a:gdLst>
                <a:gd name="textAreaLeft" fmla="*/ 0 w 902880"/>
                <a:gd name="textAreaRight" fmla="*/ 903600 w 902880"/>
                <a:gd name="textAreaTop" fmla="*/ 0 h 84960"/>
                <a:gd name="textAreaBottom" fmla="*/ 85680 h 84960"/>
              </a:gdLst>
              <a:ahLst/>
              <a:rect l="textAreaLeft" t="textAreaTop" r="textAreaRight" b="textAreaBottom"/>
              <a:pathLst>
                <a:path w="903604" h="85725">
                  <a:moveTo>
                    <a:pt x="897001" y="28448"/>
                  </a:moveTo>
                  <a:lnTo>
                    <a:pt x="881126" y="28448"/>
                  </a:lnTo>
                  <a:lnTo>
                    <a:pt x="874776" y="34925"/>
                  </a:lnTo>
                  <a:lnTo>
                    <a:pt x="874776" y="50673"/>
                  </a:lnTo>
                  <a:lnTo>
                    <a:pt x="881126" y="57023"/>
                  </a:lnTo>
                  <a:lnTo>
                    <a:pt x="897001" y="57023"/>
                  </a:lnTo>
                  <a:lnTo>
                    <a:pt x="903351" y="50673"/>
                  </a:lnTo>
                  <a:lnTo>
                    <a:pt x="903351" y="34925"/>
                  </a:lnTo>
                  <a:lnTo>
                    <a:pt x="897001" y="28448"/>
                  </a:lnTo>
                  <a:close/>
                </a:path>
                <a:path w="903604" h="85725">
                  <a:moveTo>
                    <a:pt x="839724" y="28448"/>
                  </a:moveTo>
                  <a:lnTo>
                    <a:pt x="823976" y="28448"/>
                  </a:lnTo>
                  <a:lnTo>
                    <a:pt x="817626" y="34925"/>
                  </a:lnTo>
                  <a:lnTo>
                    <a:pt x="817626" y="50673"/>
                  </a:lnTo>
                  <a:lnTo>
                    <a:pt x="823976" y="57023"/>
                  </a:lnTo>
                  <a:lnTo>
                    <a:pt x="839724" y="57023"/>
                  </a:lnTo>
                  <a:lnTo>
                    <a:pt x="846201" y="50673"/>
                  </a:lnTo>
                  <a:lnTo>
                    <a:pt x="846201" y="34925"/>
                  </a:lnTo>
                  <a:lnTo>
                    <a:pt x="839724" y="28448"/>
                  </a:lnTo>
                  <a:close/>
                </a:path>
                <a:path w="903604" h="85725">
                  <a:moveTo>
                    <a:pt x="782574" y="28448"/>
                  </a:moveTo>
                  <a:lnTo>
                    <a:pt x="766826" y="28448"/>
                  </a:lnTo>
                  <a:lnTo>
                    <a:pt x="760349" y="34925"/>
                  </a:lnTo>
                  <a:lnTo>
                    <a:pt x="760349" y="50673"/>
                  </a:lnTo>
                  <a:lnTo>
                    <a:pt x="766826" y="57023"/>
                  </a:lnTo>
                  <a:lnTo>
                    <a:pt x="782574" y="57023"/>
                  </a:lnTo>
                  <a:lnTo>
                    <a:pt x="789051" y="50673"/>
                  </a:lnTo>
                  <a:lnTo>
                    <a:pt x="789051" y="34925"/>
                  </a:lnTo>
                  <a:lnTo>
                    <a:pt x="782574" y="28448"/>
                  </a:lnTo>
                  <a:close/>
                </a:path>
                <a:path w="903604" h="85725">
                  <a:moveTo>
                    <a:pt x="725424" y="28448"/>
                  </a:moveTo>
                  <a:lnTo>
                    <a:pt x="709676" y="28448"/>
                  </a:lnTo>
                  <a:lnTo>
                    <a:pt x="703199" y="34925"/>
                  </a:lnTo>
                  <a:lnTo>
                    <a:pt x="703199" y="50673"/>
                  </a:lnTo>
                  <a:lnTo>
                    <a:pt x="709676" y="57023"/>
                  </a:lnTo>
                  <a:lnTo>
                    <a:pt x="725424" y="57023"/>
                  </a:lnTo>
                  <a:lnTo>
                    <a:pt x="731774" y="50673"/>
                  </a:lnTo>
                  <a:lnTo>
                    <a:pt x="731774" y="34925"/>
                  </a:lnTo>
                  <a:lnTo>
                    <a:pt x="725424" y="28448"/>
                  </a:lnTo>
                  <a:close/>
                </a:path>
                <a:path w="903604" h="85725">
                  <a:moveTo>
                    <a:pt x="668274" y="28448"/>
                  </a:moveTo>
                  <a:lnTo>
                    <a:pt x="652399" y="28448"/>
                  </a:lnTo>
                  <a:lnTo>
                    <a:pt x="646049" y="34925"/>
                  </a:lnTo>
                  <a:lnTo>
                    <a:pt x="646049" y="50673"/>
                  </a:lnTo>
                  <a:lnTo>
                    <a:pt x="652399" y="57023"/>
                  </a:lnTo>
                  <a:lnTo>
                    <a:pt x="668274" y="57023"/>
                  </a:lnTo>
                  <a:lnTo>
                    <a:pt x="674624" y="50673"/>
                  </a:lnTo>
                  <a:lnTo>
                    <a:pt x="674624" y="34925"/>
                  </a:lnTo>
                  <a:lnTo>
                    <a:pt x="668274" y="28448"/>
                  </a:lnTo>
                  <a:close/>
                </a:path>
                <a:path w="903604" h="85725">
                  <a:moveTo>
                    <a:pt x="611124" y="28448"/>
                  </a:moveTo>
                  <a:lnTo>
                    <a:pt x="595249" y="28448"/>
                  </a:lnTo>
                  <a:lnTo>
                    <a:pt x="588899" y="34925"/>
                  </a:lnTo>
                  <a:lnTo>
                    <a:pt x="588899" y="50673"/>
                  </a:lnTo>
                  <a:lnTo>
                    <a:pt x="595249" y="57023"/>
                  </a:lnTo>
                  <a:lnTo>
                    <a:pt x="611124" y="57023"/>
                  </a:lnTo>
                  <a:lnTo>
                    <a:pt x="617474" y="50673"/>
                  </a:lnTo>
                  <a:lnTo>
                    <a:pt x="617474" y="34925"/>
                  </a:lnTo>
                  <a:lnTo>
                    <a:pt x="611124" y="28448"/>
                  </a:lnTo>
                  <a:close/>
                </a:path>
                <a:path w="903604" h="85725">
                  <a:moveTo>
                    <a:pt x="553846" y="28448"/>
                  </a:moveTo>
                  <a:lnTo>
                    <a:pt x="538099" y="28448"/>
                  </a:lnTo>
                  <a:lnTo>
                    <a:pt x="531621" y="34925"/>
                  </a:lnTo>
                  <a:lnTo>
                    <a:pt x="531621" y="50673"/>
                  </a:lnTo>
                  <a:lnTo>
                    <a:pt x="538099" y="57023"/>
                  </a:lnTo>
                  <a:lnTo>
                    <a:pt x="553846" y="57023"/>
                  </a:lnTo>
                  <a:lnTo>
                    <a:pt x="560324" y="50673"/>
                  </a:lnTo>
                  <a:lnTo>
                    <a:pt x="560324" y="34925"/>
                  </a:lnTo>
                  <a:lnTo>
                    <a:pt x="553846" y="28448"/>
                  </a:lnTo>
                  <a:close/>
                </a:path>
                <a:path w="903604" h="85725">
                  <a:moveTo>
                    <a:pt x="496696" y="28448"/>
                  </a:moveTo>
                  <a:lnTo>
                    <a:pt x="480949" y="28448"/>
                  </a:lnTo>
                  <a:lnTo>
                    <a:pt x="474471" y="34925"/>
                  </a:lnTo>
                  <a:lnTo>
                    <a:pt x="474471" y="50673"/>
                  </a:lnTo>
                  <a:lnTo>
                    <a:pt x="480949" y="57023"/>
                  </a:lnTo>
                  <a:lnTo>
                    <a:pt x="496696" y="57023"/>
                  </a:lnTo>
                  <a:lnTo>
                    <a:pt x="503046" y="50673"/>
                  </a:lnTo>
                  <a:lnTo>
                    <a:pt x="503046" y="34925"/>
                  </a:lnTo>
                  <a:lnTo>
                    <a:pt x="496696" y="28448"/>
                  </a:lnTo>
                  <a:close/>
                </a:path>
                <a:path w="903604" h="85725">
                  <a:moveTo>
                    <a:pt x="439546" y="28448"/>
                  </a:moveTo>
                  <a:lnTo>
                    <a:pt x="423671" y="28448"/>
                  </a:lnTo>
                  <a:lnTo>
                    <a:pt x="417321" y="34925"/>
                  </a:lnTo>
                  <a:lnTo>
                    <a:pt x="417321" y="50673"/>
                  </a:lnTo>
                  <a:lnTo>
                    <a:pt x="423671" y="57023"/>
                  </a:lnTo>
                  <a:lnTo>
                    <a:pt x="439546" y="57023"/>
                  </a:lnTo>
                  <a:lnTo>
                    <a:pt x="445896" y="50673"/>
                  </a:lnTo>
                  <a:lnTo>
                    <a:pt x="445896" y="34925"/>
                  </a:lnTo>
                  <a:lnTo>
                    <a:pt x="439546" y="28448"/>
                  </a:lnTo>
                  <a:close/>
                </a:path>
                <a:path w="903604" h="85725">
                  <a:moveTo>
                    <a:pt x="382396" y="28448"/>
                  </a:moveTo>
                  <a:lnTo>
                    <a:pt x="366521" y="28448"/>
                  </a:lnTo>
                  <a:lnTo>
                    <a:pt x="360171" y="34925"/>
                  </a:lnTo>
                  <a:lnTo>
                    <a:pt x="360171" y="50673"/>
                  </a:lnTo>
                  <a:lnTo>
                    <a:pt x="366521" y="57023"/>
                  </a:lnTo>
                  <a:lnTo>
                    <a:pt x="382396" y="57023"/>
                  </a:lnTo>
                  <a:lnTo>
                    <a:pt x="388746" y="50673"/>
                  </a:lnTo>
                  <a:lnTo>
                    <a:pt x="388746" y="34925"/>
                  </a:lnTo>
                  <a:lnTo>
                    <a:pt x="382396" y="28448"/>
                  </a:lnTo>
                  <a:close/>
                </a:path>
                <a:path w="903604" h="85725">
                  <a:moveTo>
                    <a:pt x="325119" y="28448"/>
                  </a:moveTo>
                  <a:lnTo>
                    <a:pt x="317245" y="28575"/>
                  </a:lnTo>
                  <a:lnTo>
                    <a:pt x="309371" y="28575"/>
                  </a:lnTo>
                  <a:lnTo>
                    <a:pt x="303021" y="34925"/>
                  </a:lnTo>
                  <a:lnTo>
                    <a:pt x="303021" y="50673"/>
                  </a:lnTo>
                  <a:lnTo>
                    <a:pt x="309371" y="57150"/>
                  </a:lnTo>
                  <a:lnTo>
                    <a:pt x="317245" y="57023"/>
                  </a:lnTo>
                  <a:lnTo>
                    <a:pt x="325119" y="57023"/>
                  </a:lnTo>
                  <a:lnTo>
                    <a:pt x="331596" y="50673"/>
                  </a:lnTo>
                  <a:lnTo>
                    <a:pt x="331596" y="34925"/>
                  </a:lnTo>
                  <a:lnTo>
                    <a:pt x="325119" y="28448"/>
                  </a:lnTo>
                  <a:close/>
                </a:path>
                <a:path w="903604" h="85725">
                  <a:moveTo>
                    <a:pt x="267969" y="28575"/>
                  </a:moveTo>
                  <a:lnTo>
                    <a:pt x="252221" y="28575"/>
                  </a:lnTo>
                  <a:lnTo>
                    <a:pt x="245744" y="34925"/>
                  </a:lnTo>
                  <a:lnTo>
                    <a:pt x="245744" y="50673"/>
                  </a:lnTo>
                  <a:lnTo>
                    <a:pt x="252221" y="57150"/>
                  </a:lnTo>
                  <a:lnTo>
                    <a:pt x="267969" y="57150"/>
                  </a:lnTo>
                  <a:lnTo>
                    <a:pt x="274446" y="50673"/>
                  </a:lnTo>
                  <a:lnTo>
                    <a:pt x="274446" y="34925"/>
                  </a:lnTo>
                  <a:lnTo>
                    <a:pt x="267969" y="28575"/>
                  </a:lnTo>
                  <a:close/>
                </a:path>
                <a:path w="903604" h="85725">
                  <a:moveTo>
                    <a:pt x="210819" y="28575"/>
                  </a:moveTo>
                  <a:lnTo>
                    <a:pt x="194944" y="28575"/>
                  </a:lnTo>
                  <a:lnTo>
                    <a:pt x="188594" y="34925"/>
                  </a:lnTo>
                  <a:lnTo>
                    <a:pt x="188594" y="50673"/>
                  </a:lnTo>
                  <a:lnTo>
                    <a:pt x="194944" y="57150"/>
                  </a:lnTo>
                  <a:lnTo>
                    <a:pt x="210819" y="57150"/>
                  </a:lnTo>
                  <a:lnTo>
                    <a:pt x="217169" y="50673"/>
                  </a:lnTo>
                  <a:lnTo>
                    <a:pt x="217169" y="34925"/>
                  </a:lnTo>
                  <a:lnTo>
                    <a:pt x="210819" y="28575"/>
                  </a:lnTo>
                  <a:close/>
                </a:path>
                <a:path w="903604" h="85725">
                  <a:moveTo>
                    <a:pt x="153669" y="28575"/>
                  </a:moveTo>
                  <a:lnTo>
                    <a:pt x="137794" y="28575"/>
                  </a:lnTo>
                  <a:lnTo>
                    <a:pt x="131444" y="34925"/>
                  </a:lnTo>
                  <a:lnTo>
                    <a:pt x="131444" y="50673"/>
                  </a:lnTo>
                  <a:lnTo>
                    <a:pt x="137794" y="57150"/>
                  </a:lnTo>
                  <a:lnTo>
                    <a:pt x="153669" y="57150"/>
                  </a:lnTo>
                  <a:lnTo>
                    <a:pt x="160019" y="50673"/>
                  </a:lnTo>
                  <a:lnTo>
                    <a:pt x="160019" y="34925"/>
                  </a:lnTo>
                  <a:lnTo>
                    <a:pt x="153669" y="28575"/>
                  </a:lnTo>
                  <a:close/>
                </a:path>
                <a:path w="903604" h="85725">
                  <a:moveTo>
                    <a:pt x="85725" y="0"/>
                  </a:moveTo>
                  <a:lnTo>
                    <a:pt x="0" y="42799"/>
                  </a:lnTo>
                  <a:lnTo>
                    <a:pt x="85725" y="85725"/>
                  </a:lnTo>
                  <a:lnTo>
                    <a:pt x="85725" y="57150"/>
                  </a:lnTo>
                  <a:lnTo>
                    <a:pt x="80644" y="57150"/>
                  </a:lnTo>
                  <a:lnTo>
                    <a:pt x="74294" y="50673"/>
                  </a:lnTo>
                  <a:lnTo>
                    <a:pt x="74294" y="34925"/>
                  </a:lnTo>
                  <a:lnTo>
                    <a:pt x="80644" y="28575"/>
                  </a:lnTo>
                  <a:lnTo>
                    <a:pt x="85725" y="28575"/>
                  </a:lnTo>
                  <a:lnTo>
                    <a:pt x="85725" y="0"/>
                  </a:lnTo>
                  <a:close/>
                </a:path>
                <a:path w="903604" h="85725">
                  <a:moveTo>
                    <a:pt x="85725" y="28575"/>
                  </a:moveTo>
                  <a:lnTo>
                    <a:pt x="80644" y="28575"/>
                  </a:lnTo>
                  <a:lnTo>
                    <a:pt x="74294" y="34925"/>
                  </a:lnTo>
                  <a:lnTo>
                    <a:pt x="74294" y="50673"/>
                  </a:lnTo>
                  <a:lnTo>
                    <a:pt x="80644" y="57150"/>
                  </a:lnTo>
                  <a:lnTo>
                    <a:pt x="85725" y="57150"/>
                  </a:lnTo>
                  <a:lnTo>
                    <a:pt x="85725" y="28575"/>
                  </a:lnTo>
                  <a:close/>
                </a:path>
                <a:path w="903604" h="85725">
                  <a:moveTo>
                    <a:pt x="96519" y="28575"/>
                  </a:moveTo>
                  <a:lnTo>
                    <a:pt x="85725" y="28575"/>
                  </a:lnTo>
                  <a:lnTo>
                    <a:pt x="85725" y="57150"/>
                  </a:lnTo>
                  <a:lnTo>
                    <a:pt x="96519" y="57150"/>
                  </a:lnTo>
                  <a:lnTo>
                    <a:pt x="102869" y="50673"/>
                  </a:lnTo>
                  <a:lnTo>
                    <a:pt x="102869" y="34925"/>
                  </a:lnTo>
                  <a:lnTo>
                    <a:pt x="96519" y="2857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821" name="object 58"/>
            <p:cNvSpPr/>
            <p:nvPr/>
          </p:nvSpPr>
          <p:spPr>
            <a:xfrm>
              <a:off x="4437000" y="1744200"/>
              <a:ext cx="7560" cy="589320"/>
            </a:xfrm>
            <a:custGeom>
              <a:avLst/>
              <a:gdLst>
                <a:gd name="textAreaLeft" fmla="*/ 0 w 7560"/>
                <a:gd name="textAreaRight" fmla="*/ 8280 w 7560"/>
                <a:gd name="textAreaTop" fmla="*/ 0 h 589320"/>
                <a:gd name="textAreaBottom" fmla="*/ 590040 h 589320"/>
              </a:gdLst>
              <a:ahLst/>
              <a:rect l="textAreaLeft" t="textAreaTop" r="textAreaRight" b="textAreaBottom"/>
              <a:pathLst>
                <a:path w="8254" h="589914">
                  <a:moveTo>
                    <a:pt x="7874" y="0"/>
                  </a:moveTo>
                  <a:lnTo>
                    <a:pt x="0" y="589534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prstDash val="dot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822" name="object 59" descr=""/>
            <p:cNvPicPr/>
            <p:nvPr/>
          </p:nvPicPr>
          <p:blipFill>
            <a:blip r:embed="rId8"/>
            <a:stretch/>
          </p:blipFill>
          <p:spPr>
            <a:xfrm>
              <a:off x="5411880" y="3880080"/>
              <a:ext cx="2814120" cy="1216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23" name="object 60"/>
            <p:cNvSpPr/>
            <p:nvPr/>
          </p:nvSpPr>
          <p:spPr>
            <a:xfrm>
              <a:off x="5411880" y="3880080"/>
              <a:ext cx="2814120" cy="1217160"/>
            </a:xfrm>
            <a:custGeom>
              <a:avLst/>
              <a:gdLst>
                <a:gd name="textAreaLeft" fmla="*/ 0 w 2814120"/>
                <a:gd name="textAreaRight" fmla="*/ 2814840 w 2814120"/>
                <a:gd name="textAreaTop" fmla="*/ 0 h 1217160"/>
                <a:gd name="textAreaBottom" fmla="*/ 1217880 h 1217160"/>
              </a:gdLst>
              <a:ahLst/>
              <a:rect l="textAreaLeft" t="textAreaTop" r="textAreaRight" b="textAreaBottom"/>
              <a:pathLst>
                <a:path w="2814954" h="1217929">
                  <a:moveTo>
                    <a:pt x="0" y="121793"/>
                  </a:moveTo>
                  <a:lnTo>
                    <a:pt x="9582" y="74420"/>
                  </a:lnTo>
                  <a:lnTo>
                    <a:pt x="35702" y="35702"/>
                  </a:lnTo>
                  <a:lnTo>
                    <a:pt x="74420" y="9582"/>
                  </a:lnTo>
                  <a:lnTo>
                    <a:pt x="121792" y="0"/>
                  </a:lnTo>
                  <a:lnTo>
                    <a:pt x="2693034" y="0"/>
                  </a:lnTo>
                  <a:lnTo>
                    <a:pt x="2740407" y="9582"/>
                  </a:lnTo>
                  <a:lnTo>
                    <a:pt x="2779125" y="35702"/>
                  </a:lnTo>
                  <a:lnTo>
                    <a:pt x="2805245" y="74420"/>
                  </a:lnTo>
                  <a:lnTo>
                    <a:pt x="2814828" y="121793"/>
                  </a:lnTo>
                  <a:lnTo>
                    <a:pt x="2814828" y="1095883"/>
                  </a:lnTo>
                  <a:lnTo>
                    <a:pt x="2805245" y="1143255"/>
                  </a:lnTo>
                  <a:lnTo>
                    <a:pt x="2779125" y="1181973"/>
                  </a:lnTo>
                  <a:lnTo>
                    <a:pt x="2740407" y="1208093"/>
                  </a:lnTo>
                  <a:lnTo>
                    <a:pt x="2693034" y="1217676"/>
                  </a:lnTo>
                  <a:lnTo>
                    <a:pt x="121792" y="1217676"/>
                  </a:lnTo>
                  <a:lnTo>
                    <a:pt x="74420" y="1208093"/>
                  </a:lnTo>
                  <a:lnTo>
                    <a:pt x="35702" y="1181973"/>
                  </a:lnTo>
                  <a:lnTo>
                    <a:pt x="9582" y="1143255"/>
                  </a:lnTo>
                  <a:lnTo>
                    <a:pt x="0" y="1095883"/>
                  </a:lnTo>
                  <a:lnTo>
                    <a:pt x="0" y="121793"/>
                  </a:lnTo>
                  <a:close/>
                </a:path>
              </a:pathLst>
            </a:custGeom>
            <a:noFill/>
            <a:ln w="9525">
              <a:solidFill>
                <a:srgbClr val="e8b0c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824" name="object 61"/>
          <p:cNvSpPr/>
          <p:nvPr/>
        </p:nvSpPr>
        <p:spPr>
          <a:xfrm>
            <a:off x="5527440" y="3919320"/>
            <a:ext cx="192528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Axe</a:t>
            </a:r>
            <a:r>
              <a:rPr b="1" lang="fr-FR" sz="1200" spc="-3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d’amélioration</a:t>
            </a:r>
            <a:r>
              <a:rPr b="1" lang="fr-FR" sz="1200" spc="-7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identifié</a:t>
            </a:r>
            <a:r>
              <a:rPr b="1" lang="fr-FR" sz="12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: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25" name="object 1"/>
          <p:cNvGrpSpPr/>
          <p:nvPr/>
        </p:nvGrpSpPr>
        <p:grpSpPr>
          <a:xfrm>
            <a:off x="1753920" y="3571560"/>
            <a:ext cx="7601400" cy="2535120"/>
            <a:chOff x="1753920" y="3571560"/>
            <a:chExt cx="7601400" cy="2535120"/>
          </a:xfrm>
        </p:grpSpPr>
        <p:sp>
          <p:nvSpPr>
            <p:cNvPr id="826" name="object 90"/>
            <p:cNvSpPr/>
            <p:nvPr/>
          </p:nvSpPr>
          <p:spPr>
            <a:xfrm>
              <a:off x="8876520" y="6106320"/>
              <a:ext cx="478800" cy="360"/>
            </a:xfrm>
            <a:custGeom>
              <a:avLst/>
              <a:gdLst>
                <a:gd name="textAreaLeft" fmla="*/ 0 w 478800"/>
                <a:gd name="textAreaRight" fmla="*/ 479520 w 478800"/>
                <a:gd name="textAreaTop" fmla="*/ 0 h 360"/>
                <a:gd name="textAreaBottom" fmla="*/ 1440 h 360"/>
              </a:gdLst>
              <a:ahLst/>
              <a:rect l="textAreaLeft" t="textAreaTop" r="textAreaRight" b="textAreaBottom"/>
              <a:pathLst>
                <a:path w="419734" h="0">
                  <a:moveTo>
                    <a:pt x="419734" y="0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prstDash val="dot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827" name="object 91" descr=""/>
            <p:cNvPicPr/>
            <p:nvPr/>
          </p:nvPicPr>
          <p:blipFill>
            <a:blip r:embed="rId9"/>
            <a:stretch/>
          </p:blipFill>
          <p:spPr>
            <a:xfrm>
              <a:off x="1753920" y="3571560"/>
              <a:ext cx="1774080" cy="1746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28" name="object 92"/>
            <p:cNvSpPr/>
            <p:nvPr/>
          </p:nvSpPr>
          <p:spPr>
            <a:xfrm>
              <a:off x="1753920" y="3571560"/>
              <a:ext cx="1774080" cy="1746720"/>
            </a:xfrm>
            <a:custGeom>
              <a:avLst/>
              <a:gdLst>
                <a:gd name="textAreaLeft" fmla="*/ 0 w 1774080"/>
                <a:gd name="textAreaRight" fmla="*/ 1774800 w 1774080"/>
                <a:gd name="textAreaTop" fmla="*/ 0 h 1746720"/>
                <a:gd name="textAreaBottom" fmla="*/ 1747440 h 1746720"/>
              </a:gdLst>
              <a:ahLst/>
              <a:rect l="textAreaLeft" t="textAreaTop" r="textAreaRight" b="textAreaBottom"/>
              <a:pathLst>
                <a:path w="1553210" h="1435735">
                  <a:moveTo>
                    <a:pt x="0" y="113664"/>
                  </a:moveTo>
                  <a:lnTo>
                    <a:pt x="8937" y="69437"/>
                  </a:lnTo>
                  <a:lnTo>
                    <a:pt x="33305" y="33305"/>
                  </a:lnTo>
                  <a:lnTo>
                    <a:pt x="69437" y="8937"/>
                  </a:lnTo>
                  <a:lnTo>
                    <a:pt x="113664" y="0"/>
                  </a:lnTo>
                  <a:lnTo>
                    <a:pt x="1439291" y="0"/>
                  </a:lnTo>
                  <a:lnTo>
                    <a:pt x="1483518" y="8937"/>
                  </a:lnTo>
                  <a:lnTo>
                    <a:pt x="1519650" y="33305"/>
                  </a:lnTo>
                  <a:lnTo>
                    <a:pt x="1544018" y="69437"/>
                  </a:lnTo>
                  <a:lnTo>
                    <a:pt x="1552956" y="113664"/>
                  </a:lnTo>
                  <a:lnTo>
                    <a:pt x="1552956" y="1321942"/>
                  </a:lnTo>
                  <a:lnTo>
                    <a:pt x="1544018" y="1366170"/>
                  </a:lnTo>
                  <a:lnTo>
                    <a:pt x="1519650" y="1402302"/>
                  </a:lnTo>
                  <a:lnTo>
                    <a:pt x="1483518" y="1426670"/>
                  </a:lnTo>
                  <a:lnTo>
                    <a:pt x="1439291" y="1435608"/>
                  </a:lnTo>
                  <a:lnTo>
                    <a:pt x="113664" y="1435608"/>
                  </a:lnTo>
                  <a:lnTo>
                    <a:pt x="69437" y="1426670"/>
                  </a:lnTo>
                  <a:lnTo>
                    <a:pt x="33305" y="1402302"/>
                  </a:lnTo>
                  <a:lnTo>
                    <a:pt x="8937" y="1366170"/>
                  </a:lnTo>
                  <a:lnTo>
                    <a:pt x="0" y="1321942"/>
                  </a:lnTo>
                  <a:lnTo>
                    <a:pt x="0" y="113664"/>
                  </a:lnTo>
                  <a:close/>
                </a:path>
              </a:pathLst>
            </a:custGeom>
            <a:noFill/>
            <a:ln w="9525">
              <a:solidFill>
                <a:srgbClr val="e8b0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829" name="object 62"/>
          <p:cNvSpPr/>
          <p:nvPr/>
        </p:nvSpPr>
        <p:spPr>
          <a:xfrm>
            <a:off x="5527440" y="4285080"/>
            <a:ext cx="2420640" cy="74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86120" indent="-17352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  <a:tabLst>
                <a:tab algn="l" pos="18612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D’autres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modèles</a:t>
            </a:r>
            <a:r>
              <a:rPr b="0" lang="fr-FR" sz="1200" spc="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classification</a:t>
            </a:r>
            <a:r>
              <a:rPr b="0" lang="fr-FR" sz="1200" spc="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52" strike="noStrike">
                <a:solidFill>
                  <a:srgbClr val="000000"/>
                </a:solidFill>
                <a:latin typeface="Corbel"/>
                <a:ea typeface="DejaVu Sans"/>
              </a:rPr>
              <a:t>à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84680">
              <a:lnSpc>
                <a:spcPct val="100000"/>
              </a:lnSpc>
              <a:tabLst>
                <a:tab algn="l" pos="18612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tester.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84680" indent="-1728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18468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Optimisation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 des</a:t>
            </a:r>
            <a:r>
              <a:rPr b="0" lang="fr-FR" sz="1200" spc="9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modèles</a:t>
            </a:r>
            <a:r>
              <a:rPr b="0" lang="fr-FR" sz="1200" spc="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avec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GridSearchCV.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0" name="object 17"/>
          <p:cNvSpPr/>
          <p:nvPr/>
        </p:nvSpPr>
        <p:spPr>
          <a:xfrm>
            <a:off x="1777320" y="3657960"/>
            <a:ext cx="1612080" cy="110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240" algn="ctr">
              <a:lnSpc>
                <a:spcPct val="100000"/>
              </a:lnSpc>
              <a:spcBef>
                <a:spcPts val="99"/>
              </a:spcBef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Equilibrage</a:t>
            </a:r>
            <a:r>
              <a:rPr b="0" lang="fr-FR" sz="1200" spc="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histogramme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Filtre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du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bruit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495360" algn="ctr">
              <a:lnSpc>
                <a:spcPct val="100000"/>
              </a:lnSpc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Contraste 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BoVW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800" algn="ctr">
              <a:lnSpc>
                <a:spcPct val="100000"/>
              </a:lnSpc>
            </a:pPr>
            <a:r>
              <a:rPr b="0" lang="fr-FR" sz="1200" spc="-2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Transfer</a:t>
            </a:r>
            <a:r>
              <a:rPr b="0" lang="fr-FR" sz="1200" spc="-2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Learning </a:t>
            </a:r>
            <a:r>
              <a:rPr b="0" lang="fr-FR" sz="12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: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671760" indent="-1735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67176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VGG16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590040" indent="-1735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59004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ResNet50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1" name="object 2"/>
          <p:cNvGrpSpPr/>
          <p:nvPr/>
        </p:nvGrpSpPr>
        <p:grpSpPr>
          <a:xfrm>
            <a:off x="1456920" y="227160"/>
            <a:ext cx="10457640" cy="6630120"/>
            <a:chOff x="1456920" y="227160"/>
            <a:chExt cx="10457640" cy="6630120"/>
          </a:xfrm>
        </p:grpSpPr>
        <p:pic>
          <p:nvPicPr>
            <p:cNvPr id="832" name="object 3" descr=""/>
            <p:cNvPicPr/>
            <p:nvPr/>
          </p:nvPicPr>
          <p:blipFill>
            <a:blip r:embed="rId1"/>
            <a:stretch/>
          </p:blipFill>
          <p:spPr>
            <a:xfrm>
              <a:off x="4617720" y="227160"/>
              <a:ext cx="7296840" cy="390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33" name="object 4" descr=""/>
            <p:cNvPicPr/>
            <p:nvPr/>
          </p:nvPicPr>
          <p:blipFill>
            <a:blip r:embed="rId2"/>
            <a:stretch/>
          </p:blipFill>
          <p:spPr>
            <a:xfrm>
              <a:off x="1456920" y="2170080"/>
              <a:ext cx="4808880" cy="46872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834" name="PlaceHolder 1"/>
          <p:cNvSpPr>
            <a:spLocks noGrp="1"/>
          </p:cNvSpPr>
          <p:nvPr>
            <p:ph type="title"/>
          </p:nvPr>
        </p:nvSpPr>
        <p:spPr>
          <a:xfrm>
            <a:off x="1563120" y="182160"/>
            <a:ext cx="9558720" cy="115704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1" lang="fr-FR" sz="4000" spc="-12" strike="noStrike">
                <a:solidFill>
                  <a:srgbClr val="000000"/>
                </a:solidFill>
                <a:latin typeface="Corbel"/>
              </a:rPr>
              <a:t>QUESTIONS</a:t>
            </a:r>
            <a:r>
              <a:rPr b="1" lang="fr-FR" sz="4000" spc="-60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" strike="noStrike">
                <a:solidFill>
                  <a:srgbClr val="000000"/>
                </a:solidFill>
                <a:latin typeface="Corbel"/>
              </a:rPr>
              <a:t>-</a:t>
            </a:r>
            <a:r>
              <a:rPr b="1" lang="fr-FR" sz="4000" spc="-92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2" strike="noStrike">
                <a:solidFill>
                  <a:srgbClr val="000000"/>
                </a:solidFill>
                <a:latin typeface="Corbel"/>
              </a:rPr>
              <a:t>REPONSES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5" name="object 6"/>
          <p:cNvSpPr/>
          <p:nvPr/>
        </p:nvSpPr>
        <p:spPr>
          <a:xfrm>
            <a:off x="11955600" y="6580440"/>
            <a:ext cx="153720" cy="16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0" lang="fr-FR" sz="1000" spc="-26" strike="noStrike">
                <a:solidFill>
                  <a:srgbClr val="000000"/>
                </a:solidFill>
                <a:latin typeface="Corbel"/>
                <a:ea typeface="DejaVu Sans"/>
              </a:rPr>
              <a:t>28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object 2"/>
          <p:cNvSpPr/>
          <p:nvPr/>
        </p:nvSpPr>
        <p:spPr>
          <a:xfrm>
            <a:off x="11280960" y="5999760"/>
            <a:ext cx="129600" cy="1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941"/>
              </a:lnSpc>
            </a:pPr>
            <a:r>
              <a:rPr b="0" lang="fr-FR" sz="1000" spc="-41" strike="noStrike">
                <a:solidFill>
                  <a:srgbClr val="000000"/>
                </a:solidFill>
                <a:latin typeface="Corbel"/>
                <a:ea typeface="DejaVu Sans"/>
              </a:rPr>
              <a:t>29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7" name="PlaceHolder 1"/>
          <p:cNvSpPr>
            <a:spLocks noGrp="1"/>
          </p:cNvSpPr>
          <p:nvPr>
            <p:ph type="title"/>
          </p:nvPr>
        </p:nvSpPr>
        <p:spPr>
          <a:xfrm>
            <a:off x="1563120" y="182160"/>
            <a:ext cx="9558720" cy="115704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1" lang="fr-FR" sz="4000" spc="-1" strike="noStrike">
                <a:solidFill>
                  <a:srgbClr val="000000"/>
                </a:solidFill>
                <a:latin typeface="Corbel"/>
              </a:rPr>
              <a:t>API</a:t>
            </a:r>
            <a:r>
              <a:rPr b="1" lang="fr-FR" sz="4000" spc="-185" strike="noStrike">
                <a:solidFill>
                  <a:srgbClr val="000000"/>
                </a:solidFill>
                <a:latin typeface="Corbel"/>
              </a:rPr>
              <a:t> 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38" name="object 4"/>
          <p:cNvGrpSpPr/>
          <p:nvPr/>
        </p:nvGrpSpPr>
        <p:grpSpPr>
          <a:xfrm>
            <a:off x="2429280" y="3281040"/>
            <a:ext cx="2099880" cy="2061720"/>
            <a:chOff x="2429280" y="3281040"/>
            <a:chExt cx="2099880" cy="2061720"/>
          </a:xfrm>
        </p:grpSpPr>
        <p:pic>
          <p:nvPicPr>
            <p:cNvPr id="839" name="object 5" descr=""/>
            <p:cNvPicPr/>
            <p:nvPr/>
          </p:nvPicPr>
          <p:blipFill>
            <a:blip r:embed="rId1"/>
            <a:stretch/>
          </p:blipFill>
          <p:spPr>
            <a:xfrm>
              <a:off x="2429280" y="3281040"/>
              <a:ext cx="2099520" cy="2061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40" name="object 6"/>
            <p:cNvSpPr/>
            <p:nvPr/>
          </p:nvSpPr>
          <p:spPr>
            <a:xfrm>
              <a:off x="2429280" y="3281040"/>
              <a:ext cx="2099880" cy="2061720"/>
            </a:xfrm>
            <a:custGeom>
              <a:avLst/>
              <a:gdLst>
                <a:gd name="textAreaLeft" fmla="*/ 0 w 2099880"/>
                <a:gd name="textAreaRight" fmla="*/ 2100600 w 2099880"/>
                <a:gd name="textAreaTop" fmla="*/ 0 h 2061720"/>
                <a:gd name="textAreaBottom" fmla="*/ 2062440 h 2061720"/>
              </a:gdLst>
              <a:ahLst/>
              <a:rect l="textAreaLeft" t="textAreaTop" r="textAreaRight" b="textAreaBottom"/>
              <a:pathLst>
                <a:path w="2100579" h="2062479">
                  <a:moveTo>
                    <a:pt x="0" y="163322"/>
                  </a:moveTo>
                  <a:lnTo>
                    <a:pt x="5836" y="119915"/>
                  </a:lnTo>
                  <a:lnTo>
                    <a:pt x="22304" y="80903"/>
                  </a:lnTo>
                  <a:lnTo>
                    <a:pt x="47847" y="47847"/>
                  </a:lnTo>
                  <a:lnTo>
                    <a:pt x="80903" y="22304"/>
                  </a:lnTo>
                  <a:lnTo>
                    <a:pt x="119915" y="5836"/>
                  </a:lnTo>
                  <a:lnTo>
                    <a:pt x="163321" y="0"/>
                  </a:lnTo>
                  <a:lnTo>
                    <a:pt x="1936749" y="0"/>
                  </a:lnTo>
                  <a:lnTo>
                    <a:pt x="1980156" y="5836"/>
                  </a:lnTo>
                  <a:lnTo>
                    <a:pt x="2019168" y="22304"/>
                  </a:lnTo>
                  <a:lnTo>
                    <a:pt x="2052224" y="47847"/>
                  </a:lnTo>
                  <a:lnTo>
                    <a:pt x="2077767" y="80903"/>
                  </a:lnTo>
                  <a:lnTo>
                    <a:pt x="2094235" y="119915"/>
                  </a:lnTo>
                  <a:lnTo>
                    <a:pt x="2100072" y="163322"/>
                  </a:lnTo>
                  <a:lnTo>
                    <a:pt x="2100072" y="1898650"/>
                  </a:lnTo>
                  <a:lnTo>
                    <a:pt x="2094235" y="1942056"/>
                  </a:lnTo>
                  <a:lnTo>
                    <a:pt x="2077767" y="1981068"/>
                  </a:lnTo>
                  <a:lnTo>
                    <a:pt x="2052224" y="2014124"/>
                  </a:lnTo>
                  <a:lnTo>
                    <a:pt x="2019168" y="2039667"/>
                  </a:lnTo>
                  <a:lnTo>
                    <a:pt x="1980156" y="2056135"/>
                  </a:lnTo>
                  <a:lnTo>
                    <a:pt x="1936749" y="2061971"/>
                  </a:lnTo>
                  <a:lnTo>
                    <a:pt x="163321" y="2061971"/>
                  </a:lnTo>
                  <a:lnTo>
                    <a:pt x="119915" y="2056135"/>
                  </a:lnTo>
                  <a:lnTo>
                    <a:pt x="80903" y="2039667"/>
                  </a:lnTo>
                  <a:lnTo>
                    <a:pt x="47847" y="2014124"/>
                  </a:lnTo>
                  <a:lnTo>
                    <a:pt x="22304" y="1981068"/>
                  </a:lnTo>
                  <a:lnTo>
                    <a:pt x="5836" y="1942056"/>
                  </a:lnTo>
                  <a:lnTo>
                    <a:pt x="0" y="1898650"/>
                  </a:lnTo>
                  <a:lnTo>
                    <a:pt x="0" y="163322"/>
                  </a:lnTo>
                  <a:close/>
                </a:path>
              </a:pathLst>
            </a:custGeom>
            <a:noFill/>
            <a:ln w="9525">
              <a:solidFill>
                <a:srgbClr val="c0deb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841" name="object 7"/>
          <p:cNvSpPr/>
          <p:nvPr/>
        </p:nvSpPr>
        <p:spPr>
          <a:xfrm>
            <a:off x="2637360" y="3284640"/>
            <a:ext cx="168408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Requête</a:t>
            </a:r>
            <a:r>
              <a:rPr b="1" lang="fr-FR" sz="1200" spc="-4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écrite</a:t>
            </a:r>
            <a:r>
              <a:rPr b="1" lang="fr-FR" sz="12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en</a:t>
            </a:r>
            <a:r>
              <a:rPr b="1" lang="fr-FR" sz="1200" spc="-2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Python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42" name="object 8"/>
          <p:cNvGrpSpPr/>
          <p:nvPr/>
        </p:nvGrpSpPr>
        <p:grpSpPr>
          <a:xfrm>
            <a:off x="6120" y="3281040"/>
            <a:ext cx="4420440" cy="2061720"/>
            <a:chOff x="6120" y="3281040"/>
            <a:chExt cx="4420440" cy="2061720"/>
          </a:xfrm>
        </p:grpSpPr>
        <p:pic>
          <p:nvPicPr>
            <p:cNvPr id="843" name="object 9" descr=""/>
            <p:cNvPicPr/>
            <p:nvPr/>
          </p:nvPicPr>
          <p:blipFill>
            <a:blip r:embed="rId2"/>
            <a:stretch/>
          </p:blipFill>
          <p:spPr>
            <a:xfrm>
              <a:off x="2531520" y="3727800"/>
              <a:ext cx="1895040" cy="1270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44" name="object 10" descr=""/>
            <p:cNvPicPr/>
            <p:nvPr/>
          </p:nvPicPr>
          <p:blipFill>
            <a:blip r:embed="rId3"/>
            <a:stretch/>
          </p:blipFill>
          <p:spPr>
            <a:xfrm>
              <a:off x="6120" y="3281040"/>
              <a:ext cx="2305080" cy="2061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45" name="object 11"/>
            <p:cNvSpPr/>
            <p:nvPr/>
          </p:nvSpPr>
          <p:spPr>
            <a:xfrm>
              <a:off x="6120" y="3281040"/>
              <a:ext cx="2305440" cy="2061720"/>
            </a:xfrm>
            <a:custGeom>
              <a:avLst/>
              <a:gdLst>
                <a:gd name="textAreaLeft" fmla="*/ 0 w 2305440"/>
                <a:gd name="textAreaRight" fmla="*/ 2306160 w 2305440"/>
                <a:gd name="textAreaTop" fmla="*/ 0 h 2061720"/>
                <a:gd name="textAreaBottom" fmla="*/ 2062440 h 2061720"/>
              </a:gdLst>
              <a:ahLst/>
              <a:rect l="textAreaLeft" t="textAreaTop" r="textAreaRight" b="textAreaBottom"/>
              <a:pathLst>
                <a:path w="2306320" h="2062479">
                  <a:moveTo>
                    <a:pt x="0" y="163322"/>
                  </a:moveTo>
                  <a:lnTo>
                    <a:pt x="5832" y="119915"/>
                  </a:lnTo>
                  <a:lnTo>
                    <a:pt x="22290" y="80903"/>
                  </a:lnTo>
                  <a:lnTo>
                    <a:pt x="47820" y="47847"/>
                  </a:lnTo>
                  <a:lnTo>
                    <a:pt x="80864" y="22304"/>
                  </a:lnTo>
                  <a:lnTo>
                    <a:pt x="119866" y="5836"/>
                  </a:lnTo>
                  <a:lnTo>
                    <a:pt x="163271" y="0"/>
                  </a:lnTo>
                  <a:lnTo>
                    <a:pt x="2142490" y="0"/>
                  </a:lnTo>
                  <a:lnTo>
                    <a:pt x="2185896" y="5836"/>
                  </a:lnTo>
                  <a:lnTo>
                    <a:pt x="2224908" y="22304"/>
                  </a:lnTo>
                  <a:lnTo>
                    <a:pt x="2257964" y="47847"/>
                  </a:lnTo>
                  <a:lnTo>
                    <a:pt x="2283507" y="80903"/>
                  </a:lnTo>
                  <a:lnTo>
                    <a:pt x="2299975" y="119915"/>
                  </a:lnTo>
                  <a:lnTo>
                    <a:pt x="2305812" y="163322"/>
                  </a:lnTo>
                  <a:lnTo>
                    <a:pt x="2305812" y="1898650"/>
                  </a:lnTo>
                  <a:lnTo>
                    <a:pt x="2299975" y="1942056"/>
                  </a:lnTo>
                  <a:lnTo>
                    <a:pt x="2283507" y="1981068"/>
                  </a:lnTo>
                  <a:lnTo>
                    <a:pt x="2257964" y="2014124"/>
                  </a:lnTo>
                  <a:lnTo>
                    <a:pt x="2224908" y="2039667"/>
                  </a:lnTo>
                  <a:lnTo>
                    <a:pt x="2185896" y="2056135"/>
                  </a:lnTo>
                  <a:lnTo>
                    <a:pt x="2142490" y="2061971"/>
                  </a:lnTo>
                  <a:lnTo>
                    <a:pt x="163271" y="2061971"/>
                  </a:lnTo>
                  <a:lnTo>
                    <a:pt x="119866" y="2056135"/>
                  </a:lnTo>
                  <a:lnTo>
                    <a:pt x="80864" y="2039667"/>
                  </a:lnTo>
                  <a:lnTo>
                    <a:pt x="47820" y="2014124"/>
                  </a:lnTo>
                  <a:lnTo>
                    <a:pt x="22290" y="1981068"/>
                  </a:lnTo>
                  <a:lnTo>
                    <a:pt x="5832" y="1942056"/>
                  </a:lnTo>
                  <a:lnTo>
                    <a:pt x="0" y="1898650"/>
                  </a:lnTo>
                  <a:lnTo>
                    <a:pt x="0" y="163322"/>
                  </a:lnTo>
                  <a:close/>
                </a:path>
              </a:pathLst>
            </a:custGeom>
            <a:noFill/>
            <a:ln w="9525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846" name="object 12"/>
          <p:cNvSpPr/>
          <p:nvPr/>
        </p:nvSpPr>
        <p:spPr>
          <a:xfrm>
            <a:off x="389520" y="3284640"/>
            <a:ext cx="153792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Requête</a:t>
            </a:r>
            <a:r>
              <a:rPr b="1" lang="fr-FR" sz="1200" spc="-4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native</a:t>
            </a:r>
            <a:r>
              <a:rPr b="1" lang="fr-FR" sz="1200" spc="-2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de</a:t>
            </a:r>
            <a:r>
              <a:rPr b="1" lang="fr-FR" sz="1200" spc="-2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l’API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47" name="object 13"/>
          <p:cNvGrpSpPr/>
          <p:nvPr/>
        </p:nvGrpSpPr>
        <p:grpSpPr>
          <a:xfrm>
            <a:off x="159840" y="822960"/>
            <a:ext cx="11102040" cy="4345920"/>
            <a:chOff x="159840" y="822960"/>
            <a:chExt cx="11102040" cy="4345920"/>
          </a:xfrm>
        </p:grpSpPr>
        <p:pic>
          <p:nvPicPr>
            <p:cNvPr id="848" name="object 14" descr=""/>
            <p:cNvPicPr/>
            <p:nvPr/>
          </p:nvPicPr>
          <p:blipFill>
            <a:blip r:embed="rId4"/>
            <a:stretch/>
          </p:blipFill>
          <p:spPr>
            <a:xfrm>
              <a:off x="164520" y="3589200"/>
              <a:ext cx="1989720" cy="157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49" name="object 15"/>
            <p:cNvSpPr/>
            <p:nvPr/>
          </p:nvSpPr>
          <p:spPr>
            <a:xfrm>
              <a:off x="159840" y="3584160"/>
              <a:ext cx="1999440" cy="1584720"/>
            </a:xfrm>
            <a:custGeom>
              <a:avLst/>
              <a:gdLst>
                <a:gd name="textAreaLeft" fmla="*/ 0 w 1999440"/>
                <a:gd name="textAreaRight" fmla="*/ 2000160 w 1999440"/>
                <a:gd name="textAreaTop" fmla="*/ 0 h 1584720"/>
                <a:gd name="textAreaBottom" fmla="*/ 1585440 h 1584720"/>
              </a:gdLst>
              <a:ahLst/>
              <a:rect l="textAreaLeft" t="textAreaTop" r="textAreaRight" b="textAreaBottom"/>
              <a:pathLst>
                <a:path w="2000250" h="1585595">
                  <a:moveTo>
                    <a:pt x="0" y="1585340"/>
                  </a:moveTo>
                  <a:lnTo>
                    <a:pt x="1999869" y="1585340"/>
                  </a:lnTo>
                  <a:lnTo>
                    <a:pt x="1999869" y="0"/>
                  </a:lnTo>
                  <a:lnTo>
                    <a:pt x="0" y="0"/>
                  </a:lnTo>
                  <a:lnTo>
                    <a:pt x="0" y="1585340"/>
                  </a:lnTo>
                  <a:close/>
                </a:path>
              </a:pathLst>
            </a:custGeom>
            <a:noFill/>
            <a:ln w="9525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850" name="object 16" descr=""/>
            <p:cNvPicPr/>
            <p:nvPr/>
          </p:nvPicPr>
          <p:blipFill>
            <a:blip r:embed="rId5"/>
            <a:stretch/>
          </p:blipFill>
          <p:spPr>
            <a:xfrm>
              <a:off x="1484280" y="822960"/>
              <a:ext cx="9777240" cy="2414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51" name="object 17"/>
            <p:cNvSpPr/>
            <p:nvPr/>
          </p:nvSpPr>
          <p:spPr>
            <a:xfrm>
              <a:off x="1484280" y="822960"/>
              <a:ext cx="9777600" cy="2414880"/>
            </a:xfrm>
            <a:custGeom>
              <a:avLst/>
              <a:gdLst>
                <a:gd name="textAreaLeft" fmla="*/ 0 w 9777600"/>
                <a:gd name="textAreaRight" fmla="*/ 9778320 w 9777600"/>
                <a:gd name="textAreaTop" fmla="*/ 0 h 2414880"/>
                <a:gd name="textAreaBottom" fmla="*/ 2415600 h 2414880"/>
              </a:gdLst>
              <a:ahLst/>
              <a:rect l="textAreaLeft" t="textAreaTop" r="textAreaRight" b="textAreaBottom"/>
              <a:pathLst>
                <a:path w="9778365" h="2415540">
                  <a:moveTo>
                    <a:pt x="0" y="161670"/>
                  </a:moveTo>
                  <a:lnTo>
                    <a:pt x="5775" y="118695"/>
                  </a:lnTo>
                  <a:lnTo>
                    <a:pt x="22074" y="80075"/>
                  </a:lnTo>
                  <a:lnTo>
                    <a:pt x="47355" y="47355"/>
                  </a:lnTo>
                  <a:lnTo>
                    <a:pt x="80075" y="22074"/>
                  </a:lnTo>
                  <a:lnTo>
                    <a:pt x="118695" y="5775"/>
                  </a:lnTo>
                  <a:lnTo>
                    <a:pt x="161671" y="0"/>
                  </a:lnTo>
                  <a:lnTo>
                    <a:pt x="9616313" y="0"/>
                  </a:lnTo>
                  <a:lnTo>
                    <a:pt x="9659288" y="5775"/>
                  </a:lnTo>
                  <a:lnTo>
                    <a:pt x="9697908" y="22074"/>
                  </a:lnTo>
                  <a:lnTo>
                    <a:pt x="9730628" y="47355"/>
                  </a:lnTo>
                  <a:lnTo>
                    <a:pt x="9755909" y="80075"/>
                  </a:lnTo>
                  <a:lnTo>
                    <a:pt x="9772208" y="118695"/>
                  </a:lnTo>
                  <a:lnTo>
                    <a:pt x="9777984" y="161670"/>
                  </a:lnTo>
                  <a:lnTo>
                    <a:pt x="9777984" y="2253868"/>
                  </a:lnTo>
                  <a:lnTo>
                    <a:pt x="9772208" y="2296844"/>
                  </a:lnTo>
                  <a:lnTo>
                    <a:pt x="9755909" y="2335464"/>
                  </a:lnTo>
                  <a:lnTo>
                    <a:pt x="9730628" y="2368184"/>
                  </a:lnTo>
                  <a:lnTo>
                    <a:pt x="9697908" y="2393465"/>
                  </a:lnTo>
                  <a:lnTo>
                    <a:pt x="9659288" y="2409764"/>
                  </a:lnTo>
                  <a:lnTo>
                    <a:pt x="9616313" y="2415540"/>
                  </a:lnTo>
                  <a:lnTo>
                    <a:pt x="161671" y="2415540"/>
                  </a:lnTo>
                  <a:lnTo>
                    <a:pt x="118695" y="2409764"/>
                  </a:lnTo>
                  <a:lnTo>
                    <a:pt x="80075" y="2393465"/>
                  </a:lnTo>
                  <a:lnTo>
                    <a:pt x="47355" y="2368184"/>
                  </a:lnTo>
                  <a:lnTo>
                    <a:pt x="22074" y="2335464"/>
                  </a:lnTo>
                  <a:lnTo>
                    <a:pt x="5775" y="2296844"/>
                  </a:lnTo>
                  <a:lnTo>
                    <a:pt x="0" y="2253868"/>
                  </a:lnTo>
                  <a:lnTo>
                    <a:pt x="0" y="161670"/>
                  </a:lnTo>
                  <a:close/>
                </a:path>
              </a:pathLst>
            </a:custGeom>
            <a:noFill/>
            <a:ln w="9524">
              <a:solidFill>
                <a:srgbClr val="aaaaa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852" name="object 18"/>
          <p:cNvSpPr/>
          <p:nvPr/>
        </p:nvSpPr>
        <p:spPr>
          <a:xfrm>
            <a:off x="1610640" y="927360"/>
            <a:ext cx="9436680" cy="209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fr-FR" sz="12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Fonctionnement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de</a:t>
            </a:r>
            <a:r>
              <a:rPr b="1" lang="fr-FR" sz="1200" spc="7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2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l’API</a:t>
            </a:r>
            <a:r>
              <a:rPr b="1" lang="fr-FR" sz="1200" spc="-7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: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86120" indent="-1735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186120"/>
              </a:tabLst>
            </a:pPr>
            <a:r>
              <a:rPr b="0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Le</a:t>
            </a:r>
            <a:r>
              <a:rPr b="0" lang="fr-FR" sz="1200" spc="-1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2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fonctionnement</a:t>
            </a:r>
            <a:r>
              <a:rPr b="0" lang="fr-FR" sz="1200" spc="-2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se</a:t>
            </a:r>
            <a:r>
              <a:rPr b="0" lang="fr-FR" sz="1200" spc="-7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fait</a:t>
            </a:r>
            <a:r>
              <a:rPr b="0" lang="fr-FR" sz="1200" spc="-2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en</a:t>
            </a:r>
            <a:r>
              <a:rPr b="0" lang="fr-FR" sz="1200" spc="-1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plusieurs</a:t>
            </a:r>
            <a:r>
              <a:rPr b="0" lang="fr-FR" sz="12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étapes</a:t>
            </a:r>
            <a:r>
              <a:rPr b="0" lang="fr-FR" sz="1200" spc="-1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2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: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1" marL="698040" indent="-22788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  <a:tabLst>
                <a:tab algn="l" pos="698040"/>
              </a:tabLst>
            </a:pP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La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première</a:t>
            </a:r>
            <a:r>
              <a:rPr b="0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étape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est</a:t>
            </a:r>
            <a:r>
              <a:rPr b="0" lang="fr-FR" sz="1100" spc="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1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s'inscrire</a:t>
            </a:r>
            <a:r>
              <a:rPr b="0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sur le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site</a:t>
            </a:r>
            <a:r>
              <a:rPr b="0" lang="fr-FR" sz="11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d'AWS en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tant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que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partenaire</a:t>
            </a:r>
            <a:r>
              <a:rPr b="0" lang="fr-FR" sz="11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d'Amazon,</a:t>
            </a:r>
            <a:r>
              <a:rPr b="0" lang="fr-FR" sz="11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et</a:t>
            </a:r>
            <a:r>
              <a:rPr b="0" lang="fr-FR" sz="11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remplir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les</a:t>
            </a:r>
            <a:r>
              <a:rPr b="0" lang="fr-FR" sz="11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différentes</a:t>
            </a:r>
            <a:r>
              <a:rPr b="0" lang="fr-FR" sz="11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informations</a:t>
            </a:r>
            <a:r>
              <a:rPr b="0" lang="fr-FR" sz="11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sur notre</a:t>
            </a:r>
            <a:r>
              <a:rPr b="0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boutique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et</a:t>
            </a:r>
            <a:r>
              <a:rPr b="0" lang="fr-FR" sz="11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les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marL="698400">
              <a:lnSpc>
                <a:spcPct val="100000"/>
              </a:lnSpc>
              <a:spcBef>
                <a:spcPts val="6"/>
              </a:spcBef>
              <a:tabLst>
                <a:tab algn="l" pos="698040"/>
              </a:tabLst>
            </a:pP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produits</a:t>
            </a:r>
            <a:r>
              <a:rPr b="0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que</a:t>
            </a:r>
            <a:r>
              <a:rPr b="0" lang="fr-FR" sz="11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l'on</a:t>
            </a:r>
            <a:r>
              <a:rPr b="0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vend.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lvl="1" marL="699840" indent="-230040">
              <a:lnSpc>
                <a:spcPct val="100000"/>
              </a:lnSpc>
              <a:buClr>
                <a:srgbClr val="000000"/>
              </a:buClr>
              <a:buFont typeface="OpenSymbol"/>
              <a:buAutoNum type="arabicPeriod" startAt="2"/>
              <a:tabLst>
                <a:tab algn="l" pos="699840"/>
              </a:tabLst>
            </a:pP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Ensuite,</a:t>
            </a:r>
            <a:r>
              <a:rPr b="0" lang="fr-FR" sz="11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nous</a:t>
            </a:r>
            <a:r>
              <a:rPr b="0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devons</a:t>
            </a:r>
            <a:r>
              <a:rPr b="0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identifier</a:t>
            </a:r>
            <a:r>
              <a:rPr b="0" lang="fr-FR" sz="11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la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fonction</a:t>
            </a:r>
            <a:r>
              <a:rPr b="0" lang="fr-FR" sz="11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base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que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nous</a:t>
            </a:r>
            <a:r>
              <a:rPr b="0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allons</a:t>
            </a:r>
            <a:r>
              <a:rPr b="0" lang="fr-FR" sz="11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utiliser.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Quelques</a:t>
            </a:r>
            <a:r>
              <a:rPr b="0" lang="fr-FR" sz="11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1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exemples</a:t>
            </a:r>
            <a:r>
              <a:rPr b="0" lang="fr-FR" sz="1100" spc="-2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1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: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lvl="2" marL="1099080" indent="-172800">
              <a:lnSpc>
                <a:spcPct val="100000"/>
              </a:lnSpc>
              <a:spcBef>
                <a:spcPts val="6"/>
              </a:spcBef>
              <a:buClr>
                <a:srgbClr val="000000"/>
              </a:buClr>
              <a:buFont typeface="Arial"/>
              <a:buChar char="•"/>
              <a:tabLst>
                <a:tab algn="l" pos="1099080"/>
              </a:tabLst>
            </a:pPr>
            <a:r>
              <a:rPr b="1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ItemSearch</a:t>
            </a:r>
            <a:r>
              <a:rPr b="1" lang="fr-FR" sz="10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–</a:t>
            </a:r>
            <a:r>
              <a:rPr b="1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 recherche</a:t>
            </a:r>
            <a:r>
              <a:rPr b="1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 d’un</a:t>
            </a:r>
            <a:r>
              <a:rPr b="1" lang="fr-FR" sz="1000" spc="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article</a:t>
            </a:r>
            <a:r>
              <a:rPr b="1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spécifique</a:t>
            </a:r>
            <a:r>
              <a:rPr b="1" lang="fr-FR" sz="10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ou</a:t>
            </a:r>
            <a:r>
              <a:rPr b="1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d’un</a:t>
            </a:r>
            <a:r>
              <a:rPr b="1" lang="fr-FR" sz="1000" spc="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groupe </a:t>
            </a:r>
            <a:r>
              <a:rPr b="1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d’articles</a:t>
            </a:r>
            <a:r>
              <a:rPr b="1" lang="fr-FR" sz="10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en</a:t>
            </a:r>
            <a:r>
              <a:rPr b="1" lang="fr-FR" sz="10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fonction</a:t>
            </a:r>
            <a:r>
              <a:rPr b="1" lang="fr-FR" sz="10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de </a:t>
            </a:r>
            <a:r>
              <a:rPr b="1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paramètres</a:t>
            </a:r>
            <a:r>
              <a:rPr b="1" lang="fr-FR" sz="10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comme</a:t>
            </a:r>
            <a:r>
              <a:rPr b="1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la</a:t>
            </a:r>
            <a:r>
              <a:rPr b="1" lang="fr-FR" sz="10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catégorie,</a:t>
            </a:r>
            <a:r>
              <a:rPr b="1" lang="fr-FR" sz="10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le</a:t>
            </a:r>
            <a:r>
              <a:rPr b="1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fabricant,</a:t>
            </a:r>
            <a:r>
              <a:rPr b="1" lang="fr-FR" sz="10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le</a:t>
            </a:r>
            <a:r>
              <a:rPr b="1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titre,</a:t>
            </a:r>
            <a:r>
              <a:rPr b="1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le</a:t>
            </a:r>
            <a:r>
              <a:rPr b="1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000" spc="-21" strike="noStrike">
                <a:solidFill>
                  <a:srgbClr val="000000"/>
                </a:solidFill>
                <a:latin typeface="Corbel"/>
                <a:ea typeface="DejaVu Sans"/>
              </a:rPr>
              <a:t>prix</a:t>
            </a:r>
            <a:r>
              <a:rPr b="1" lang="fr-FR" sz="1000" spc="494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minimum,</a:t>
            </a:r>
            <a:r>
              <a:rPr b="1" lang="fr-FR" sz="10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etc.</a:t>
            </a:r>
            <a:r>
              <a:rPr b="1" lang="fr-FR" sz="10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Cette</a:t>
            </a:r>
            <a:r>
              <a:rPr b="1" lang="fr-FR" sz="10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fonction</a:t>
            </a:r>
            <a:r>
              <a:rPr b="1" lang="fr-FR" sz="10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peut</a:t>
            </a:r>
            <a:r>
              <a:rPr b="1" lang="fr-FR" sz="10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donner</a:t>
            </a:r>
            <a:r>
              <a:rPr b="1" lang="fr-FR" sz="10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un</a:t>
            </a:r>
            <a:r>
              <a:rPr b="1" lang="fr-FR" sz="10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ou</a:t>
            </a:r>
            <a:r>
              <a:rPr b="1" lang="fr-FR" sz="10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plusieurs</a:t>
            </a:r>
            <a:r>
              <a:rPr b="1" lang="fr-FR" sz="10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résultats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  <a:p>
            <a:pPr lvl="2" marL="1099080" indent="-172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1099080"/>
              </a:tabLst>
            </a:pPr>
            <a:r>
              <a:rPr b="0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ItemLookup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 –</a:t>
            </a:r>
            <a:r>
              <a:rPr b="0" lang="fr-FR" sz="10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Recherche</a:t>
            </a:r>
            <a:r>
              <a:rPr b="0" lang="fr-FR" sz="1000" spc="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d’un</a:t>
            </a:r>
            <a:r>
              <a:rPr b="0" lang="fr-FR" sz="10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article</a:t>
            </a:r>
            <a:r>
              <a:rPr b="0" lang="fr-FR" sz="10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spécifique à</a:t>
            </a:r>
            <a:r>
              <a:rPr b="0" lang="fr-FR" sz="10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l’aide d’un</a:t>
            </a:r>
            <a:r>
              <a:rPr b="0" lang="fr-FR" sz="10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identifiant</a:t>
            </a:r>
            <a:r>
              <a:rPr b="0" lang="fr-FR" sz="1000" spc="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comme</a:t>
            </a:r>
            <a:r>
              <a:rPr b="0" lang="fr-FR" sz="10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l’ISBN</a:t>
            </a:r>
            <a:r>
              <a:rPr b="0" lang="fr-FR" sz="10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(pour</a:t>
            </a:r>
            <a:r>
              <a:rPr b="0" lang="fr-FR" sz="10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les</a:t>
            </a:r>
            <a:r>
              <a:rPr b="0" lang="fr-FR" sz="10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livres)</a:t>
            </a:r>
            <a:r>
              <a:rPr b="0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ou</a:t>
            </a:r>
            <a:r>
              <a:rPr b="0" lang="fr-FR" sz="10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l’ASIN</a:t>
            </a:r>
            <a:r>
              <a:rPr b="0" lang="fr-FR" sz="10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(ASIN</a:t>
            </a:r>
            <a:r>
              <a:rPr b="0" lang="fr-FR" sz="10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Amazon</a:t>
            </a:r>
            <a:r>
              <a:rPr b="0" lang="fr-FR" sz="10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Standard</a:t>
            </a:r>
            <a:r>
              <a:rPr b="0" lang="fr-FR" sz="10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Identification</a:t>
            </a:r>
            <a:r>
              <a:rPr b="0" lang="fr-FR" sz="1000" spc="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Number,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  <a:p>
            <a:pPr marL="1099080">
              <a:lnSpc>
                <a:spcPct val="100000"/>
              </a:lnSpc>
              <a:tabLst>
                <a:tab algn="l" pos="1099080"/>
              </a:tabLst>
            </a:pP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code</a:t>
            </a:r>
            <a:r>
              <a:rPr b="0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unique</a:t>
            </a:r>
            <a:r>
              <a:rPr b="0" lang="fr-FR" sz="10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attribué</a:t>
            </a:r>
            <a:r>
              <a:rPr b="0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à</a:t>
            </a:r>
            <a:r>
              <a:rPr b="0" lang="fr-FR" sz="10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tous</a:t>
            </a:r>
            <a:r>
              <a:rPr b="0" lang="fr-FR" sz="10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les</a:t>
            </a:r>
            <a:r>
              <a:rPr b="0" lang="fr-FR" sz="10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produits</a:t>
            </a:r>
            <a:r>
              <a:rPr b="0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0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son</a:t>
            </a:r>
            <a:r>
              <a:rPr b="0" lang="fr-FR" sz="10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catalogue).</a:t>
            </a:r>
            <a:r>
              <a:rPr b="0" lang="fr-FR" sz="10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Cette</a:t>
            </a:r>
            <a:r>
              <a:rPr b="0" lang="fr-FR" sz="10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fonction</a:t>
            </a:r>
            <a:r>
              <a:rPr b="0" lang="fr-FR" sz="10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ne</a:t>
            </a:r>
            <a:r>
              <a:rPr b="0" lang="fr-FR" sz="10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donne</a:t>
            </a:r>
            <a:r>
              <a:rPr b="0" lang="fr-FR" sz="10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qu’un</a:t>
            </a:r>
            <a:r>
              <a:rPr b="0" lang="fr-FR" sz="10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résultat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  <a:p>
            <a:pPr lvl="2" marL="1099080" indent="-172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1099080"/>
              </a:tabLst>
            </a:pPr>
            <a:r>
              <a:rPr b="0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SimilarityLookup</a:t>
            </a:r>
            <a:r>
              <a:rPr b="0" lang="fr-FR" sz="1000" spc="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–</a:t>
            </a:r>
            <a:r>
              <a:rPr b="0" lang="fr-FR" sz="10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Recherche</a:t>
            </a:r>
            <a:r>
              <a:rPr b="0" lang="fr-FR" sz="1000" spc="29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d’articles</a:t>
            </a:r>
            <a:r>
              <a:rPr b="0" lang="fr-FR" sz="1000" spc="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similaires</a:t>
            </a:r>
            <a:r>
              <a:rPr b="0" lang="fr-FR" sz="1000" spc="9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à</a:t>
            </a:r>
            <a:r>
              <a:rPr b="0" lang="fr-FR" sz="10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celui</a:t>
            </a:r>
            <a:r>
              <a:rPr b="0" lang="fr-FR" sz="1000" spc="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mentionné</a:t>
            </a:r>
            <a:r>
              <a:rPr b="0" lang="fr-FR" sz="1000" spc="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dans</a:t>
            </a:r>
            <a:r>
              <a:rPr b="0" lang="fr-FR" sz="10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la</a:t>
            </a:r>
            <a:r>
              <a:rPr b="0" lang="fr-FR" sz="10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requête</a:t>
            </a:r>
            <a:r>
              <a:rPr b="0" lang="fr-FR" sz="1000" spc="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26" strike="noStrike">
                <a:solidFill>
                  <a:srgbClr val="000000"/>
                </a:solidFill>
                <a:latin typeface="Corbel"/>
                <a:ea typeface="DejaVu Sans"/>
              </a:rPr>
              <a:t>API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  <a:p>
            <a:pPr lvl="2" marL="1099080" indent="-172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1099080"/>
              </a:tabLst>
            </a:pPr>
            <a:r>
              <a:rPr b="0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CartCreate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–</a:t>
            </a:r>
            <a:r>
              <a:rPr b="0" lang="fr-FR" sz="10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Création d’un</a:t>
            </a:r>
            <a:r>
              <a:rPr b="0" lang="fr-FR" sz="10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panier</a:t>
            </a:r>
            <a:r>
              <a:rPr b="0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virtuel</a:t>
            </a:r>
            <a:r>
              <a:rPr b="0" lang="fr-FR" sz="10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sur</a:t>
            </a:r>
            <a:r>
              <a:rPr b="0" lang="fr-FR" sz="10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Amazon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  <a:p>
            <a:pPr lvl="2" marL="1099080" indent="-172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1099080"/>
              </a:tabLst>
            </a:pP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CartAdd</a:t>
            </a:r>
            <a:r>
              <a:rPr b="0" lang="fr-FR" sz="10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–</a:t>
            </a:r>
            <a:r>
              <a:rPr b="0" lang="fr-FR" sz="10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Ajouter</a:t>
            </a:r>
            <a:r>
              <a:rPr b="0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des</a:t>
            </a:r>
            <a:r>
              <a:rPr b="0" lang="fr-FR" sz="10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articles</a:t>
            </a:r>
            <a:r>
              <a:rPr b="0" lang="fr-FR" sz="1000" spc="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spécifiques</a:t>
            </a:r>
            <a:r>
              <a:rPr b="0" lang="fr-FR" sz="1000" spc="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au</a:t>
            </a:r>
            <a:r>
              <a:rPr b="0" lang="fr-FR" sz="10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panier</a:t>
            </a:r>
            <a:r>
              <a:rPr b="0" lang="fr-FR" sz="10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virtuel.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  <a:p>
            <a:pPr lvl="1" marL="698040" indent="-227880">
              <a:lnSpc>
                <a:spcPct val="100000"/>
              </a:lnSpc>
              <a:buClr>
                <a:srgbClr val="000000"/>
              </a:buClr>
              <a:buFont typeface="OpenSymbol"/>
              <a:buAutoNum type="arabicPeriod" startAt="2"/>
              <a:tabLst>
                <a:tab algn="l" pos="698040"/>
              </a:tabLst>
            </a:pP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Nous</a:t>
            </a:r>
            <a:r>
              <a:rPr b="0" lang="fr-FR" sz="10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devons</a:t>
            </a:r>
            <a:r>
              <a:rPr b="0" lang="fr-FR" sz="10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envoyer</a:t>
            </a:r>
            <a:r>
              <a:rPr b="0" lang="fr-FR" sz="10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une</a:t>
            </a:r>
            <a:r>
              <a:rPr b="0" lang="fr-FR" sz="10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requête</a:t>
            </a:r>
            <a:r>
              <a:rPr b="0" lang="fr-FR" sz="10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à</a:t>
            </a:r>
            <a:r>
              <a:rPr b="0" lang="fr-FR" sz="10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l’API.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53" name="object 19"/>
          <p:cNvGrpSpPr/>
          <p:nvPr/>
        </p:nvGrpSpPr>
        <p:grpSpPr>
          <a:xfrm>
            <a:off x="2352960" y="3398400"/>
            <a:ext cx="9838080" cy="3458880"/>
            <a:chOff x="2352960" y="3398400"/>
            <a:chExt cx="9838080" cy="3458880"/>
          </a:xfrm>
        </p:grpSpPr>
        <p:pic>
          <p:nvPicPr>
            <p:cNvPr id="854" name="object 20" descr=""/>
            <p:cNvPicPr/>
            <p:nvPr/>
          </p:nvPicPr>
          <p:blipFill>
            <a:blip r:embed="rId6"/>
            <a:stretch/>
          </p:blipFill>
          <p:spPr>
            <a:xfrm>
              <a:off x="4632840" y="3758040"/>
              <a:ext cx="7558200" cy="1207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55" name="object 21" descr=""/>
            <p:cNvPicPr/>
            <p:nvPr/>
          </p:nvPicPr>
          <p:blipFill>
            <a:blip r:embed="rId7"/>
            <a:stretch/>
          </p:blipFill>
          <p:spPr>
            <a:xfrm>
              <a:off x="2352960" y="5649480"/>
              <a:ext cx="9838080" cy="1207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56" name="object 22" descr=""/>
            <p:cNvPicPr/>
            <p:nvPr/>
          </p:nvPicPr>
          <p:blipFill>
            <a:blip r:embed="rId8"/>
            <a:stretch/>
          </p:blipFill>
          <p:spPr>
            <a:xfrm>
              <a:off x="7321320" y="3398400"/>
              <a:ext cx="2181600" cy="317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57" name="object 23"/>
            <p:cNvSpPr/>
            <p:nvPr/>
          </p:nvSpPr>
          <p:spPr>
            <a:xfrm>
              <a:off x="7321320" y="3398400"/>
              <a:ext cx="2181600" cy="317880"/>
            </a:xfrm>
            <a:custGeom>
              <a:avLst/>
              <a:gdLst>
                <a:gd name="textAreaLeft" fmla="*/ 0 w 2181600"/>
                <a:gd name="textAreaRight" fmla="*/ 2182320 w 2181600"/>
                <a:gd name="textAreaTop" fmla="*/ 0 h 317880"/>
                <a:gd name="textAreaBottom" fmla="*/ 318600 h 317880"/>
              </a:gdLst>
              <a:ahLst/>
              <a:rect l="textAreaLeft" t="textAreaTop" r="textAreaRight" b="textAreaBottom"/>
              <a:pathLst>
                <a:path w="2182495" h="318770">
                  <a:moveTo>
                    <a:pt x="0" y="25272"/>
                  </a:moveTo>
                  <a:lnTo>
                    <a:pt x="1984" y="15430"/>
                  </a:lnTo>
                  <a:lnTo>
                    <a:pt x="7397" y="7397"/>
                  </a:lnTo>
                  <a:lnTo>
                    <a:pt x="15430" y="1984"/>
                  </a:lnTo>
                  <a:lnTo>
                    <a:pt x="25273" y="0"/>
                  </a:lnTo>
                  <a:lnTo>
                    <a:pt x="2157095" y="0"/>
                  </a:lnTo>
                  <a:lnTo>
                    <a:pt x="2166937" y="1984"/>
                  </a:lnTo>
                  <a:lnTo>
                    <a:pt x="2174970" y="7397"/>
                  </a:lnTo>
                  <a:lnTo>
                    <a:pt x="2180383" y="15430"/>
                  </a:lnTo>
                  <a:lnTo>
                    <a:pt x="2182368" y="25272"/>
                  </a:lnTo>
                  <a:lnTo>
                    <a:pt x="2182368" y="293242"/>
                  </a:lnTo>
                  <a:lnTo>
                    <a:pt x="2180383" y="303085"/>
                  </a:lnTo>
                  <a:lnTo>
                    <a:pt x="2174970" y="311118"/>
                  </a:lnTo>
                  <a:lnTo>
                    <a:pt x="2166937" y="316531"/>
                  </a:lnTo>
                  <a:lnTo>
                    <a:pt x="2157095" y="318515"/>
                  </a:lnTo>
                  <a:lnTo>
                    <a:pt x="25273" y="318515"/>
                  </a:lnTo>
                  <a:lnTo>
                    <a:pt x="15430" y="316531"/>
                  </a:lnTo>
                  <a:lnTo>
                    <a:pt x="7397" y="311118"/>
                  </a:lnTo>
                  <a:lnTo>
                    <a:pt x="1984" y="303085"/>
                  </a:lnTo>
                  <a:lnTo>
                    <a:pt x="0" y="293242"/>
                  </a:lnTo>
                  <a:lnTo>
                    <a:pt x="0" y="25272"/>
                  </a:lnTo>
                  <a:close/>
                </a:path>
              </a:pathLst>
            </a:custGeom>
            <a:noFill/>
            <a:ln w="9525">
              <a:solidFill>
                <a:srgbClr val="edcc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858" name="object 24"/>
          <p:cNvSpPr/>
          <p:nvPr/>
        </p:nvSpPr>
        <p:spPr>
          <a:xfrm>
            <a:off x="7726680" y="3445200"/>
            <a:ext cx="136944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Paramètres</a:t>
            </a:r>
            <a:r>
              <a:rPr b="0" lang="fr-FR" sz="1200" spc="9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d’entrées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59" name="object 25"/>
          <p:cNvGrpSpPr/>
          <p:nvPr/>
        </p:nvGrpSpPr>
        <p:grpSpPr>
          <a:xfrm>
            <a:off x="7321320" y="5274720"/>
            <a:ext cx="2181600" cy="317880"/>
            <a:chOff x="7321320" y="5274720"/>
            <a:chExt cx="2181600" cy="317880"/>
          </a:xfrm>
        </p:grpSpPr>
        <p:pic>
          <p:nvPicPr>
            <p:cNvPr id="860" name="object 26" descr=""/>
            <p:cNvPicPr/>
            <p:nvPr/>
          </p:nvPicPr>
          <p:blipFill>
            <a:blip r:embed="rId9"/>
            <a:stretch/>
          </p:blipFill>
          <p:spPr>
            <a:xfrm>
              <a:off x="7321320" y="5274720"/>
              <a:ext cx="2181600" cy="317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61" name="object 27"/>
            <p:cNvSpPr/>
            <p:nvPr/>
          </p:nvSpPr>
          <p:spPr>
            <a:xfrm>
              <a:off x="7321320" y="5274720"/>
              <a:ext cx="2181600" cy="317880"/>
            </a:xfrm>
            <a:custGeom>
              <a:avLst/>
              <a:gdLst>
                <a:gd name="textAreaLeft" fmla="*/ 0 w 2181600"/>
                <a:gd name="textAreaRight" fmla="*/ 2182320 w 2181600"/>
                <a:gd name="textAreaTop" fmla="*/ 0 h 317880"/>
                <a:gd name="textAreaBottom" fmla="*/ 318600 h 317880"/>
              </a:gdLst>
              <a:ahLst/>
              <a:rect l="textAreaLeft" t="textAreaTop" r="textAreaRight" b="textAreaBottom"/>
              <a:pathLst>
                <a:path w="2182495" h="318770">
                  <a:moveTo>
                    <a:pt x="0" y="25273"/>
                  </a:moveTo>
                  <a:lnTo>
                    <a:pt x="1984" y="15430"/>
                  </a:lnTo>
                  <a:lnTo>
                    <a:pt x="7397" y="7397"/>
                  </a:lnTo>
                  <a:lnTo>
                    <a:pt x="15430" y="1984"/>
                  </a:lnTo>
                  <a:lnTo>
                    <a:pt x="25273" y="0"/>
                  </a:lnTo>
                  <a:lnTo>
                    <a:pt x="2157095" y="0"/>
                  </a:lnTo>
                  <a:lnTo>
                    <a:pt x="2166937" y="1984"/>
                  </a:lnTo>
                  <a:lnTo>
                    <a:pt x="2174970" y="7397"/>
                  </a:lnTo>
                  <a:lnTo>
                    <a:pt x="2180383" y="15430"/>
                  </a:lnTo>
                  <a:lnTo>
                    <a:pt x="2182368" y="25273"/>
                  </a:lnTo>
                  <a:lnTo>
                    <a:pt x="2182368" y="293243"/>
                  </a:lnTo>
                  <a:lnTo>
                    <a:pt x="2180383" y="303085"/>
                  </a:lnTo>
                  <a:lnTo>
                    <a:pt x="2174970" y="311118"/>
                  </a:lnTo>
                  <a:lnTo>
                    <a:pt x="2166937" y="316531"/>
                  </a:lnTo>
                  <a:lnTo>
                    <a:pt x="2157095" y="318516"/>
                  </a:lnTo>
                  <a:lnTo>
                    <a:pt x="25273" y="318516"/>
                  </a:lnTo>
                  <a:lnTo>
                    <a:pt x="15430" y="316531"/>
                  </a:lnTo>
                  <a:lnTo>
                    <a:pt x="7397" y="311118"/>
                  </a:lnTo>
                  <a:lnTo>
                    <a:pt x="1984" y="303085"/>
                  </a:lnTo>
                  <a:lnTo>
                    <a:pt x="0" y="293243"/>
                  </a:lnTo>
                  <a:lnTo>
                    <a:pt x="0" y="25273"/>
                  </a:lnTo>
                  <a:close/>
                </a:path>
              </a:pathLst>
            </a:custGeom>
            <a:noFill/>
            <a:ln w="9525">
              <a:solidFill>
                <a:srgbClr val="e8b0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862" name="object 28"/>
          <p:cNvSpPr/>
          <p:nvPr/>
        </p:nvSpPr>
        <p:spPr>
          <a:xfrm>
            <a:off x="7716240" y="5321520"/>
            <a:ext cx="139248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Paramètres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sorties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63" name="object 29"/>
          <p:cNvGrpSpPr/>
          <p:nvPr/>
        </p:nvGrpSpPr>
        <p:grpSpPr>
          <a:xfrm>
            <a:off x="76320" y="6350400"/>
            <a:ext cx="397440" cy="439920"/>
            <a:chOff x="76320" y="6350400"/>
            <a:chExt cx="397440" cy="439920"/>
          </a:xfrm>
        </p:grpSpPr>
        <p:pic>
          <p:nvPicPr>
            <p:cNvPr id="864" name="object 30" descr=""/>
            <p:cNvPicPr/>
            <p:nvPr/>
          </p:nvPicPr>
          <p:blipFill>
            <a:blip r:embed="rId10"/>
            <a:stretch/>
          </p:blipFill>
          <p:spPr>
            <a:xfrm>
              <a:off x="76320" y="6350400"/>
              <a:ext cx="397080" cy="439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65" name="object 31"/>
            <p:cNvSpPr/>
            <p:nvPr/>
          </p:nvSpPr>
          <p:spPr>
            <a:xfrm>
              <a:off x="76320" y="6350400"/>
              <a:ext cx="397440" cy="439920"/>
            </a:xfrm>
            <a:custGeom>
              <a:avLst/>
              <a:gdLst>
                <a:gd name="textAreaLeft" fmla="*/ 0 w 397440"/>
                <a:gd name="textAreaRight" fmla="*/ 398160 w 397440"/>
                <a:gd name="textAreaTop" fmla="*/ 0 h 439920"/>
                <a:gd name="textAreaBottom" fmla="*/ 440640 h 439920"/>
              </a:gdLst>
              <a:ahLst/>
              <a:rect l="textAreaLeft" t="textAreaTop" r="textAreaRight" b="textAreaBottom"/>
              <a:pathLst>
                <a:path w="398145" h="440690">
                  <a:moveTo>
                    <a:pt x="348043" y="145630"/>
                  </a:moveTo>
                  <a:lnTo>
                    <a:pt x="310756" y="145630"/>
                  </a:lnTo>
                  <a:lnTo>
                    <a:pt x="310756" y="257505"/>
                  </a:lnTo>
                  <a:lnTo>
                    <a:pt x="301964" y="301051"/>
                  </a:lnTo>
                  <a:lnTo>
                    <a:pt x="277988" y="336611"/>
                  </a:lnTo>
                  <a:lnTo>
                    <a:pt x="242428" y="360587"/>
                  </a:lnTo>
                  <a:lnTo>
                    <a:pt x="198882" y="369379"/>
                  </a:lnTo>
                  <a:lnTo>
                    <a:pt x="161594" y="369379"/>
                  </a:lnTo>
                  <a:lnTo>
                    <a:pt x="118048" y="360587"/>
                  </a:lnTo>
                  <a:lnTo>
                    <a:pt x="82488" y="336611"/>
                  </a:lnTo>
                  <a:lnTo>
                    <a:pt x="58512" y="301051"/>
                  </a:lnTo>
                  <a:lnTo>
                    <a:pt x="49720" y="257505"/>
                  </a:lnTo>
                  <a:lnTo>
                    <a:pt x="49720" y="145630"/>
                  </a:lnTo>
                  <a:lnTo>
                    <a:pt x="124307" y="145630"/>
                  </a:lnTo>
                  <a:lnTo>
                    <a:pt x="124307" y="257505"/>
                  </a:lnTo>
                  <a:lnTo>
                    <a:pt x="127236" y="272021"/>
                  </a:lnTo>
                  <a:lnTo>
                    <a:pt x="135226" y="283873"/>
                  </a:lnTo>
                  <a:lnTo>
                    <a:pt x="147078" y="291863"/>
                  </a:lnTo>
                  <a:lnTo>
                    <a:pt x="161594" y="294792"/>
                  </a:lnTo>
                  <a:lnTo>
                    <a:pt x="198882" y="294805"/>
                  </a:lnTo>
                  <a:lnTo>
                    <a:pt x="213398" y="291873"/>
                  </a:lnTo>
                  <a:lnTo>
                    <a:pt x="225250" y="283879"/>
                  </a:lnTo>
                  <a:lnTo>
                    <a:pt x="233239" y="272023"/>
                  </a:lnTo>
                  <a:lnTo>
                    <a:pt x="236169" y="257505"/>
                  </a:lnTo>
                  <a:lnTo>
                    <a:pt x="236169" y="145630"/>
                  </a:lnTo>
                  <a:lnTo>
                    <a:pt x="198882" y="145630"/>
                  </a:lnTo>
                  <a:lnTo>
                    <a:pt x="273456" y="71056"/>
                  </a:lnTo>
                  <a:lnTo>
                    <a:pt x="348043" y="145630"/>
                  </a:lnTo>
                  <a:close/>
                </a:path>
                <a:path w="398145" h="440690">
                  <a:moveTo>
                    <a:pt x="0" y="440435"/>
                  </a:moveTo>
                  <a:lnTo>
                    <a:pt x="397764" y="440435"/>
                  </a:lnTo>
                  <a:lnTo>
                    <a:pt x="397764" y="0"/>
                  </a:lnTo>
                  <a:lnTo>
                    <a:pt x="0" y="0"/>
                  </a:lnTo>
                  <a:lnTo>
                    <a:pt x="0" y="440435"/>
                  </a:lnTo>
                  <a:close/>
                </a:path>
              </a:pathLst>
            </a:custGeom>
            <a:noFill/>
            <a:ln w="9525">
              <a:solidFill>
                <a:srgbClr val="aaaaa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object 2"/>
          <p:cNvGrpSpPr/>
          <p:nvPr/>
        </p:nvGrpSpPr>
        <p:grpSpPr>
          <a:xfrm>
            <a:off x="2622960" y="2744640"/>
            <a:ext cx="6943320" cy="1365480"/>
            <a:chOff x="2622960" y="2744640"/>
            <a:chExt cx="6943320" cy="1365480"/>
          </a:xfrm>
        </p:grpSpPr>
        <p:pic>
          <p:nvPicPr>
            <p:cNvPr id="179" name="object 3" descr=""/>
            <p:cNvPicPr/>
            <p:nvPr/>
          </p:nvPicPr>
          <p:blipFill>
            <a:blip r:embed="rId1"/>
            <a:stretch/>
          </p:blipFill>
          <p:spPr>
            <a:xfrm>
              <a:off x="2622960" y="2744640"/>
              <a:ext cx="6943320" cy="1365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0" name="object 4" descr=""/>
            <p:cNvPicPr/>
            <p:nvPr/>
          </p:nvPicPr>
          <p:blipFill>
            <a:blip r:embed="rId2"/>
            <a:stretch/>
          </p:blipFill>
          <p:spPr>
            <a:xfrm>
              <a:off x="3759840" y="3647160"/>
              <a:ext cx="932040" cy="308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1" name="object 5" descr=""/>
            <p:cNvPicPr/>
            <p:nvPr/>
          </p:nvPicPr>
          <p:blipFill>
            <a:blip r:embed="rId3"/>
            <a:stretch/>
          </p:blipFill>
          <p:spPr>
            <a:xfrm>
              <a:off x="3986640" y="3647160"/>
              <a:ext cx="874080" cy="308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2" name="object 6" descr=""/>
            <p:cNvPicPr/>
            <p:nvPr/>
          </p:nvPicPr>
          <p:blipFill>
            <a:blip r:embed="rId4"/>
            <a:stretch/>
          </p:blipFill>
          <p:spPr>
            <a:xfrm>
              <a:off x="4256640" y="3647160"/>
              <a:ext cx="4170600" cy="3085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102200" y="3080520"/>
            <a:ext cx="3985920" cy="115704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0" lang="fr-FR" sz="4000" spc="-1" strike="noStrike">
                <a:solidFill>
                  <a:srgbClr val="000000"/>
                </a:solidFill>
                <a:latin typeface="Corbel"/>
              </a:rPr>
              <a:t>I -</a:t>
            </a:r>
            <a:r>
              <a:rPr b="0" lang="fr-FR" sz="4000" spc="-15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4000" spc="-41" strike="noStrike">
                <a:solidFill>
                  <a:srgbClr val="000000"/>
                </a:solidFill>
                <a:latin typeface="Corbel"/>
              </a:rPr>
              <a:t>PRESENTATION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object 8"/>
          <p:cNvSpPr/>
          <p:nvPr/>
        </p:nvSpPr>
        <p:spPr>
          <a:xfrm>
            <a:off x="12030480" y="6580440"/>
            <a:ext cx="82440" cy="16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0" lang="fr-FR" sz="1000" spc="-52" strike="noStrike">
                <a:solidFill>
                  <a:srgbClr val="000000"/>
                </a:solidFill>
                <a:latin typeface="Corbel"/>
                <a:ea typeface="DejaVu Sans"/>
              </a:rPr>
              <a:t>3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1563120" y="182160"/>
            <a:ext cx="4084920" cy="115704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1" lang="fr-FR" sz="4000" spc="-21" strike="noStrike">
                <a:solidFill>
                  <a:srgbClr val="000000"/>
                </a:solidFill>
                <a:latin typeface="Corbel"/>
              </a:rPr>
              <a:t>PROBLEMATIQUE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object 3"/>
          <p:cNvSpPr/>
          <p:nvPr/>
        </p:nvSpPr>
        <p:spPr>
          <a:xfrm>
            <a:off x="1390320" y="2761200"/>
            <a:ext cx="8968680" cy="34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299160" indent="-286560">
              <a:lnSpc>
                <a:spcPct val="100000"/>
              </a:lnSpc>
              <a:spcBef>
                <a:spcPts val="105"/>
              </a:spcBef>
              <a:buClr>
                <a:srgbClr val="1286c3"/>
              </a:buClr>
              <a:buSzPct val="145000"/>
              <a:buFont typeface="Arial"/>
              <a:buChar char="•"/>
              <a:tabLst>
                <a:tab algn="l" pos="299160"/>
              </a:tabLst>
            </a:pPr>
            <a:r>
              <a:rPr b="1" lang="fr-FR" sz="20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Mission</a:t>
            </a:r>
            <a:r>
              <a:rPr b="1" lang="fr-FR" sz="2000" spc="-5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20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: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6560">
              <a:lnSpc>
                <a:spcPts val="1840"/>
              </a:lnSpc>
              <a:spcBef>
                <a:spcPts val="609"/>
              </a:spcBef>
              <a:buClr>
                <a:srgbClr val="1286c3"/>
              </a:buClr>
              <a:buSzPct val="144000"/>
              <a:buFont typeface="Arial"/>
              <a:buChar char="•"/>
              <a:tabLst>
                <a:tab algn="l" pos="756360"/>
              </a:tabLst>
            </a:pPr>
            <a:r>
              <a:rPr b="0" lang="fr-FR" sz="1700" spc="-12" strike="noStrike">
                <a:solidFill>
                  <a:srgbClr val="000000"/>
                </a:solidFill>
                <a:latin typeface="Corbel"/>
                <a:ea typeface="DejaVu Sans"/>
              </a:rPr>
              <a:t>Réaliser</a:t>
            </a:r>
            <a:r>
              <a:rPr b="0" lang="fr-FR" sz="17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" strike="noStrike">
                <a:solidFill>
                  <a:srgbClr val="000000"/>
                </a:solidFill>
                <a:latin typeface="Corbel"/>
                <a:ea typeface="DejaVu Sans"/>
              </a:rPr>
              <a:t>une</a:t>
            </a:r>
            <a:r>
              <a:rPr b="0" lang="fr-FR" sz="17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" strike="noStrike">
                <a:solidFill>
                  <a:srgbClr val="000000"/>
                </a:solidFill>
                <a:latin typeface="Corbel"/>
                <a:ea typeface="DejaVu Sans"/>
              </a:rPr>
              <a:t>première</a:t>
            </a:r>
            <a:r>
              <a:rPr b="0" lang="fr-FR" sz="17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7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étude</a:t>
            </a:r>
            <a:r>
              <a:rPr b="1" lang="fr-FR" sz="1700" spc="-2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7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de</a:t>
            </a:r>
            <a:r>
              <a:rPr b="1" lang="fr-FR" sz="1700" spc="-3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7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faisabilité</a:t>
            </a:r>
            <a:r>
              <a:rPr b="1" lang="fr-FR" sz="17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" strike="noStrike">
                <a:solidFill>
                  <a:srgbClr val="000000"/>
                </a:solidFill>
                <a:latin typeface="Corbel"/>
                <a:ea typeface="DejaVu Sans"/>
              </a:rPr>
              <a:t>d'un</a:t>
            </a:r>
            <a:r>
              <a:rPr b="0" lang="fr-FR" sz="17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" strike="noStrike">
                <a:solidFill>
                  <a:srgbClr val="000000"/>
                </a:solidFill>
                <a:latin typeface="Corbel"/>
                <a:ea typeface="DejaVu Sans"/>
              </a:rPr>
              <a:t>moteur</a:t>
            </a:r>
            <a:r>
              <a:rPr b="0" lang="fr-FR" sz="17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7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2" strike="noStrike">
                <a:solidFill>
                  <a:srgbClr val="000000"/>
                </a:solidFill>
                <a:latin typeface="Corbel"/>
                <a:ea typeface="DejaVu Sans"/>
              </a:rPr>
              <a:t>classification</a:t>
            </a:r>
            <a:r>
              <a:rPr b="0" lang="fr-FR" sz="17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" strike="noStrike">
                <a:solidFill>
                  <a:srgbClr val="000000"/>
                </a:solidFill>
                <a:latin typeface="Corbel"/>
                <a:ea typeface="DejaVu Sans"/>
              </a:rPr>
              <a:t>en</a:t>
            </a:r>
            <a:r>
              <a:rPr b="0" lang="fr-FR" sz="17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" strike="noStrike">
                <a:solidFill>
                  <a:srgbClr val="000000"/>
                </a:solidFill>
                <a:latin typeface="Corbel"/>
                <a:ea typeface="DejaVu Sans"/>
              </a:rPr>
              <a:t>se</a:t>
            </a:r>
            <a:r>
              <a:rPr b="0" lang="fr-FR" sz="17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" strike="noStrike">
                <a:solidFill>
                  <a:srgbClr val="000000"/>
                </a:solidFill>
                <a:latin typeface="Corbel"/>
                <a:ea typeface="DejaVu Sans"/>
              </a:rPr>
              <a:t>basant</a:t>
            </a:r>
            <a:r>
              <a:rPr b="0" lang="fr-FR" sz="17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" strike="noStrike">
                <a:solidFill>
                  <a:srgbClr val="000000"/>
                </a:solidFill>
                <a:latin typeface="Corbel"/>
                <a:ea typeface="DejaVu Sans"/>
              </a:rPr>
              <a:t>sur</a:t>
            </a:r>
            <a:r>
              <a:rPr b="0" lang="fr-FR" sz="17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26" strike="noStrike">
                <a:solidFill>
                  <a:srgbClr val="000000"/>
                </a:solidFill>
                <a:latin typeface="Corbel"/>
                <a:ea typeface="DejaVu Sans"/>
              </a:rPr>
              <a:t>une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756360">
              <a:lnSpc>
                <a:spcPts val="1840"/>
              </a:lnSpc>
              <a:tabLst>
                <a:tab algn="l" pos="756360"/>
              </a:tabLst>
            </a:pPr>
            <a:r>
              <a:rPr b="0" lang="fr-FR" sz="1700" spc="-1" strike="noStrike">
                <a:solidFill>
                  <a:srgbClr val="000000"/>
                </a:solidFill>
                <a:latin typeface="Corbel"/>
                <a:ea typeface="DejaVu Sans"/>
              </a:rPr>
              <a:t>image</a:t>
            </a:r>
            <a:r>
              <a:rPr b="0" lang="fr-FR" sz="17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" strike="noStrike">
                <a:solidFill>
                  <a:srgbClr val="000000"/>
                </a:solidFill>
                <a:latin typeface="Corbel"/>
                <a:ea typeface="DejaVu Sans"/>
              </a:rPr>
              <a:t>et</a:t>
            </a:r>
            <a:r>
              <a:rPr b="0" lang="fr-FR" sz="17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" strike="noStrike">
                <a:solidFill>
                  <a:srgbClr val="000000"/>
                </a:solidFill>
                <a:latin typeface="Corbel"/>
                <a:ea typeface="DejaVu Sans"/>
              </a:rPr>
              <a:t>une</a:t>
            </a:r>
            <a:r>
              <a:rPr b="0" lang="fr-FR" sz="17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2" strike="noStrike">
                <a:solidFill>
                  <a:srgbClr val="000000"/>
                </a:solidFill>
                <a:latin typeface="Corbel"/>
                <a:ea typeface="DejaVu Sans"/>
              </a:rPr>
              <a:t>description</a:t>
            </a:r>
            <a:r>
              <a:rPr b="0" lang="fr-FR" sz="17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" strike="noStrike">
                <a:solidFill>
                  <a:srgbClr val="000000"/>
                </a:solidFill>
                <a:latin typeface="Corbel"/>
                <a:ea typeface="DejaVu Sans"/>
              </a:rPr>
              <a:t>pour</a:t>
            </a:r>
            <a:r>
              <a:rPr b="0" lang="fr-FR" sz="17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2" strike="noStrike">
                <a:solidFill>
                  <a:srgbClr val="000000"/>
                </a:solidFill>
                <a:latin typeface="Corbel"/>
                <a:ea typeface="DejaVu Sans"/>
              </a:rPr>
              <a:t>l’automatisation</a:t>
            </a:r>
            <a:r>
              <a:rPr b="0" lang="fr-FR" sz="17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7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2" strike="noStrike">
                <a:solidFill>
                  <a:srgbClr val="000000"/>
                </a:solidFill>
                <a:latin typeface="Corbel"/>
                <a:ea typeface="DejaVu Sans"/>
              </a:rPr>
              <a:t>l’attribution</a:t>
            </a:r>
            <a:r>
              <a:rPr b="0" lang="fr-FR" sz="17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7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" strike="noStrike">
                <a:solidFill>
                  <a:srgbClr val="000000"/>
                </a:solidFill>
                <a:latin typeface="Corbel"/>
                <a:ea typeface="DejaVu Sans"/>
              </a:rPr>
              <a:t>la</a:t>
            </a:r>
            <a:r>
              <a:rPr b="0" lang="fr-FR" sz="17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" strike="noStrike">
                <a:solidFill>
                  <a:srgbClr val="000000"/>
                </a:solidFill>
                <a:latin typeface="Corbel"/>
                <a:ea typeface="DejaVu Sans"/>
              </a:rPr>
              <a:t>catégorie</a:t>
            </a:r>
            <a:r>
              <a:rPr b="0" lang="fr-FR" sz="17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7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2" strike="noStrike">
                <a:solidFill>
                  <a:srgbClr val="000000"/>
                </a:solidFill>
                <a:latin typeface="Corbel"/>
                <a:ea typeface="DejaVu Sans"/>
              </a:rPr>
              <a:t>l’article.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756360">
              <a:lnSpc>
                <a:spcPct val="100000"/>
              </a:lnSpc>
              <a:spcBef>
                <a:spcPts val="1151"/>
              </a:spcBef>
              <a:tabLst>
                <a:tab algn="l" pos="756360"/>
              </a:tabLst>
            </a:pP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299160" indent="-286560">
              <a:lnSpc>
                <a:spcPct val="100000"/>
              </a:lnSpc>
              <a:buClr>
                <a:srgbClr val="1286c3"/>
              </a:buClr>
              <a:buSzPct val="145000"/>
              <a:buFont typeface="Arial"/>
              <a:buChar char="•"/>
              <a:tabLst>
                <a:tab algn="l" pos="299160"/>
              </a:tabLst>
            </a:pPr>
            <a:r>
              <a:rPr b="1" lang="fr-FR" sz="20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Suggestion</a:t>
            </a:r>
            <a:r>
              <a:rPr b="1" lang="fr-FR" sz="20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: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6560">
              <a:lnSpc>
                <a:spcPts val="1834"/>
              </a:lnSpc>
              <a:spcBef>
                <a:spcPts val="615"/>
              </a:spcBef>
              <a:buClr>
                <a:srgbClr val="1286c3"/>
              </a:buClr>
              <a:buSzPct val="144000"/>
              <a:buFont typeface="Arial"/>
              <a:buChar char="•"/>
              <a:tabLst>
                <a:tab algn="l" pos="756360"/>
              </a:tabLst>
            </a:pPr>
            <a:r>
              <a:rPr b="0" lang="fr-FR" sz="1700" spc="-12" strike="noStrike">
                <a:solidFill>
                  <a:srgbClr val="000000"/>
                </a:solidFill>
                <a:latin typeface="Corbel"/>
                <a:ea typeface="DejaVu Sans"/>
              </a:rPr>
              <a:t>Utilisation</a:t>
            </a:r>
            <a:r>
              <a:rPr b="0" lang="fr-FR" sz="17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" strike="noStrike">
                <a:solidFill>
                  <a:srgbClr val="000000"/>
                </a:solidFill>
                <a:latin typeface="Corbel"/>
                <a:ea typeface="DejaVu Sans"/>
              </a:rPr>
              <a:t>d’une </a:t>
            </a:r>
            <a:r>
              <a:rPr b="0" lang="fr-FR" sz="1700" spc="-26" strike="noStrike">
                <a:solidFill>
                  <a:srgbClr val="000000"/>
                </a:solidFill>
                <a:latin typeface="Corbel"/>
                <a:ea typeface="DejaVu Sans"/>
              </a:rPr>
              <a:t>API </a:t>
            </a:r>
            <a:r>
              <a:rPr b="0" lang="fr-FR" sz="1700" spc="-1" strike="noStrike">
                <a:solidFill>
                  <a:srgbClr val="000000"/>
                </a:solidFill>
                <a:latin typeface="Corbel"/>
                <a:ea typeface="DejaVu Sans"/>
              </a:rPr>
              <a:t>pour</a:t>
            </a:r>
            <a:r>
              <a:rPr b="0" lang="fr-FR" sz="17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" strike="noStrike">
                <a:solidFill>
                  <a:srgbClr val="000000"/>
                </a:solidFill>
                <a:latin typeface="Corbel"/>
                <a:ea typeface="DejaVu Sans"/>
              </a:rPr>
              <a:t>enrichir</a:t>
            </a:r>
            <a:r>
              <a:rPr b="0" lang="fr-FR" sz="17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" strike="noStrike">
                <a:solidFill>
                  <a:srgbClr val="000000"/>
                </a:solidFill>
                <a:latin typeface="Corbel"/>
                <a:ea typeface="DejaVu Sans"/>
              </a:rPr>
              <a:t>nos</a:t>
            </a:r>
            <a:r>
              <a:rPr b="0" lang="fr-FR" sz="17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2" strike="noStrike">
                <a:solidFill>
                  <a:srgbClr val="000000"/>
                </a:solidFill>
                <a:latin typeface="Corbel"/>
                <a:ea typeface="DejaVu Sans"/>
              </a:rPr>
              <a:t>données,</a:t>
            </a:r>
            <a:r>
              <a:rPr b="0" lang="fr-FR" sz="17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" strike="noStrike">
                <a:solidFill>
                  <a:srgbClr val="000000"/>
                </a:solidFill>
                <a:latin typeface="Corbel"/>
                <a:ea typeface="DejaVu Sans"/>
              </a:rPr>
              <a:t>«</a:t>
            </a:r>
            <a:r>
              <a:rPr b="0" lang="fr-FR" sz="17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" strike="noStrike">
                <a:solidFill>
                  <a:srgbClr val="000000"/>
                </a:solidFill>
                <a:latin typeface="Corbel"/>
                <a:ea typeface="DejaVu Sans"/>
              </a:rPr>
              <a:t>Place</a:t>
            </a:r>
            <a:r>
              <a:rPr b="0" lang="fr-FR" sz="17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7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" strike="noStrike">
                <a:solidFill>
                  <a:srgbClr val="000000"/>
                </a:solidFill>
                <a:latin typeface="Corbel"/>
                <a:ea typeface="DejaVu Sans"/>
              </a:rPr>
              <a:t>marché</a:t>
            </a:r>
            <a:r>
              <a:rPr b="0" lang="fr-FR" sz="17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" strike="noStrike">
                <a:solidFill>
                  <a:srgbClr val="000000"/>
                </a:solidFill>
                <a:latin typeface="Corbel"/>
                <a:ea typeface="DejaVu Sans"/>
              </a:rPr>
              <a:t>»</a:t>
            </a:r>
            <a:r>
              <a:rPr b="0" lang="fr-FR" sz="17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2" strike="noStrike">
                <a:solidFill>
                  <a:srgbClr val="000000"/>
                </a:solidFill>
                <a:latin typeface="Corbel"/>
                <a:ea typeface="DejaVu Sans"/>
              </a:rPr>
              <a:t>n’ayant</a:t>
            </a:r>
            <a:r>
              <a:rPr b="0" lang="fr-FR" sz="17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2" strike="noStrike">
                <a:solidFill>
                  <a:srgbClr val="000000"/>
                </a:solidFill>
                <a:latin typeface="Corbel"/>
                <a:ea typeface="DejaVu Sans"/>
              </a:rPr>
              <a:t>encore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756360">
              <a:lnSpc>
                <a:spcPts val="1834"/>
              </a:lnSpc>
              <a:tabLst>
                <a:tab algn="l" pos="756360"/>
              </a:tabLst>
            </a:pPr>
            <a:r>
              <a:rPr b="0" lang="fr-FR" sz="1700" spc="-1" strike="noStrike">
                <a:solidFill>
                  <a:srgbClr val="000000"/>
                </a:solidFill>
                <a:latin typeface="Corbel"/>
                <a:ea typeface="DejaVu Sans"/>
              </a:rPr>
              <a:t>pas</a:t>
            </a:r>
            <a:r>
              <a:rPr b="0" lang="fr-FR" sz="17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" strike="noStrike">
                <a:solidFill>
                  <a:srgbClr val="000000"/>
                </a:solidFill>
                <a:latin typeface="Corbel"/>
                <a:ea typeface="DejaVu Sans"/>
              </a:rPr>
              <a:t>beaucoup</a:t>
            </a:r>
            <a:r>
              <a:rPr b="0" lang="fr-FR" sz="1700" spc="-5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2" strike="noStrike">
                <a:solidFill>
                  <a:srgbClr val="000000"/>
                </a:solidFill>
                <a:latin typeface="Corbel"/>
                <a:ea typeface="DejaVu Sans"/>
              </a:rPr>
              <a:t>d’articles</a:t>
            </a:r>
            <a:r>
              <a:rPr b="0" lang="fr-FR" sz="17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" strike="noStrike">
                <a:solidFill>
                  <a:srgbClr val="000000"/>
                </a:solidFill>
                <a:latin typeface="Corbel"/>
                <a:ea typeface="DejaVu Sans"/>
              </a:rPr>
              <a:t>en</a:t>
            </a:r>
            <a:r>
              <a:rPr b="0" lang="fr-FR" sz="17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2" strike="noStrike">
                <a:solidFill>
                  <a:srgbClr val="000000"/>
                </a:solidFill>
                <a:latin typeface="Corbel"/>
                <a:ea typeface="DejaVu Sans"/>
              </a:rPr>
              <a:t>vente.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756360">
              <a:lnSpc>
                <a:spcPct val="100000"/>
              </a:lnSpc>
              <a:spcBef>
                <a:spcPts val="145"/>
              </a:spcBef>
              <a:tabLst>
                <a:tab algn="l" pos="756360"/>
              </a:tabLst>
            </a:pP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299160" indent="-286560">
              <a:lnSpc>
                <a:spcPct val="100000"/>
              </a:lnSpc>
              <a:buClr>
                <a:srgbClr val="1286c3"/>
              </a:buClr>
              <a:buSzPct val="145000"/>
              <a:buFont typeface="Arial"/>
              <a:buChar char="•"/>
              <a:tabLst>
                <a:tab algn="l" pos="299160"/>
              </a:tabLst>
            </a:pPr>
            <a:r>
              <a:rPr b="1" lang="fr-FR" sz="20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Données</a:t>
            </a:r>
            <a:r>
              <a:rPr b="1" lang="fr-FR" sz="20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: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6560">
              <a:lnSpc>
                <a:spcPts val="1834"/>
              </a:lnSpc>
              <a:spcBef>
                <a:spcPts val="609"/>
              </a:spcBef>
              <a:buClr>
                <a:srgbClr val="1286c3"/>
              </a:buClr>
              <a:buSzPct val="144000"/>
              <a:buFont typeface="Arial"/>
              <a:buChar char="•"/>
              <a:tabLst>
                <a:tab algn="l" pos="756360"/>
              </a:tabLst>
            </a:pPr>
            <a:r>
              <a:rPr b="0" lang="fr-FR" sz="1700" spc="-12" strike="noStrike" u="sng">
                <a:solidFill>
                  <a:srgbClr val="0000ff"/>
                </a:solidFill>
                <a:uFill>
                  <a:solidFill>
                    <a:srgbClr val="2f85ec"/>
                  </a:solidFill>
                </a:uFill>
                <a:latin typeface="Corbel"/>
                <a:ea typeface="DejaVu Sans"/>
                <a:hlinkClick r:id="rId1"/>
              </a:rPr>
              <a:t>https://s3-</a:t>
            </a:r>
            <a:r>
              <a:rPr b="0" lang="fr-FR" sz="1700" spc="-1" strike="noStrike" u="sng">
                <a:solidFill>
                  <a:srgbClr val="0000ff"/>
                </a:solidFill>
                <a:uFill>
                  <a:solidFill>
                    <a:srgbClr val="2f85ec"/>
                  </a:solidFill>
                </a:uFill>
                <a:latin typeface="Corbel"/>
                <a:ea typeface="DejaVu Sans"/>
                <a:hlinkClick r:id="rId2"/>
              </a:rPr>
              <a:t>eu-</a:t>
            </a:r>
            <a:r>
              <a:rPr b="0" lang="fr-FR" sz="1700" spc="-12" strike="noStrike" u="sng">
                <a:solidFill>
                  <a:srgbClr val="0000ff"/>
                </a:solidFill>
                <a:uFill>
                  <a:solidFill>
                    <a:srgbClr val="2f85ec"/>
                  </a:solidFill>
                </a:uFill>
                <a:latin typeface="Corbel"/>
                <a:ea typeface="DejaVu Sans"/>
                <a:hlinkClick r:id="rId3"/>
              </a:rPr>
              <a:t>west-1.amazonaws.com/static.oc-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756360">
              <a:lnSpc>
                <a:spcPts val="1636"/>
              </a:lnSpc>
              <a:tabLst>
                <a:tab algn="l" pos="756360"/>
              </a:tabLst>
            </a:pPr>
            <a:r>
              <a:rPr b="0" lang="fr-FR" sz="1700" spc="-12" strike="noStrike" u="sng">
                <a:solidFill>
                  <a:srgbClr val="0000ff"/>
                </a:solidFill>
                <a:uFill>
                  <a:solidFill>
                    <a:srgbClr val="2f85ec"/>
                  </a:solidFill>
                </a:uFill>
                <a:latin typeface="Corbel"/>
                <a:ea typeface="DejaVu Sans"/>
                <a:hlinkClick r:id="rId4"/>
              </a:rPr>
              <a:t>static.com/prod/courses/files/Parcours_data_scientist/Projet+-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756360">
              <a:lnSpc>
                <a:spcPts val="1834"/>
              </a:lnSpc>
              <a:tabLst>
                <a:tab algn="l" pos="756360"/>
              </a:tabLst>
            </a:pPr>
            <a:r>
              <a:rPr b="0" lang="fr-FR" sz="1700" spc="-12" strike="noStrike" u="sng">
                <a:solidFill>
                  <a:srgbClr val="0000ff"/>
                </a:solidFill>
                <a:uFill>
                  <a:solidFill>
                    <a:srgbClr val="2f85ec"/>
                  </a:solidFill>
                </a:uFill>
                <a:latin typeface="Corbel"/>
                <a:ea typeface="DejaVu Sans"/>
                <a:hlinkClick r:id="rId5"/>
              </a:rPr>
              <a:t>+Textimage+DAS+V2/Dataset+projet+pre%CC%81traitement+textes+images.zip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object 4"/>
          <p:cNvSpPr/>
          <p:nvPr/>
        </p:nvSpPr>
        <p:spPr>
          <a:xfrm>
            <a:off x="12022920" y="6580440"/>
            <a:ext cx="90000" cy="16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0" lang="fr-FR" sz="1000" spc="-52" strike="noStrike">
                <a:solidFill>
                  <a:srgbClr val="000000"/>
                </a:solidFill>
                <a:latin typeface="Corbel"/>
                <a:ea typeface="DejaVu Sans"/>
              </a:rPr>
              <a:t>4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88" name="object 5"/>
          <p:cNvGrpSpPr/>
          <p:nvPr/>
        </p:nvGrpSpPr>
        <p:grpSpPr>
          <a:xfrm>
            <a:off x="322920" y="983160"/>
            <a:ext cx="6350040" cy="1346760"/>
            <a:chOff x="322920" y="983160"/>
            <a:chExt cx="6350040" cy="1346760"/>
          </a:xfrm>
        </p:grpSpPr>
        <p:pic>
          <p:nvPicPr>
            <p:cNvPr id="189" name="object 6" descr=""/>
            <p:cNvPicPr/>
            <p:nvPr/>
          </p:nvPicPr>
          <p:blipFill>
            <a:blip r:embed="rId6"/>
            <a:stretch/>
          </p:blipFill>
          <p:spPr>
            <a:xfrm>
              <a:off x="322920" y="983160"/>
              <a:ext cx="6349680" cy="1346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0" name="object 7"/>
            <p:cNvSpPr/>
            <p:nvPr/>
          </p:nvSpPr>
          <p:spPr>
            <a:xfrm>
              <a:off x="322920" y="983160"/>
              <a:ext cx="6350040" cy="1346760"/>
            </a:xfrm>
            <a:custGeom>
              <a:avLst/>
              <a:gdLst>
                <a:gd name="textAreaLeft" fmla="*/ 0 w 6350040"/>
                <a:gd name="textAreaRight" fmla="*/ 6350760 w 6350040"/>
                <a:gd name="textAreaTop" fmla="*/ 0 h 1346760"/>
                <a:gd name="textAreaBottom" fmla="*/ 1347480 h 1346760"/>
              </a:gdLst>
              <a:ahLst/>
              <a:rect l="textAreaLeft" t="textAreaTop" r="textAreaRight" b="textAreaBottom"/>
              <a:pathLst>
                <a:path w="6350634" h="1347470">
                  <a:moveTo>
                    <a:pt x="0" y="224536"/>
                  </a:moveTo>
                  <a:lnTo>
                    <a:pt x="4561" y="179300"/>
                  </a:lnTo>
                  <a:lnTo>
                    <a:pt x="17645" y="137160"/>
                  </a:lnTo>
                  <a:lnTo>
                    <a:pt x="38348" y="99020"/>
                  </a:lnTo>
                  <a:lnTo>
                    <a:pt x="65766" y="65786"/>
                  </a:lnTo>
                  <a:lnTo>
                    <a:pt x="98997" y="38361"/>
                  </a:lnTo>
                  <a:lnTo>
                    <a:pt x="137138" y="17652"/>
                  </a:lnTo>
                  <a:lnTo>
                    <a:pt x="179285" y="4564"/>
                  </a:lnTo>
                  <a:lnTo>
                    <a:pt x="224535" y="0"/>
                  </a:lnTo>
                  <a:lnTo>
                    <a:pt x="6125972" y="0"/>
                  </a:lnTo>
                  <a:lnTo>
                    <a:pt x="6171207" y="4564"/>
                  </a:lnTo>
                  <a:lnTo>
                    <a:pt x="6213347" y="17652"/>
                  </a:lnTo>
                  <a:lnTo>
                    <a:pt x="6251487" y="38361"/>
                  </a:lnTo>
                  <a:lnTo>
                    <a:pt x="6284721" y="65786"/>
                  </a:lnTo>
                  <a:lnTo>
                    <a:pt x="6312146" y="99020"/>
                  </a:lnTo>
                  <a:lnTo>
                    <a:pt x="6332854" y="137160"/>
                  </a:lnTo>
                  <a:lnTo>
                    <a:pt x="6345943" y="179300"/>
                  </a:lnTo>
                  <a:lnTo>
                    <a:pt x="6350508" y="224536"/>
                  </a:lnTo>
                  <a:lnTo>
                    <a:pt x="6350508" y="1122680"/>
                  </a:lnTo>
                  <a:lnTo>
                    <a:pt x="6345943" y="1167915"/>
                  </a:lnTo>
                  <a:lnTo>
                    <a:pt x="6332855" y="1210056"/>
                  </a:lnTo>
                  <a:lnTo>
                    <a:pt x="6312146" y="1248195"/>
                  </a:lnTo>
                  <a:lnTo>
                    <a:pt x="6284722" y="1281430"/>
                  </a:lnTo>
                  <a:lnTo>
                    <a:pt x="6251487" y="1308854"/>
                  </a:lnTo>
                  <a:lnTo>
                    <a:pt x="6213348" y="1329563"/>
                  </a:lnTo>
                  <a:lnTo>
                    <a:pt x="6171207" y="1342651"/>
                  </a:lnTo>
                  <a:lnTo>
                    <a:pt x="6125972" y="1347216"/>
                  </a:lnTo>
                  <a:lnTo>
                    <a:pt x="224535" y="1347216"/>
                  </a:lnTo>
                  <a:lnTo>
                    <a:pt x="179285" y="1342651"/>
                  </a:lnTo>
                  <a:lnTo>
                    <a:pt x="137138" y="1329563"/>
                  </a:lnTo>
                  <a:lnTo>
                    <a:pt x="98997" y="1308854"/>
                  </a:lnTo>
                  <a:lnTo>
                    <a:pt x="65766" y="1281430"/>
                  </a:lnTo>
                  <a:lnTo>
                    <a:pt x="38348" y="1248195"/>
                  </a:lnTo>
                  <a:lnTo>
                    <a:pt x="17645" y="1210056"/>
                  </a:lnTo>
                  <a:lnTo>
                    <a:pt x="4561" y="1167915"/>
                  </a:lnTo>
                  <a:lnTo>
                    <a:pt x="0" y="1122680"/>
                  </a:lnTo>
                  <a:lnTo>
                    <a:pt x="0" y="224536"/>
                  </a:lnTo>
                  <a:close/>
                </a:path>
              </a:pathLst>
            </a:custGeom>
            <a:noFill/>
            <a:ln w="9525">
              <a:solidFill>
                <a:srgbClr val="c0deb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191" name="object 8" descr=""/>
            <p:cNvPicPr/>
            <p:nvPr/>
          </p:nvPicPr>
          <p:blipFill>
            <a:blip r:embed="rId7"/>
            <a:stretch/>
          </p:blipFill>
          <p:spPr>
            <a:xfrm>
              <a:off x="2554200" y="1200960"/>
              <a:ext cx="1883880" cy="1540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92" name="object 9"/>
          <p:cNvSpPr/>
          <p:nvPr/>
        </p:nvSpPr>
        <p:spPr>
          <a:xfrm>
            <a:off x="2710080" y="943200"/>
            <a:ext cx="157608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1800" spc="-1" strike="noStrike">
                <a:solidFill>
                  <a:srgbClr val="000000"/>
                </a:solidFill>
                <a:latin typeface="Corbel"/>
                <a:ea typeface="DejaVu Sans"/>
              </a:rPr>
              <a:t>Place</a:t>
            </a:r>
            <a:r>
              <a:rPr b="0" lang="fr-FR" sz="18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8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800" spc="-12" strike="noStrike">
                <a:solidFill>
                  <a:srgbClr val="000000"/>
                </a:solidFill>
                <a:latin typeface="Corbel"/>
                <a:ea typeface="DejaVu Sans"/>
              </a:rPr>
              <a:t>marché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93" name="object 10"/>
          <p:cNvGrpSpPr/>
          <p:nvPr/>
        </p:nvGrpSpPr>
        <p:grpSpPr>
          <a:xfrm>
            <a:off x="620280" y="1464480"/>
            <a:ext cx="1381680" cy="546480"/>
            <a:chOff x="620280" y="1464480"/>
            <a:chExt cx="1381680" cy="546480"/>
          </a:xfrm>
        </p:grpSpPr>
        <p:pic>
          <p:nvPicPr>
            <p:cNvPr id="194" name="object 11" descr=""/>
            <p:cNvPicPr/>
            <p:nvPr/>
          </p:nvPicPr>
          <p:blipFill>
            <a:blip r:embed="rId8"/>
            <a:stretch/>
          </p:blipFill>
          <p:spPr>
            <a:xfrm>
              <a:off x="620280" y="1464480"/>
              <a:ext cx="1381680" cy="546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5" name="object 12"/>
            <p:cNvSpPr/>
            <p:nvPr/>
          </p:nvSpPr>
          <p:spPr>
            <a:xfrm>
              <a:off x="620280" y="1464480"/>
              <a:ext cx="1381680" cy="546480"/>
            </a:xfrm>
            <a:custGeom>
              <a:avLst/>
              <a:gdLst>
                <a:gd name="textAreaLeft" fmla="*/ 0 w 1381680"/>
                <a:gd name="textAreaRight" fmla="*/ 1382400 w 1381680"/>
                <a:gd name="textAreaTop" fmla="*/ 0 h 546480"/>
                <a:gd name="textAreaBottom" fmla="*/ 547200 h 546480"/>
              </a:gdLst>
              <a:ahLst/>
              <a:rect l="textAreaLeft" t="textAreaTop" r="textAreaRight" b="textAreaBottom"/>
              <a:pathLst>
                <a:path w="1382395" h="547369">
                  <a:moveTo>
                    <a:pt x="0" y="91186"/>
                  </a:moveTo>
                  <a:lnTo>
                    <a:pt x="7166" y="55667"/>
                  </a:lnTo>
                  <a:lnTo>
                    <a:pt x="26709" y="26685"/>
                  </a:lnTo>
                  <a:lnTo>
                    <a:pt x="55694" y="7157"/>
                  </a:lnTo>
                  <a:lnTo>
                    <a:pt x="91186" y="0"/>
                  </a:lnTo>
                  <a:lnTo>
                    <a:pt x="1291082" y="0"/>
                  </a:lnTo>
                  <a:lnTo>
                    <a:pt x="1326600" y="7157"/>
                  </a:lnTo>
                  <a:lnTo>
                    <a:pt x="1355582" y="26685"/>
                  </a:lnTo>
                  <a:lnTo>
                    <a:pt x="1375110" y="55667"/>
                  </a:lnTo>
                  <a:lnTo>
                    <a:pt x="1382268" y="91186"/>
                  </a:lnTo>
                  <a:lnTo>
                    <a:pt x="1382268" y="455930"/>
                  </a:lnTo>
                  <a:lnTo>
                    <a:pt x="1375110" y="491448"/>
                  </a:lnTo>
                  <a:lnTo>
                    <a:pt x="1355582" y="520430"/>
                  </a:lnTo>
                  <a:lnTo>
                    <a:pt x="1326600" y="539958"/>
                  </a:lnTo>
                  <a:lnTo>
                    <a:pt x="1291082" y="547115"/>
                  </a:lnTo>
                  <a:lnTo>
                    <a:pt x="91186" y="547115"/>
                  </a:lnTo>
                  <a:lnTo>
                    <a:pt x="55694" y="539958"/>
                  </a:lnTo>
                  <a:lnTo>
                    <a:pt x="26709" y="520430"/>
                  </a:lnTo>
                  <a:lnTo>
                    <a:pt x="7166" y="491448"/>
                  </a:lnTo>
                  <a:lnTo>
                    <a:pt x="0" y="455930"/>
                  </a:lnTo>
                  <a:lnTo>
                    <a:pt x="0" y="91186"/>
                  </a:lnTo>
                  <a:close/>
                </a:path>
              </a:pathLst>
            </a:custGeom>
            <a:noFill/>
            <a:ln w="9525">
              <a:solidFill>
                <a:srgbClr val="edcc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196" name="object 13"/>
          <p:cNvSpPr/>
          <p:nvPr/>
        </p:nvSpPr>
        <p:spPr>
          <a:xfrm>
            <a:off x="820080" y="1533960"/>
            <a:ext cx="979560" cy="37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97920" indent="-85680">
              <a:lnSpc>
                <a:spcPct val="100000"/>
              </a:lnSpc>
              <a:spcBef>
                <a:spcPts val="99"/>
              </a:spcBef>
              <a:tabLst>
                <a:tab algn="l" pos="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Vendeurs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sur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le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Marketplace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97" name="object 14"/>
          <p:cNvGrpSpPr/>
          <p:nvPr/>
        </p:nvGrpSpPr>
        <p:grpSpPr>
          <a:xfrm>
            <a:off x="2523600" y="1458360"/>
            <a:ext cx="1668240" cy="552960"/>
            <a:chOff x="2523600" y="1458360"/>
            <a:chExt cx="1668240" cy="552960"/>
          </a:xfrm>
        </p:grpSpPr>
        <p:pic>
          <p:nvPicPr>
            <p:cNvPr id="198" name="object 15" descr=""/>
            <p:cNvPicPr/>
            <p:nvPr/>
          </p:nvPicPr>
          <p:blipFill>
            <a:blip r:embed="rId9"/>
            <a:stretch/>
          </p:blipFill>
          <p:spPr>
            <a:xfrm>
              <a:off x="2523600" y="1458360"/>
              <a:ext cx="1668240" cy="552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9" name="object 16"/>
            <p:cNvSpPr/>
            <p:nvPr/>
          </p:nvSpPr>
          <p:spPr>
            <a:xfrm>
              <a:off x="2523600" y="1458360"/>
              <a:ext cx="1668240" cy="552960"/>
            </a:xfrm>
            <a:custGeom>
              <a:avLst/>
              <a:gdLst>
                <a:gd name="textAreaLeft" fmla="*/ 0 w 1668240"/>
                <a:gd name="textAreaRight" fmla="*/ 1668960 w 1668240"/>
                <a:gd name="textAreaTop" fmla="*/ 0 h 552960"/>
                <a:gd name="textAreaBottom" fmla="*/ 553680 h 552960"/>
              </a:gdLst>
              <a:ahLst/>
              <a:rect l="textAreaLeft" t="textAreaTop" r="textAreaRight" b="textAreaBottom"/>
              <a:pathLst>
                <a:path w="1668779" h="553719">
                  <a:moveTo>
                    <a:pt x="0" y="92202"/>
                  </a:moveTo>
                  <a:lnTo>
                    <a:pt x="7244" y="56310"/>
                  </a:lnTo>
                  <a:lnTo>
                    <a:pt x="27003" y="27003"/>
                  </a:lnTo>
                  <a:lnTo>
                    <a:pt x="56310" y="7244"/>
                  </a:lnTo>
                  <a:lnTo>
                    <a:pt x="92201" y="0"/>
                  </a:lnTo>
                  <a:lnTo>
                    <a:pt x="1576578" y="0"/>
                  </a:lnTo>
                  <a:lnTo>
                    <a:pt x="1612469" y="7244"/>
                  </a:lnTo>
                  <a:lnTo>
                    <a:pt x="1641776" y="27003"/>
                  </a:lnTo>
                  <a:lnTo>
                    <a:pt x="1661535" y="56310"/>
                  </a:lnTo>
                  <a:lnTo>
                    <a:pt x="1668780" y="92202"/>
                  </a:lnTo>
                  <a:lnTo>
                    <a:pt x="1668780" y="461010"/>
                  </a:lnTo>
                  <a:lnTo>
                    <a:pt x="1661535" y="496901"/>
                  </a:lnTo>
                  <a:lnTo>
                    <a:pt x="1641776" y="526208"/>
                  </a:lnTo>
                  <a:lnTo>
                    <a:pt x="1612469" y="545967"/>
                  </a:lnTo>
                  <a:lnTo>
                    <a:pt x="1576578" y="553212"/>
                  </a:lnTo>
                  <a:lnTo>
                    <a:pt x="92201" y="553212"/>
                  </a:lnTo>
                  <a:lnTo>
                    <a:pt x="56310" y="545967"/>
                  </a:lnTo>
                  <a:lnTo>
                    <a:pt x="27003" y="526208"/>
                  </a:lnTo>
                  <a:lnTo>
                    <a:pt x="7244" y="496901"/>
                  </a:lnTo>
                  <a:lnTo>
                    <a:pt x="0" y="461010"/>
                  </a:lnTo>
                  <a:lnTo>
                    <a:pt x="0" y="92202"/>
                  </a:lnTo>
                  <a:close/>
                </a:path>
              </a:pathLst>
            </a:custGeom>
            <a:noFill/>
            <a:ln w="9525">
              <a:solidFill>
                <a:srgbClr val="edcc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200" name="object 17"/>
          <p:cNvSpPr/>
          <p:nvPr/>
        </p:nvSpPr>
        <p:spPr>
          <a:xfrm>
            <a:off x="2679840" y="1530720"/>
            <a:ext cx="1356120" cy="37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indent="426600">
              <a:lnSpc>
                <a:spcPct val="100000"/>
              </a:lnSpc>
              <a:spcBef>
                <a:spcPts val="99"/>
              </a:spcBef>
              <a:tabLst>
                <a:tab algn="l" pos="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Articles (Description</a:t>
            </a:r>
            <a:r>
              <a:rPr b="0" lang="fr-FR" sz="1200" spc="9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+</a:t>
            </a:r>
            <a:r>
              <a:rPr b="0" lang="fr-FR" sz="1200" spc="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Photo)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01" name="object 18"/>
          <p:cNvGrpSpPr/>
          <p:nvPr/>
        </p:nvGrpSpPr>
        <p:grpSpPr>
          <a:xfrm>
            <a:off x="4713840" y="1458360"/>
            <a:ext cx="1663560" cy="552960"/>
            <a:chOff x="4713840" y="1458360"/>
            <a:chExt cx="1663560" cy="552960"/>
          </a:xfrm>
        </p:grpSpPr>
        <p:pic>
          <p:nvPicPr>
            <p:cNvPr id="202" name="object 19" descr=""/>
            <p:cNvPicPr/>
            <p:nvPr/>
          </p:nvPicPr>
          <p:blipFill>
            <a:blip r:embed="rId10"/>
            <a:stretch/>
          </p:blipFill>
          <p:spPr>
            <a:xfrm>
              <a:off x="4713840" y="1458360"/>
              <a:ext cx="1663560" cy="552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3" name="object 20"/>
            <p:cNvSpPr/>
            <p:nvPr/>
          </p:nvSpPr>
          <p:spPr>
            <a:xfrm>
              <a:off x="4713840" y="1458360"/>
              <a:ext cx="1663560" cy="552960"/>
            </a:xfrm>
            <a:custGeom>
              <a:avLst/>
              <a:gdLst>
                <a:gd name="textAreaLeft" fmla="*/ 0 w 1663560"/>
                <a:gd name="textAreaRight" fmla="*/ 1664280 w 1663560"/>
                <a:gd name="textAreaTop" fmla="*/ 0 h 552960"/>
                <a:gd name="textAreaBottom" fmla="*/ 553680 h 552960"/>
              </a:gdLst>
              <a:ahLst/>
              <a:rect l="textAreaLeft" t="textAreaTop" r="textAreaRight" b="textAreaBottom"/>
              <a:pathLst>
                <a:path w="1664335" h="553719">
                  <a:moveTo>
                    <a:pt x="0" y="92202"/>
                  </a:moveTo>
                  <a:lnTo>
                    <a:pt x="7244" y="56310"/>
                  </a:lnTo>
                  <a:lnTo>
                    <a:pt x="27003" y="27003"/>
                  </a:lnTo>
                  <a:lnTo>
                    <a:pt x="56310" y="7244"/>
                  </a:lnTo>
                  <a:lnTo>
                    <a:pt x="92201" y="0"/>
                  </a:lnTo>
                  <a:lnTo>
                    <a:pt x="1572005" y="0"/>
                  </a:lnTo>
                  <a:lnTo>
                    <a:pt x="1607897" y="7244"/>
                  </a:lnTo>
                  <a:lnTo>
                    <a:pt x="1637204" y="27003"/>
                  </a:lnTo>
                  <a:lnTo>
                    <a:pt x="1656963" y="56310"/>
                  </a:lnTo>
                  <a:lnTo>
                    <a:pt x="1664207" y="92202"/>
                  </a:lnTo>
                  <a:lnTo>
                    <a:pt x="1664207" y="461010"/>
                  </a:lnTo>
                  <a:lnTo>
                    <a:pt x="1656963" y="496901"/>
                  </a:lnTo>
                  <a:lnTo>
                    <a:pt x="1637204" y="526208"/>
                  </a:lnTo>
                  <a:lnTo>
                    <a:pt x="1607897" y="545967"/>
                  </a:lnTo>
                  <a:lnTo>
                    <a:pt x="1572005" y="553212"/>
                  </a:lnTo>
                  <a:lnTo>
                    <a:pt x="92201" y="553212"/>
                  </a:lnTo>
                  <a:lnTo>
                    <a:pt x="56310" y="545967"/>
                  </a:lnTo>
                  <a:lnTo>
                    <a:pt x="27003" y="526208"/>
                  </a:lnTo>
                  <a:lnTo>
                    <a:pt x="7244" y="496901"/>
                  </a:lnTo>
                  <a:lnTo>
                    <a:pt x="0" y="461010"/>
                  </a:lnTo>
                  <a:lnTo>
                    <a:pt x="0" y="92202"/>
                  </a:lnTo>
                  <a:close/>
                </a:path>
              </a:pathLst>
            </a:custGeom>
            <a:noFill/>
            <a:ln w="9525">
              <a:solidFill>
                <a:srgbClr val="edcc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204" name="object 21"/>
          <p:cNvSpPr/>
          <p:nvPr/>
        </p:nvSpPr>
        <p:spPr>
          <a:xfrm>
            <a:off x="4871520" y="1530720"/>
            <a:ext cx="1346760" cy="37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80880" indent="-369000">
              <a:lnSpc>
                <a:spcPct val="100000"/>
              </a:lnSpc>
              <a:spcBef>
                <a:spcPts val="99"/>
              </a:spcBef>
              <a:tabLst>
                <a:tab algn="l" pos="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Attribution</a:t>
            </a:r>
            <a:r>
              <a:rPr b="0" lang="fr-FR" sz="1200" spc="29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catégorie manuelle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05" name="object 22"/>
          <p:cNvGrpSpPr/>
          <p:nvPr/>
        </p:nvGrpSpPr>
        <p:grpSpPr>
          <a:xfrm>
            <a:off x="5887080" y="437400"/>
            <a:ext cx="2046600" cy="882000"/>
            <a:chOff x="5887080" y="437400"/>
            <a:chExt cx="2046600" cy="882000"/>
          </a:xfrm>
        </p:grpSpPr>
        <p:sp>
          <p:nvSpPr>
            <p:cNvPr id="206" name="object 23"/>
            <p:cNvSpPr/>
            <p:nvPr/>
          </p:nvSpPr>
          <p:spPr>
            <a:xfrm>
              <a:off x="5887080" y="437400"/>
              <a:ext cx="2046600" cy="882000"/>
            </a:xfrm>
            <a:custGeom>
              <a:avLst/>
              <a:gdLst>
                <a:gd name="textAreaLeft" fmla="*/ 0 w 2046600"/>
                <a:gd name="textAreaRight" fmla="*/ 2047320 w 2046600"/>
                <a:gd name="textAreaTop" fmla="*/ 0 h 882000"/>
                <a:gd name="textAreaBottom" fmla="*/ 882720 h 882000"/>
              </a:gdLst>
              <a:ahLst/>
              <a:rect l="textAreaLeft" t="textAreaTop" r="textAreaRight" b="textAreaBottom"/>
              <a:pathLst>
                <a:path w="2047240" h="882650">
                  <a:moveTo>
                    <a:pt x="1401444" y="0"/>
                  </a:moveTo>
                  <a:lnTo>
                    <a:pt x="1086104" y="177419"/>
                  </a:lnTo>
                  <a:lnTo>
                    <a:pt x="921258" y="77088"/>
                  </a:lnTo>
                  <a:lnTo>
                    <a:pt x="810133" y="260731"/>
                  </a:lnTo>
                  <a:lnTo>
                    <a:pt x="426592" y="148082"/>
                  </a:lnTo>
                  <a:lnTo>
                    <a:pt x="509015" y="319277"/>
                  </a:lnTo>
                  <a:lnTo>
                    <a:pt x="110998" y="337820"/>
                  </a:lnTo>
                  <a:lnTo>
                    <a:pt x="372872" y="473583"/>
                  </a:lnTo>
                  <a:lnTo>
                    <a:pt x="0" y="526034"/>
                  </a:lnTo>
                  <a:lnTo>
                    <a:pt x="315595" y="627888"/>
                  </a:lnTo>
                  <a:lnTo>
                    <a:pt x="121792" y="728217"/>
                  </a:lnTo>
                  <a:lnTo>
                    <a:pt x="455295" y="745109"/>
                  </a:lnTo>
                  <a:lnTo>
                    <a:pt x="465963" y="882396"/>
                  </a:lnTo>
                  <a:lnTo>
                    <a:pt x="713232" y="740410"/>
                  </a:lnTo>
                  <a:lnTo>
                    <a:pt x="824357" y="805307"/>
                  </a:lnTo>
                  <a:lnTo>
                    <a:pt x="935482" y="709549"/>
                  </a:lnTo>
                  <a:lnTo>
                    <a:pt x="1100328" y="769747"/>
                  </a:lnTo>
                  <a:lnTo>
                    <a:pt x="1154176" y="651001"/>
                  </a:lnTo>
                  <a:lnTo>
                    <a:pt x="1415795" y="709549"/>
                  </a:lnTo>
                  <a:lnTo>
                    <a:pt x="1387220" y="586232"/>
                  </a:lnTo>
                  <a:lnTo>
                    <a:pt x="1788667" y="638556"/>
                  </a:lnTo>
                  <a:lnTo>
                    <a:pt x="1552066" y="502920"/>
                  </a:lnTo>
                  <a:lnTo>
                    <a:pt x="1731137" y="461263"/>
                  </a:lnTo>
                  <a:lnTo>
                    <a:pt x="1609470" y="384048"/>
                  </a:lnTo>
                  <a:lnTo>
                    <a:pt x="2046732" y="271399"/>
                  </a:lnTo>
                  <a:lnTo>
                    <a:pt x="1552066" y="266826"/>
                  </a:lnTo>
                  <a:lnTo>
                    <a:pt x="1706244" y="129539"/>
                  </a:lnTo>
                  <a:lnTo>
                    <a:pt x="1376298" y="235965"/>
                  </a:lnTo>
                  <a:lnTo>
                    <a:pt x="1401444" y="0"/>
                  </a:lnTo>
                  <a:close/>
                </a:path>
              </a:pathLst>
            </a:custGeom>
            <a:solidFill>
              <a:srgbClr val="d549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07" name="object 24"/>
            <p:cNvSpPr/>
            <p:nvPr/>
          </p:nvSpPr>
          <p:spPr>
            <a:xfrm>
              <a:off x="5887080" y="437400"/>
              <a:ext cx="2046600" cy="882000"/>
            </a:xfrm>
            <a:custGeom>
              <a:avLst/>
              <a:gdLst>
                <a:gd name="textAreaLeft" fmla="*/ 0 w 2046600"/>
                <a:gd name="textAreaRight" fmla="*/ 2047320 w 2046600"/>
                <a:gd name="textAreaTop" fmla="*/ 0 h 882000"/>
                <a:gd name="textAreaBottom" fmla="*/ 882720 h 882000"/>
              </a:gdLst>
              <a:ahLst/>
              <a:rect l="textAreaLeft" t="textAreaTop" r="textAreaRight" b="textAreaBottom"/>
              <a:pathLst>
                <a:path w="2047240" h="882650">
                  <a:moveTo>
                    <a:pt x="1086104" y="177419"/>
                  </a:moveTo>
                  <a:lnTo>
                    <a:pt x="1401444" y="0"/>
                  </a:lnTo>
                  <a:lnTo>
                    <a:pt x="1376298" y="235965"/>
                  </a:lnTo>
                  <a:lnTo>
                    <a:pt x="1706244" y="129539"/>
                  </a:lnTo>
                  <a:lnTo>
                    <a:pt x="1552066" y="266826"/>
                  </a:lnTo>
                  <a:lnTo>
                    <a:pt x="2046732" y="271399"/>
                  </a:lnTo>
                  <a:lnTo>
                    <a:pt x="1609470" y="384048"/>
                  </a:lnTo>
                  <a:lnTo>
                    <a:pt x="1731137" y="461263"/>
                  </a:lnTo>
                  <a:lnTo>
                    <a:pt x="1552066" y="502920"/>
                  </a:lnTo>
                  <a:lnTo>
                    <a:pt x="1788667" y="638556"/>
                  </a:lnTo>
                  <a:lnTo>
                    <a:pt x="1387220" y="586232"/>
                  </a:lnTo>
                  <a:lnTo>
                    <a:pt x="1415795" y="709549"/>
                  </a:lnTo>
                  <a:lnTo>
                    <a:pt x="1154176" y="651001"/>
                  </a:lnTo>
                  <a:lnTo>
                    <a:pt x="1100328" y="769747"/>
                  </a:lnTo>
                  <a:lnTo>
                    <a:pt x="935482" y="709549"/>
                  </a:lnTo>
                  <a:lnTo>
                    <a:pt x="824357" y="805307"/>
                  </a:lnTo>
                  <a:lnTo>
                    <a:pt x="713232" y="740410"/>
                  </a:lnTo>
                  <a:lnTo>
                    <a:pt x="465963" y="882396"/>
                  </a:lnTo>
                  <a:lnTo>
                    <a:pt x="455295" y="745109"/>
                  </a:lnTo>
                  <a:lnTo>
                    <a:pt x="121792" y="728217"/>
                  </a:lnTo>
                  <a:lnTo>
                    <a:pt x="315595" y="627888"/>
                  </a:lnTo>
                  <a:lnTo>
                    <a:pt x="0" y="526034"/>
                  </a:lnTo>
                  <a:lnTo>
                    <a:pt x="372872" y="473583"/>
                  </a:lnTo>
                  <a:lnTo>
                    <a:pt x="110998" y="337820"/>
                  </a:lnTo>
                  <a:lnTo>
                    <a:pt x="509015" y="319277"/>
                  </a:lnTo>
                  <a:lnTo>
                    <a:pt x="426592" y="148082"/>
                  </a:lnTo>
                  <a:lnTo>
                    <a:pt x="810133" y="260731"/>
                  </a:lnTo>
                  <a:lnTo>
                    <a:pt x="921258" y="77088"/>
                  </a:lnTo>
                  <a:lnTo>
                    <a:pt x="1086104" y="177419"/>
                  </a:lnTo>
                  <a:close/>
                </a:path>
              </a:pathLst>
            </a:custGeom>
            <a:noFill/>
            <a:ln w="15875">
              <a:solidFill>
                <a:srgbClr val="9d34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208" name="object 25"/>
          <p:cNvSpPr/>
          <p:nvPr/>
        </p:nvSpPr>
        <p:spPr>
          <a:xfrm>
            <a:off x="6499440" y="655560"/>
            <a:ext cx="671040" cy="43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79200">
              <a:lnSpc>
                <a:spcPct val="100000"/>
              </a:lnSpc>
              <a:spcBef>
                <a:spcPts val="105"/>
              </a:spcBef>
            </a:pPr>
            <a:r>
              <a:rPr b="0" lang="fr-FR" sz="1400" spc="-12" strike="noStrike">
                <a:solidFill>
                  <a:srgbClr val="ffffff"/>
                </a:solidFill>
                <a:latin typeface="Corbel"/>
                <a:ea typeface="DejaVu Sans"/>
              </a:rPr>
              <a:t>Source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b="0" lang="fr-FR" sz="1400" spc="-12" strike="noStrike">
                <a:solidFill>
                  <a:srgbClr val="ffffff"/>
                </a:solidFill>
                <a:latin typeface="Corbel"/>
                <a:ea typeface="DejaVu Sans"/>
              </a:rPr>
              <a:t>d’erreurs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09" name="object 26"/>
          <p:cNvGrpSpPr/>
          <p:nvPr/>
        </p:nvGrpSpPr>
        <p:grpSpPr>
          <a:xfrm>
            <a:off x="6909840" y="1424880"/>
            <a:ext cx="1963800" cy="462960"/>
            <a:chOff x="6909840" y="1424880"/>
            <a:chExt cx="1963800" cy="462960"/>
          </a:xfrm>
        </p:grpSpPr>
        <p:pic>
          <p:nvPicPr>
            <p:cNvPr id="210" name="object 27" descr=""/>
            <p:cNvPicPr/>
            <p:nvPr/>
          </p:nvPicPr>
          <p:blipFill>
            <a:blip r:embed="rId11"/>
            <a:stretch/>
          </p:blipFill>
          <p:spPr>
            <a:xfrm>
              <a:off x="6909840" y="1424880"/>
              <a:ext cx="1963800" cy="462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1" name="object 28"/>
            <p:cNvSpPr/>
            <p:nvPr/>
          </p:nvSpPr>
          <p:spPr>
            <a:xfrm>
              <a:off x="6909840" y="1424880"/>
              <a:ext cx="1963800" cy="462960"/>
            </a:xfrm>
            <a:custGeom>
              <a:avLst/>
              <a:gdLst>
                <a:gd name="textAreaLeft" fmla="*/ 0 w 1963800"/>
                <a:gd name="textAreaRight" fmla="*/ 1964520 w 1963800"/>
                <a:gd name="textAreaTop" fmla="*/ 0 h 462960"/>
                <a:gd name="textAreaBottom" fmla="*/ 463680 h 462960"/>
              </a:gdLst>
              <a:ahLst/>
              <a:rect l="textAreaLeft" t="textAreaTop" r="textAreaRight" b="textAreaBottom"/>
              <a:pathLst>
                <a:path w="1964690" h="463550">
                  <a:moveTo>
                    <a:pt x="0" y="115824"/>
                  </a:moveTo>
                  <a:lnTo>
                    <a:pt x="1732787" y="115824"/>
                  </a:lnTo>
                  <a:lnTo>
                    <a:pt x="1732787" y="0"/>
                  </a:lnTo>
                  <a:lnTo>
                    <a:pt x="1964435" y="231648"/>
                  </a:lnTo>
                  <a:lnTo>
                    <a:pt x="1732787" y="463296"/>
                  </a:lnTo>
                  <a:lnTo>
                    <a:pt x="1732787" y="347472"/>
                  </a:lnTo>
                  <a:lnTo>
                    <a:pt x="0" y="347472"/>
                  </a:lnTo>
                  <a:lnTo>
                    <a:pt x="0" y="115824"/>
                  </a:lnTo>
                  <a:close/>
                </a:path>
              </a:pathLst>
            </a:custGeom>
            <a:noFill/>
            <a:ln w="9525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212" name="object 29"/>
          <p:cNvGrpSpPr/>
          <p:nvPr/>
        </p:nvGrpSpPr>
        <p:grpSpPr>
          <a:xfrm>
            <a:off x="9110520" y="983160"/>
            <a:ext cx="2701800" cy="1346760"/>
            <a:chOff x="9110520" y="983160"/>
            <a:chExt cx="2701800" cy="1346760"/>
          </a:xfrm>
        </p:grpSpPr>
        <p:pic>
          <p:nvPicPr>
            <p:cNvPr id="213" name="object 30" descr=""/>
            <p:cNvPicPr/>
            <p:nvPr/>
          </p:nvPicPr>
          <p:blipFill>
            <a:blip r:embed="rId12"/>
            <a:stretch/>
          </p:blipFill>
          <p:spPr>
            <a:xfrm>
              <a:off x="9110520" y="983160"/>
              <a:ext cx="2701440" cy="1346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4" name="object 31"/>
            <p:cNvSpPr/>
            <p:nvPr/>
          </p:nvSpPr>
          <p:spPr>
            <a:xfrm>
              <a:off x="9110520" y="983160"/>
              <a:ext cx="2701800" cy="1346760"/>
            </a:xfrm>
            <a:custGeom>
              <a:avLst/>
              <a:gdLst>
                <a:gd name="textAreaLeft" fmla="*/ 0 w 2701800"/>
                <a:gd name="textAreaRight" fmla="*/ 2702520 w 2701800"/>
                <a:gd name="textAreaTop" fmla="*/ 0 h 1346760"/>
                <a:gd name="textAreaBottom" fmla="*/ 1347480 h 1346760"/>
              </a:gdLst>
              <a:ahLst/>
              <a:rect l="textAreaLeft" t="textAreaTop" r="textAreaRight" b="textAreaBottom"/>
              <a:pathLst>
                <a:path w="2702559" h="1347470">
                  <a:moveTo>
                    <a:pt x="0" y="224536"/>
                  </a:moveTo>
                  <a:lnTo>
                    <a:pt x="4564" y="179300"/>
                  </a:lnTo>
                  <a:lnTo>
                    <a:pt x="17652" y="137160"/>
                  </a:lnTo>
                  <a:lnTo>
                    <a:pt x="38361" y="99020"/>
                  </a:lnTo>
                  <a:lnTo>
                    <a:pt x="65785" y="65786"/>
                  </a:lnTo>
                  <a:lnTo>
                    <a:pt x="99020" y="38361"/>
                  </a:lnTo>
                  <a:lnTo>
                    <a:pt x="137159" y="17652"/>
                  </a:lnTo>
                  <a:lnTo>
                    <a:pt x="179300" y="4564"/>
                  </a:lnTo>
                  <a:lnTo>
                    <a:pt x="224535" y="0"/>
                  </a:lnTo>
                  <a:lnTo>
                    <a:pt x="2477516" y="0"/>
                  </a:lnTo>
                  <a:lnTo>
                    <a:pt x="2522751" y="4564"/>
                  </a:lnTo>
                  <a:lnTo>
                    <a:pt x="2564892" y="17652"/>
                  </a:lnTo>
                  <a:lnTo>
                    <a:pt x="2603031" y="38361"/>
                  </a:lnTo>
                  <a:lnTo>
                    <a:pt x="2636265" y="65786"/>
                  </a:lnTo>
                  <a:lnTo>
                    <a:pt x="2663690" y="99020"/>
                  </a:lnTo>
                  <a:lnTo>
                    <a:pt x="2684398" y="137160"/>
                  </a:lnTo>
                  <a:lnTo>
                    <a:pt x="2697487" y="179300"/>
                  </a:lnTo>
                  <a:lnTo>
                    <a:pt x="2702052" y="224536"/>
                  </a:lnTo>
                  <a:lnTo>
                    <a:pt x="2702052" y="1122680"/>
                  </a:lnTo>
                  <a:lnTo>
                    <a:pt x="2697487" y="1167915"/>
                  </a:lnTo>
                  <a:lnTo>
                    <a:pt x="2684399" y="1210056"/>
                  </a:lnTo>
                  <a:lnTo>
                    <a:pt x="2663690" y="1248195"/>
                  </a:lnTo>
                  <a:lnTo>
                    <a:pt x="2636266" y="1281430"/>
                  </a:lnTo>
                  <a:lnTo>
                    <a:pt x="2603031" y="1308854"/>
                  </a:lnTo>
                  <a:lnTo>
                    <a:pt x="2564892" y="1329563"/>
                  </a:lnTo>
                  <a:lnTo>
                    <a:pt x="2522751" y="1342651"/>
                  </a:lnTo>
                  <a:lnTo>
                    <a:pt x="2477516" y="1347216"/>
                  </a:lnTo>
                  <a:lnTo>
                    <a:pt x="224535" y="1347216"/>
                  </a:lnTo>
                  <a:lnTo>
                    <a:pt x="179300" y="1342651"/>
                  </a:lnTo>
                  <a:lnTo>
                    <a:pt x="137159" y="1329563"/>
                  </a:lnTo>
                  <a:lnTo>
                    <a:pt x="99020" y="1308854"/>
                  </a:lnTo>
                  <a:lnTo>
                    <a:pt x="65786" y="1281430"/>
                  </a:lnTo>
                  <a:lnTo>
                    <a:pt x="38361" y="1248195"/>
                  </a:lnTo>
                  <a:lnTo>
                    <a:pt x="17653" y="1210056"/>
                  </a:lnTo>
                  <a:lnTo>
                    <a:pt x="4564" y="1167915"/>
                  </a:lnTo>
                  <a:lnTo>
                    <a:pt x="0" y="1122680"/>
                  </a:lnTo>
                  <a:lnTo>
                    <a:pt x="0" y="224536"/>
                  </a:lnTo>
                  <a:close/>
                </a:path>
              </a:pathLst>
            </a:custGeom>
            <a:noFill/>
            <a:ln w="9525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215" name="object 32" descr=""/>
            <p:cNvPicPr/>
            <p:nvPr/>
          </p:nvPicPr>
          <p:blipFill>
            <a:blip r:embed="rId13"/>
            <a:stretch/>
          </p:blipFill>
          <p:spPr>
            <a:xfrm>
              <a:off x="9308520" y="1612440"/>
              <a:ext cx="2350080" cy="154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16" name="object 33" descr=""/>
            <p:cNvPicPr/>
            <p:nvPr/>
          </p:nvPicPr>
          <p:blipFill>
            <a:blip r:embed="rId14"/>
            <a:stretch/>
          </p:blipFill>
          <p:spPr>
            <a:xfrm>
              <a:off x="10029600" y="1886760"/>
              <a:ext cx="859680" cy="1540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17" name="object 34"/>
          <p:cNvSpPr/>
          <p:nvPr/>
        </p:nvSpPr>
        <p:spPr>
          <a:xfrm>
            <a:off x="9465120" y="1354680"/>
            <a:ext cx="1995840" cy="56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algn="ctr">
              <a:lnSpc>
                <a:spcPct val="100000"/>
              </a:lnSpc>
              <a:spcBef>
                <a:spcPts val="99"/>
              </a:spcBef>
            </a:pPr>
            <a:r>
              <a:rPr b="0" lang="fr-FR" sz="1800" spc="-12" strike="noStrike">
                <a:solidFill>
                  <a:srgbClr val="000000"/>
                </a:solidFill>
                <a:latin typeface="Corbel"/>
                <a:ea typeface="DejaVu Sans"/>
              </a:rPr>
              <a:t>Automatisation</a:t>
            </a:r>
            <a:r>
              <a:rPr b="0" lang="fr-FR" sz="1800" spc="9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800" spc="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800" spc="-26" strike="noStrike">
                <a:solidFill>
                  <a:srgbClr val="000000"/>
                </a:solidFill>
                <a:latin typeface="Corbel"/>
                <a:ea typeface="DejaVu Sans"/>
              </a:rPr>
              <a:t>la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2" strike="noStrike">
                <a:solidFill>
                  <a:srgbClr val="000000"/>
                </a:solidFill>
                <a:latin typeface="Corbel"/>
                <a:ea typeface="DejaVu Sans"/>
              </a:rPr>
              <a:t>tâche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object 2"/>
          <p:cNvGrpSpPr/>
          <p:nvPr/>
        </p:nvGrpSpPr>
        <p:grpSpPr>
          <a:xfrm>
            <a:off x="1961280" y="2744640"/>
            <a:ext cx="8266320" cy="1365480"/>
            <a:chOff x="1961280" y="2744640"/>
            <a:chExt cx="8266320" cy="1365480"/>
          </a:xfrm>
        </p:grpSpPr>
        <p:pic>
          <p:nvPicPr>
            <p:cNvPr id="219" name="object 3" descr=""/>
            <p:cNvPicPr/>
            <p:nvPr/>
          </p:nvPicPr>
          <p:blipFill>
            <a:blip r:embed="rId1"/>
            <a:stretch/>
          </p:blipFill>
          <p:spPr>
            <a:xfrm>
              <a:off x="1961280" y="2744640"/>
              <a:ext cx="8266320" cy="1365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0" name="object 4" descr=""/>
            <p:cNvPicPr/>
            <p:nvPr/>
          </p:nvPicPr>
          <p:blipFill>
            <a:blip r:embed="rId2"/>
            <a:stretch/>
          </p:blipFill>
          <p:spPr>
            <a:xfrm>
              <a:off x="1973520" y="3647160"/>
              <a:ext cx="1056960" cy="308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1" name="object 5" descr=""/>
            <p:cNvPicPr/>
            <p:nvPr/>
          </p:nvPicPr>
          <p:blipFill>
            <a:blip r:embed="rId3"/>
            <a:stretch/>
          </p:blipFill>
          <p:spPr>
            <a:xfrm>
              <a:off x="2325600" y="3647160"/>
              <a:ext cx="953280" cy="308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2" name="object 6" descr=""/>
            <p:cNvPicPr/>
            <p:nvPr/>
          </p:nvPicPr>
          <p:blipFill>
            <a:blip r:embed="rId4"/>
            <a:stretch/>
          </p:blipFill>
          <p:spPr>
            <a:xfrm>
              <a:off x="2674800" y="3647160"/>
              <a:ext cx="7536960" cy="3085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2316960" y="3080520"/>
            <a:ext cx="7555320" cy="115704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0" lang="fr-FR" sz="4000" spc="-1" strike="noStrike">
                <a:solidFill>
                  <a:srgbClr val="000000"/>
                </a:solidFill>
                <a:latin typeface="Corbel"/>
              </a:rPr>
              <a:t>II</a:t>
            </a:r>
            <a:r>
              <a:rPr b="0" lang="fr-FR" sz="4000" spc="-46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4000" spc="-1" strike="noStrike">
                <a:solidFill>
                  <a:srgbClr val="000000"/>
                </a:solidFill>
                <a:latin typeface="Corbel"/>
              </a:rPr>
              <a:t>–</a:t>
            </a:r>
            <a:r>
              <a:rPr b="0" lang="fr-FR" sz="4000" spc="-55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4000" spc="-52" strike="noStrike">
                <a:solidFill>
                  <a:srgbClr val="000000"/>
                </a:solidFill>
                <a:latin typeface="Corbel"/>
              </a:rPr>
              <a:t>PRESENTATION</a:t>
            </a:r>
            <a:r>
              <a:rPr b="0" lang="fr-FR" sz="4000" spc="-26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4000" spc="-1" strike="noStrike">
                <a:solidFill>
                  <a:srgbClr val="000000"/>
                </a:solidFill>
                <a:latin typeface="Corbel"/>
              </a:rPr>
              <a:t>DES</a:t>
            </a:r>
            <a:r>
              <a:rPr b="0" lang="fr-FR" sz="4000" spc="-55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4000" spc="-12" strike="noStrike">
                <a:solidFill>
                  <a:srgbClr val="000000"/>
                </a:solidFill>
                <a:latin typeface="Corbel"/>
              </a:rPr>
              <a:t>DONNEES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object 8"/>
          <p:cNvSpPr/>
          <p:nvPr/>
        </p:nvSpPr>
        <p:spPr>
          <a:xfrm>
            <a:off x="12027600" y="6580440"/>
            <a:ext cx="85680" cy="16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0" lang="fr-FR" sz="1000" spc="-52" strike="noStrike">
                <a:solidFill>
                  <a:srgbClr val="000000"/>
                </a:solidFill>
                <a:latin typeface="Corbel"/>
                <a:ea typeface="DejaVu Sans"/>
              </a:rPr>
              <a:t>5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1563120" y="182160"/>
            <a:ext cx="9558720" cy="115704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1" lang="fr-FR" sz="4000" spc="-12" strike="noStrike">
                <a:solidFill>
                  <a:srgbClr val="000000"/>
                </a:solidFill>
                <a:latin typeface="Corbel"/>
              </a:rPr>
              <a:t>DECOUVERTE</a:t>
            </a:r>
            <a:r>
              <a:rPr b="1" lang="fr-FR" sz="4000" spc="-80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" strike="noStrike">
                <a:solidFill>
                  <a:srgbClr val="000000"/>
                </a:solidFill>
                <a:latin typeface="Corbel"/>
              </a:rPr>
              <a:t>DES</a:t>
            </a:r>
            <a:r>
              <a:rPr b="1" lang="fr-FR" sz="4000" spc="-120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2" strike="noStrike">
                <a:solidFill>
                  <a:srgbClr val="000000"/>
                </a:solidFill>
                <a:latin typeface="Corbel"/>
              </a:rPr>
              <a:t>DONNEES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object 3"/>
          <p:cNvSpPr/>
          <p:nvPr/>
        </p:nvSpPr>
        <p:spPr>
          <a:xfrm>
            <a:off x="12021480" y="6580440"/>
            <a:ext cx="91440" cy="16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0" lang="fr-FR" sz="1000" spc="-52" strike="noStrike">
                <a:solidFill>
                  <a:srgbClr val="000000"/>
                </a:solidFill>
                <a:latin typeface="Corbel"/>
                <a:ea typeface="DejaVu Sans"/>
              </a:rPr>
              <a:t>6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27" name="object 4"/>
          <p:cNvGrpSpPr/>
          <p:nvPr/>
        </p:nvGrpSpPr>
        <p:grpSpPr>
          <a:xfrm>
            <a:off x="1261800" y="4610160"/>
            <a:ext cx="2497320" cy="478080"/>
            <a:chOff x="1261800" y="4610160"/>
            <a:chExt cx="2497320" cy="478080"/>
          </a:xfrm>
        </p:grpSpPr>
        <p:pic>
          <p:nvPicPr>
            <p:cNvPr id="228" name="object 5" descr=""/>
            <p:cNvPicPr/>
            <p:nvPr/>
          </p:nvPicPr>
          <p:blipFill>
            <a:blip r:embed="rId1"/>
            <a:stretch/>
          </p:blipFill>
          <p:spPr>
            <a:xfrm>
              <a:off x="1261800" y="4610160"/>
              <a:ext cx="2496960" cy="477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9" name="object 6"/>
            <p:cNvSpPr/>
            <p:nvPr/>
          </p:nvSpPr>
          <p:spPr>
            <a:xfrm>
              <a:off x="1261800" y="4610160"/>
              <a:ext cx="2497320" cy="478080"/>
            </a:xfrm>
            <a:custGeom>
              <a:avLst/>
              <a:gdLst>
                <a:gd name="textAreaLeft" fmla="*/ 0 w 2497320"/>
                <a:gd name="textAreaRight" fmla="*/ 2498040 w 2497320"/>
                <a:gd name="textAreaTop" fmla="*/ 0 h 478080"/>
                <a:gd name="textAreaBottom" fmla="*/ 478800 h 478080"/>
              </a:gdLst>
              <a:ahLst/>
              <a:rect l="textAreaLeft" t="textAreaTop" r="textAreaRight" b="textAreaBottom"/>
              <a:pathLst>
                <a:path w="2498090" h="478789">
                  <a:moveTo>
                    <a:pt x="0" y="47117"/>
                  </a:moveTo>
                  <a:lnTo>
                    <a:pt x="3700" y="28771"/>
                  </a:lnTo>
                  <a:lnTo>
                    <a:pt x="13795" y="13795"/>
                  </a:lnTo>
                  <a:lnTo>
                    <a:pt x="28771" y="3700"/>
                  </a:lnTo>
                  <a:lnTo>
                    <a:pt x="47116" y="0"/>
                  </a:lnTo>
                  <a:lnTo>
                    <a:pt x="2450718" y="0"/>
                  </a:lnTo>
                  <a:lnTo>
                    <a:pt x="2469064" y="3700"/>
                  </a:lnTo>
                  <a:lnTo>
                    <a:pt x="2484040" y="13795"/>
                  </a:lnTo>
                  <a:lnTo>
                    <a:pt x="2494135" y="28771"/>
                  </a:lnTo>
                  <a:lnTo>
                    <a:pt x="2497836" y="47117"/>
                  </a:lnTo>
                  <a:lnTo>
                    <a:pt x="2497836" y="431419"/>
                  </a:lnTo>
                  <a:lnTo>
                    <a:pt x="2494135" y="449764"/>
                  </a:lnTo>
                  <a:lnTo>
                    <a:pt x="2484040" y="464740"/>
                  </a:lnTo>
                  <a:lnTo>
                    <a:pt x="2469064" y="474835"/>
                  </a:lnTo>
                  <a:lnTo>
                    <a:pt x="2450718" y="478536"/>
                  </a:lnTo>
                  <a:lnTo>
                    <a:pt x="47116" y="478536"/>
                  </a:lnTo>
                  <a:lnTo>
                    <a:pt x="28771" y="474835"/>
                  </a:lnTo>
                  <a:lnTo>
                    <a:pt x="13795" y="464740"/>
                  </a:lnTo>
                  <a:lnTo>
                    <a:pt x="3700" y="449764"/>
                  </a:lnTo>
                  <a:lnTo>
                    <a:pt x="0" y="431419"/>
                  </a:lnTo>
                  <a:lnTo>
                    <a:pt x="0" y="47117"/>
                  </a:lnTo>
                  <a:close/>
                </a:path>
              </a:pathLst>
            </a:custGeom>
            <a:noFill/>
            <a:ln w="9524">
              <a:solidFill>
                <a:srgbClr val="edcc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230" name="object 7"/>
          <p:cNvSpPr/>
          <p:nvPr/>
        </p:nvSpPr>
        <p:spPr>
          <a:xfrm>
            <a:off x="2130840" y="4645440"/>
            <a:ext cx="758160" cy="37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2400">
              <a:lnSpc>
                <a:spcPct val="100000"/>
              </a:lnSpc>
              <a:spcBef>
                <a:spcPts val="99"/>
              </a:spcBef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1050</a:t>
            </a:r>
            <a:r>
              <a:rPr b="0" lang="fr-FR" sz="1200" spc="-4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lignes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15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colonnes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31" name="object 8"/>
          <p:cNvGrpSpPr/>
          <p:nvPr/>
        </p:nvGrpSpPr>
        <p:grpSpPr>
          <a:xfrm>
            <a:off x="1261800" y="865800"/>
            <a:ext cx="2497320" cy="3646080"/>
            <a:chOff x="1261800" y="865800"/>
            <a:chExt cx="2497320" cy="3646080"/>
          </a:xfrm>
        </p:grpSpPr>
        <p:pic>
          <p:nvPicPr>
            <p:cNvPr id="232" name="object 9" descr=""/>
            <p:cNvPicPr/>
            <p:nvPr/>
          </p:nvPicPr>
          <p:blipFill>
            <a:blip r:embed="rId2"/>
            <a:stretch/>
          </p:blipFill>
          <p:spPr>
            <a:xfrm>
              <a:off x="1591200" y="865800"/>
              <a:ext cx="1837080" cy="395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3" name="object 10"/>
            <p:cNvSpPr/>
            <p:nvPr/>
          </p:nvSpPr>
          <p:spPr>
            <a:xfrm>
              <a:off x="1591200" y="865800"/>
              <a:ext cx="1837440" cy="395640"/>
            </a:xfrm>
            <a:custGeom>
              <a:avLst/>
              <a:gdLst>
                <a:gd name="textAreaLeft" fmla="*/ 0 w 1837440"/>
                <a:gd name="textAreaRight" fmla="*/ 1838160 w 1837440"/>
                <a:gd name="textAreaTop" fmla="*/ 0 h 395640"/>
                <a:gd name="textAreaBottom" fmla="*/ 396360 h 395640"/>
              </a:gdLst>
              <a:ahLst/>
              <a:rect l="textAreaLeft" t="textAreaTop" r="textAreaRight" b="textAreaBottom"/>
              <a:pathLst>
                <a:path w="1838325" h="396240">
                  <a:moveTo>
                    <a:pt x="0" y="66039"/>
                  </a:moveTo>
                  <a:lnTo>
                    <a:pt x="5193" y="40344"/>
                  </a:lnTo>
                  <a:lnTo>
                    <a:pt x="19351" y="19351"/>
                  </a:lnTo>
                  <a:lnTo>
                    <a:pt x="40344" y="5193"/>
                  </a:lnTo>
                  <a:lnTo>
                    <a:pt x="66039" y="0"/>
                  </a:lnTo>
                  <a:lnTo>
                    <a:pt x="1771904" y="0"/>
                  </a:lnTo>
                  <a:lnTo>
                    <a:pt x="1797599" y="5193"/>
                  </a:lnTo>
                  <a:lnTo>
                    <a:pt x="1818592" y="19351"/>
                  </a:lnTo>
                  <a:lnTo>
                    <a:pt x="1832750" y="40344"/>
                  </a:lnTo>
                  <a:lnTo>
                    <a:pt x="1837944" y="66039"/>
                  </a:lnTo>
                  <a:lnTo>
                    <a:pt x="1837944" y="330200"/>
                  </a:lnTo>
                  <a:lnTo>
                    <a:pt x="1832750" y="355895"/>
                  </a:lnTo>
                  <a:lnTo>
                    <a:pt x="1818592" y="376888"/>
                  </a:lnTo>
                  <a:lnTo>
                    <a:pt x="1797599" y="391046"/>
                  </a:lnTo>
                  <a:lnTo>
                    <a:pt x="1771904" y="396239"/>
                  </a:lnTo>
                  <a:lnTo>
                    <a:pt x="66039" y="396239"/>
                  </a:lnTo>
                  <a:lnTo>
                    <a:pt x="40344" y="391046"/>
                  </a:lnTo>
                  <a:lnTo>
                    <a:pt x="19351" y="376888"/>
                  </a:lnTo>
                  <a:lnTo>
                    <a:pt x="5193" y="355895"/>
                  </a:lnTo>
                  <a:lnTo>
                    <a:pt x="0" y="330200"/>
                  </a:lnTo>
                  <a:lnTo>
                    <a:pt x="0" y="66039"/>
                  </a:lnTo>
                  <a:close/>
                </a:path>
              </a:pathLst>
            </a:custGeom>
            <a:noFill/>
            <a:ln w="9525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234" name="object 11" descr=""/>
            <p:cNvPicPr/>
            <p:nvPr/>
          </p:nvPicPr>
          <p:blipFill>
            <a:blip r:embed="rId3"/>
            <a:stretch/>
          </p:blipFill>
          <p:spPr>
            <a:xfrm>
              <a:off x="1261800" y="1359360"/>
              <a:ext cx="2496960" cy="3152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5" name="object 12"/>
            <p:cNvSpPr/>
            <p:nvPr/>
          </p:nvSpPr>
          <p:spPr>
            <a:xfrm>
              <a:off x="1261800" y="1359360"/>
              <a:ext cx="2497320" cy="3152520"/>
            </a:xfrm>
            <a:custGeom>
              <a:avLst/>
              <a:gdLst>
                <a:gd name="textAreaLeft" fmla="*/ 0 w 2497320"/>
                <a:gd name="textAreaRight" fmla="*/ 2498040 w 2497320"/>
                <a:gd name="textAreaTop" fmla="*/ 0 h 3152520"/>
                <a:gd name="textAreaBottom" fmla="*/ 3153240 h 3152520"/>
              </a:gdLst>
              <a:ahLst/>
              <a:rect l="textAreaLeft" t="textAreaTop" r="textAreaRight" b="textAreaBottom"/>
              <a:pathLst>
                <a:path w="2498090" h="3153410">
                  <a:moveTo>
                    <a:pt x="0" y="52196"/>
                  </a:moveTo>
                  <a:lnTo>
                    <a:pt x="4101" y="31878"/>
                  </a:lnTo>
                  <a:lnTo>
                    <a:pt x="15287" y="15287"/>
                  </a:lnTo>
                  <a:lnTo>
                    <a:pt x="31878" y="4101"/>
                  </a:lnTo>
                  <a:lnTo>
                    <a:pt x="52196" y="0"/>
                  </a:lnTo>
                  <a:lnTo>
                    <a:pt x="2445639" y="0"/>
                  </a:lnTo>
                  <a:lnTo>
                    <a:pt x="2465957" y="4101"/>
                  </a:lnTo>
                  <a:lnTo>
                    <a:pt x="2482548" y="15287"/>
                  </a:lnTo>
                  <a:lnTo>
                    <a:pt x="2493734" y="31878"/>
                  </a:lnTo>
                  <a:lnTo>
                    <a:pt x="2497836" y="52196"/>
                  </a:lnTo>
                  <a:lnTo>
                    <a:pt x="2497836" y="3100959"/>
                  </a:lnTo>
                  <a:lnTo>
                    <a:pt x="2493734" y="3121277"/>
                  </a:lnTo>
                  <a:lnTo>
                    <a:pt x="2482548" y="3137868"/>
                  </a:lnTo>
                  <a:lnTo>
                    <a:pt x="2465957" y="3149054"/>
                  </a:lnTo>
                  <a:lnTo>
                    <a:pt x="2445639" y="3153155"/>
                  </a:lnTo>
                  <a:lnTo>
                    <a:pt x="52196" y="3153155"/>
                  </a:lnTo>
                  <a:lnTo>
                    <a:pt x="31878" y="3149054"/>
                  </a:lnTo>
                  <a:lnTo>
                    <a:pt x="15287" y="3137868"/>
                  </a:lnTo>
                  <a:lnTo>
                    <a:pt x="4101" y="3121277"/>
                  </a:lnTo>
                  <a:lnTo>
                    <a:pt x="0" y="3100959"/>
                  </a:lnTo>
                  <a:lnTo>
                    <a:pt x="0" y="52196"/>
                  </a:lnTo>
                  <a:close/>
                </a:path>
              </a:pathLst>
            </a:custGeom>
            <a:noFill/>
            <a:ln w="9525">
              <a:solidFill>
                <a:srgbClr val="c0deb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236" name="object 13"/>
          <p:cNvSpPr/>
          <p:nvPr/>
        </p:nvSpPr>
        <p:spPr>
          <a:xfrm>
            <a:off x="1659600" y="1543320"/>
            <a:ext cx="1700280" cy="275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19520" indent="720" algn="ctr">
              <a:lnSpc>
                <a:spcPct val="100000"/>
              </a:lnSpc>
              <a:spcBef>
                <a:spcPts val="99"/>
              </a:spcBef>
              <a:tabLst>
                <a:tab algn="l" pos="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Uniq_id Crawl_timestamp Product_url Product_name Product_category_tree 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Pid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299160" indent="720" algn="ctr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Retail_price Discounted_price Image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2600" indent="720" algn="ctr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Is_FK_Advantage_product Description</a:t>
            </a:r>
            <a:r>
              <a:rPr b="0" lang="fr-FR" sz="1200" spc="494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Product_rating Overall_rating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33920" indent="-1800" algn="ctr">
              <a:lnSpc>
                <a:spcPct val="100000"/>
              </a:lnSpc>
              <a:spcBef>
                <a:spcPts val="6"/>
              </a:spcBef>
              <a:tabLst>
                <a:tab algn="l" pos="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Brand Product_specifications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37" name="object 14"/>
          <p:cNvGrpSpPr/>
          <p:nvPr/>
        </p:nvGrpSpPr>
        <p:grpSpPr>
          <a:xfrm>
            <a:off x="0" y="865800"/>
            <a:ext cx="12191400" cy="5566320"/>
            <a:chOff x="0" y="865800"/>
            <a:chExt cx="12191400" cy="5566320"/>
          </a:xfrm>
        </p:grpSpPr>
        <p:sp>
          <p:nvSpPr>
            <p:cNvPr id="238" name="object 15"/>
            <p:cNvSpPr/>
            <p:nvPr/>
          </p:nvSpPr>
          <p:spPr>
            <a:xfrm>
              <a:off x="1558440" y="2232000"/>
              <a:ext cx="1904400" cy="347400"/>
            </a:xfrm>
            <a:custGeom>
              <a:avLst/>
              <a:gdLst>
                <a:gd name="textAreaLeft" fmla="*/ 0 w 1904400"/>
                <a:gd name="textAreaRight" fmla="*/ 1905120 w 1904400"/>
                <a:gd name="textAreaTop" fmla="*/ 0 h 347400"/>
                <a:gd name="textAreaBottom" fmla="*/ 348120 h 347400"/>
              </a:gdLst>
              <a:ahLst/>
              <a:rect l="textAreaLeft" t="textAreaTop" r="textAreaRight" b="textAreaBottom"/>
              <a:pathLst>
                <a:path w="1905000" h="347980">
                  <a:moveTo>
                    <a:pt x="0" y="173736"/>
                  </a:moveTo>
                  <a:lnTo>
                    <a:pt x="25157" y="133880"/>
                  </a:lnTo>
                  <a:lnTo>
                    <a:pt x="68115" y="109068"/>
                  </a:lnTo>
                  <a:lnTo>
                    <a:pt x="130047" y="86021"/>
                  </a:lnTo>
                  <a:lnTo>
                    <a:pt x="167599" y="75256"/>
                  </a:lnTo>
                  <a:lnTo>
                    <a:pt x="209258" y="65047"/>
                  </a:lnTo>
                  <a:lnTo>
                    <a:pt x="254814" y="55434"/>
                  </a:lnTo>
                  <a:lnTo>
                    <a:pt x="304054" y="46455"/>
                  </a:lnTo>
                  <a:lnTo>
                    <a:pt x="356767" y="38148"/>
                  </a:lnTo>
                  <a:lnTo>
                    <a:pt x="412740" y="30553"/>
                  </a:lnTo>
                  <a:lnTo>
                    <a:pt x="471762" y="23706"/>
                  </a:lnTo>
                  <a:lnTo>
                    <a:pt x="533622" y="17648"/>
                  </a:lnTo>
                  <a:lnTo>
                    <a:pt x="598107" y="12416"/>
                  </a:lnTo>
                  <a:lnTo>
                    <a:pt x="665005" y="8049"/>
                  </a:lnTo>
                  <a:lnTo>
                    <a:pt x="734105" y="4585"/>
                  </a:lnTo>
                  <a:lnTo>
                    <a:pt x="805196" y="2063"/>
                  </a:lnTo>
                  <a:lnTo>
                    <a:pt x="878064" y="522"/>
                  </a:lnTo>
                  <a:lnTo>
                    <a:pt x="952499" y="0"/>
                  </a:lnTo>
                  <a:lnTo>
                    <a:pt x="1026935" y="522"/>
                  </a:lnTo>
                  <a:lnTo>
                    <a:pt x="1099803" y="2063"/>
                  </a:lnTo>
                  <a:lnTo>
                    <a:pt x="1170894" y="4585"/>
                  </a:lnTo>
                  <a:lnTo>
                    <a:pt x="1239994" y="8049"/>
                  </a:lnTo>
                  <a:lnTo>
                    <a:pt x="1306892" y="12416"/>
                  </a:lnTo>
                  <a:lnTo>
                    <a:pt x="1371377" y="17648"/>
                  </a:lnTo>
                  <a:lnTo>
                    <a:pt x="1433237" y="23706"/>
                  </a:lnTo>
                  <a:lnTo>
                    <a:pt x="1492259" y="30553"/>
                  </a:lnTo>
                  <a:lnTo>
                    <a:pt x="1548232" y="38148"/>
                  </a:lnTo>
                  <a:lnTo>
                    <a:pt x="1600945" y="46455"/>
                  </a:lnTo>
                  <a:lnTo>
                    <a:pt x="1650185" y="55434"/>
                  </a:lnTo>
                  <a:lnTo>
                    <a:pt x="1695741" y="65047"/>
                  </a:lnTo>
                  <a:lnTo>
                    <a:pt x="1737400" y="75256"/>
                  </a:lnTo>
                  <a:lnTo>
                    <a:pt x="1774951" y="86021"/>
                  </a:lnTo>
                  <a:lnTo>
                    <a:pt x="1836884" y="109068"/>
                  </a:lnTo>
                  <a:lnTo>
                    <a:pt x="1879842" y="133880"/>
                  </a:lnTo>
                  <a:lnTo>
                    <a:pt x="1905000" y="173736"/>
                  </a:lnTo>
                  <a:lnTo>
                    <a:pt x="1902134" y="187321"/>
                  </a:lnTo>
                  <a:lnTo>
                    <a:pt x="1860841" y="226198"/>
                  </a:lnTo>
                  <a:lnTo>
                    <a:pt x="1808183" y="250167"/>
                  </a:lnTo>
                  <a:lnTo>
                    <a:pt x="1737400" y="272215"/>
                  </a:lnTo>
                  <a:lnTo>
                    <a:pt x="1695741" y="282424"/>
                  </a:lnTo>
                  <a:lnTo>
                    <a:pt x="1650185" y="292037"/>
                  </a:lnTo>
                  <a:lnTo>
                    <a:pt x="1600945" y="301016"/>
                  </a:lnTo>
                  <a:lnTo>
                    <a:pt x="1548232" y="309323"/>
                  </a:lnTo>
                  <a:lnTo>
                    <a:pt x="1492259" y="316918"/>
                  </a:lnTo>
                  <a:lnTo>
                    <a:pt x="1433237" y="323765"/>
                  </a:lnTo>
                  <a:lnTo>
                    <a:pt x="1371377" y="329823"/>
                  </a:lnTo>
                  <a:lnTo>
                    <a:pt x="1306892" y="335055"/>
                  </a:lnTo>
                  <a:lnTo>
                    <a:pt x="1239994" y="339422"/>
                  </a:lnTo>
                  <a:lnTo>
                    <a:pt x="1170894" y="342886"/>
                  </a:lnTo>
                  <a:lnTo>
                    <a:pt x="1099803" y="345408"/>
                  </a:lnTo>
                  <a:lnTo>
                    <a:pt x="1026935" y="346949"/>
                  </a:lnTo>
                  <a:lnTo>
                    <a:pt x="952499" y="347472"/>
                  </a:lnTo>
                  <a:lnTo>
                    <a:pt x="878064" y="346949"/>
                  </a:lnTo>
                  <a:lnTo>
                    <a:pt x="805196" y="345408"/>
                  </a:lnTo>
                  <a:lnTo>
                    <a:pt x="734105" y="342886"/>
                  </a:lnTo>
                  <a:lnTo>
                    <a:pt x="665005" y="339422"/>
                  </a:lnTo>
                  <a:lnTo>
                    <a:pt x="598107" y="335055"/>
                  </a:lnTo>
                  <a:lnTo>
                    <a:pt x="533622" y="329823"/>
                  </a:lnTo>
                  <a:lnTo>
                    <a:pt x="471762" y="323765"/>
                  </a:lnTo>
                  <a:lnTo>
                    <a:pt x="412740" y="316918"/>
                  </a:lnTo>
                  <a:lnTo>
                    <a:pt x="356767" y="309323"/>
                  </a:lnTo>
                  <a:lnTo>
                    <a:pt x="304054" y="301016"/>
                  </a:lnTo>
                  <a:lnTo>
                    <a:pt x="254814" y="292037"/>
                  </a:lnTo>
                  <a:lnTo>
                    <a:pt x="209258" y="282424"/>
                  </a:lnTo>
                  <a:lnTo>
                    <a:pt x="167599" y="272215"/>
                  </a:lnTo>
                  <a:lnTo>
                    <a:pt x="130048" y="261450"/>
                  </a:lnTo>
                  <a:lnTo>
                    <a:pt x="68115" y="238403"/>
                  </a:lnTo>
                  <a:lnTo>
                    <a:pt x="25157" y="213591"/>
                  </a:lnTo>
                  <a:lnTo>
                    <a:pt x="0" y="173736"/>
                  </a:lnTo>
                  <a:close/>
                </a:path>
              </a:pathLst>
            </a:custGeom>
            <a:noFill/>
            <a:ln w="28574">
              <a:solidFill>
                <a:srgbClr val="a92f2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39" name="object 16"/>
            <p:cNvSpPr/>
            <p:nvPr/>
          </p:nvSpPr>
          <p:spPr>
            <a:xfrm>
              <a:off x="1558440" y="2937600"/>
              <a:ext cx="1904400" cy="345240"/>
            </a:xfrm>
            <a:custGeom>
              <a:avLst/>
              <a:gdLst>
                <a:gd name="textAreaLeft" fmla="*/ 0 w 1904400"/>
                <a:gd name="textAreaRight" fmla="*/ 1905120 w 1904400"/>
                <a:gd name="textAreaTop" fmla="*/ 0 h 345240"/>
                <a:gd name="textAreaBottom" fmla="*/ 345960 h 345240"/>
              </a:gdLst>
              <a:ahLst/>
              <a:rect l="textAreaLeft" t="textAreaTop" r="textAreaRight" b="textAreaBottom"/>
              <a:pathLst>
                <a:path w="1905000" h="346075">
                  <a:moveTo>
                    <a:pt x="0" y="172974"/>
                  </a:moveTo>
                  <a:lnTo>
                    <a:pt x="25157" y="133321"/>
                  </a:lnTo>
                  <a:lnTo>
                    <a:pt x="68115" y="108626"/>
                  </a:lnTo>
                  <a:lnTo>
                    <a:pt x="130047" y="85682"/>
                  </a:lnTo>
                  <a:lnTo>
                    <a:pt x="167599" y="74964"/>
                  </a:lnTo>
                  <a:lnTo>
                    <a:pt x="209258" y="64798"/>
                  </a:lnTo>
                  <a:lnTo>
                    <a:pt x="254814" y="55225"/>
                  </a:lnTo>
                  <a:lnTo>
                    <a:pt x="304054" y="46282"/>
                  </a:lnTo>
                  <a:lnTo>
                    <a:pt x="356767" y="38008"/>
                  </a:lnTo>
                  <a:lnTo>
                    <a:pt x="412740" y="30442"/>
                  </a:lnTo>
                  <a:lnTo>
                    <a:pt x="471762" y="23621"/>
                  </a:lnTo>
                  <a:lnTo>
                    <a:pt x="533622" y="17585"/>
                  </a:lnTo>
                  <a:lnTo>
                    <a:pt x="598107" y="12372"/>
                  </a:lnTo>
                  <a:lnTo>
                    <a:pt x="665005" y="8021"/>
                  </a:lnTo>
                  <a:lnTo>
                    <a:pt x="734105" y="4569"/>
                  </a:lnTo>
                  <a:lnTo>
                    <a:pt x="805196" y="2056"/>
                  </a:lnTo>
                  <a:lnTo>
                    <a:pt x="878064" y="520"/>
                  </a:lnTo>
                  <a:lnTo>
                    <a:pt x="952499" y="0"/>
                  </a:lnTo>
                  <a:lnTo>
                    <a:pt x="1026935" y="520"/>
                  </a:lnTo>
                  <a:lnTo>
                    <a:pt x="1099803" y="2056"/>
                  </a:lnTo>
                  <a:lnTo>
                    <a:pt x="1170894" y="4569"/>
                  </a:lnTo>
                  <a:lnTo>
                    <a:pt x="1239994" y="8021"/>
                  </a:lnTo>
                  <a:lnTo>
                    <a:pt x="1306892" y="12372"/>
                  </a:lnTo>
                  <a:lnTo>
                    <a:pt x="1371377" y="17585"/>
                  </a:lnTo>
                  <a:lnTo>
                    <a:pt x="1433237" y="23621"/>
                  </a:lnTo>
                  <a:lnTo>
                    <a:pt x="1492259" y="30442"/>
                  </a:lnTo>
                  <a:lnTo>
                    <a:pt x="1548232" y="38008"/>
                  </a:lnTo>
                  <a:lnTo>
                    <a:pt x="1600945" y="46282"/>
                  </a:lnTo>
                  <a:lnTo>
                    <a:pt x="1650185" y="55225"/>
                  </a:lnTo>
                  <a:lnTo>
                    <a:pt x="1695741" y="64798"/>
                  </a:lnTo>
                  <a:lnTo>
                    <a:pt x="1737400" y="74964"/>
                  </a:lnTo>
                  <a:lnTo>
                    <a:pt x="1774951" y="85682"/>
                  </a:lnTo>
                  <a:lnTo>
                    <a:pt x="1836884" y="108626"/>
                  </a:lnTo>
                  <a:lnTo>
                    <a:pt x="1879842" y="133321"/>
                  </a:lnTo>
                  <a:lnTo>
                    <a:pt x="1905000" y="172974"/>
                  </a:lnTo>
                  <a:lnTo>
                    <a:pt x="1902134" y="186488"/>
                  </a:lnTo>
                  <a:lnTo>
                    <a:pt x="1860841" y="225174"/>
                  </a:lnTo>
                  <a:lnTo>
                    <a:pt x="1808183" y="249031"/>
                  </a:lnTo>
                  <a:lnTo>
                    <a:pt x="1737400" y="270983"/>
                  </a:lnTo>
                  <a:lnTo>
                    <a:pt x="1695741" y="281149"/>
                  </a:lnTo>
                  <a:lnTo>
                    <a:pt x="1650185" y="290722"/>
                  </a:lnTo>
                  <a:lnTo>
                    <a:pt x="1600945" y="299665"/>
                  </a:lnTo>
                  <a:lnTo>
                    <a:pt x="1548232" y="307939"/>
                  </a:lnTo>
                  <a:lnTo>
                    <a:pt x="1492259" y="315505"/>
                  </a:lnTo>
                  <a:lnTo>
                    <a:pt x="1433237" y="322326"/>
                  </a:lnTo>
                  <a:lnTo>
                    <a:pt x="1371377" y="328362"/>
                  </a:lnTo>
                  <a:lnTo>
                    <a:pt x="1306892" y="333575"/>
                  </a:lnTo>
                  <a:lnTo>
                    <a:pt x="1239994" y="337926"/>
                  </a:lnTo>
                  <a:lnTo>
                    <a:pt x="1170894" y="341378"/>
                  </a:lnTo>
                  <a:lnTo>
                    <a:pt x="1099803" y="343891"/>
                  </a:lnTo>
                  <a:lnTo>
                    <a:pt x="1026935" y="345427"/>
                  </a:lnTo>
                  <a:lnTo>
                    <a:pt x="952499" y="345948"/>
                  </a:lnTo>
                  <a:lnTo>
                    <a:pt x="878064" y="345427"/>
                  </a:lnTo>
                  <a:lnTo>
                    <a:pt x="805196" y="343891"/>
                  </a:lnTo>
                  <a:lnTo>
                    <a:pt x="734105" y="341378"/>
                  </a:lnTo>
                  <a:lnTo>
                    <a:pt x="665005" y="337926"/>
                  </a:lnTo>
                  <a:lnTo>
                    <a:pt x="598107" y="333575"/>
                  </a:lnTo>
                  <a:lnTo>
                    <a:pt x="533622" y="328362"/>
                  </a:lnTo>
                  <a:lnTo>
                    <a:pt x="471762" y="322326"/>
                  </a:lnTo>
                  <a:lnTo>
                    <a:pt x="412740" y="315505"/>
                  </a:lnTo>
                  <a:lnTo>
                    <a:pt x="356767" y="307939"/>
                  </a:lnTo>
                  <a:lnTo>
                    <a:pt x="304054" y="299665"/>
                  </a:lnTo>
                  <a:lnTo>
                    <a:pt x="254814" y="290722"/>
                  </a:lnTo>
                  <a:lnTo>
                    <a:pt x="209258" y="281149"/>
                  </a:lnTo>
                  <a:lnTo>
                    <a:pt x="167599" y="270983"/>
                  </a:lnTo>
                  <a:lnTo>
                    <a:pt x="130048" y="260265"/>
                  </a:lnTo>
                  <a:lnTo>
                    <a:pt x="68115" y="237321"/>
                  </a:lnTo>
                  <a:lnTo>
                    <a:pt x="25157" y="212626"/>
                  </a:lnTo>
                  <a:lnTo>
                    <a:pt x="0" y="172974"/>
                  </a:lnTo>
                  <a:close/>
                </a:path>
              </a:pathLst>
            </a:custGeom>
            <a:noFill/>
            <a:ln w="28575">
              <a:solidFill>
                <a:srgbClr val="e6928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40" name="object 17"/>
            <p:cNvSpPr/>
            <p:nvPr/>
          </p:nvSpPr>
          <p:spPr>
            <a:xfrm>
              <a:off x="1558440" y="3317040"/>
              <a:ext cx="1904400" cy="345240"/>
            </a:xfrm>
            <a:custGeom>
              <a:avLst/>
              <a:gdLst>
                <a:gd name="textAreaLeft" fmla="*/ 0 w 1904400"/>
                <a:gd name="textAreaRight" fmla="*/ 1905120 w 1904400"/>
                <a:gd name="textAreaTop" fmla="*/ 0 h 345240"/>
                <a:gd name="textAreaBottom" fmla="*/ 345960 h 345240"/>
              </a:gdLst>
              <a:ahLst/>
              <a:rect l="textAreaLeft" t="textAreaTop" r="textAreaRight" b="textAreaBottom"/>
              <a:pathLst>
                <a:path w="1905000" h="346075">
                  <a:moveTo>
                    <a:pt x="0" y="172974"/>
                  </a:moveTo>
                  <a:lnTo>
                    <a:pt x="25157" y="133321"/>
                  </a:lnTo>
                  <a:lnTo>
                    <a:pt x="68115" y="108626"/>
                  </a:lnTo>
                  <a:lnTo>
                    <a:pt x="130047" y="85682"/>
                  </a:lnTo>
                  <a:lnTo>
                    <a:pt x="167599" y="74964"/>
                  </a:lnTo>
                  <a:lnTo>
                    <a:pt x="209258" y="64798"/>
                  </a:lnTo>
                  <a:lnTo>
                    <a:pt x="254814" y="55225"/>
                  </a:lnTo>
                  <a:lnTo>
                    <a:pt x="304054" y="46282"/>
                  </a:lnTo>
                  <a:lnTo>
                    <a:pt x="356767" y="38008"/>
                  </a:lnTo>
                  <a:lnTo>
                    <a:pt x="412740" y="30442"/>
                  </a:lnTo>
                  <a:lnTo>
                    <a:pt x="471762" y="23621"/>
                  </a:lnTo>
                  <a:lnTo>
                    <a:pt x="533622" y="17585"/>
                  </a:lnTo>
                  <a:lnTo>
                    <a:pt x="598107" y="12372"/>
                  </a:lnTo>
                  <a:lnTo>
                    <a:pt x="665005" y="8021"/>
                  </a:lnTo>
                  <a:lnTo>
                    <a:pt x="734105" y="4569"/>
                  </a:lnTo>
                  <a:lnTo>
                    <a:pt x="805196" y="2056"/>
                  </a:lnTo>
                  <a:lnTo>
                    <a:pt x="878064" y="520"/>
                  </a:lnTo>
                  <a:lnTo>
                    <a:pt x="952499" y="0"/>
                  </a:lnTo>
                  <a:lnTo>
                    <a:pt x="1026935" y="520"/>
                  </a:lnTo>
                  <a:lnTo>
                    <a:pt x="1099803" y="2056"/>
                  </a:lnTo>
                  <a:lnTo>
                    <a:pt x="1170894" y="4569"/>
                  </a:lnTo>
                  <a:lnTo>
                    <a:pt x="1239994" y="8021"/>
                  </a:lnTo>
                  <a:lnTo>
                    <a:pt x="1306892" y="12372"/>
                  </a:lnTo>
                  <a:lnTo>
                    <a:pt x="1371377" y="17585"/>
                  </a:lnTo>
                  <a:lnTo>
                    <a:pt x="1433237" y="23621"/>
                  </a:lnTo>
                  <a:lnTo>
                    <a:pt x="1492259" y="30442"/>
                  </a:lnTo>
                  <a:lnTo>
                    <a:pt x="1548232" y="38008"/>
                  </a:lnTo>
                  <a:lnTo>
                    <a:pt x="1600945" y="46282"/>
                  </a:lnTo>
                  <a:lnTo>
                    <a:pt x="1650185" y="55225"/>
                  </a:lnTo>
                  <a:lnTo>
                    <a:pt x="1695741" y="64798"/>
                  </a:lnTo>
                  <a:lnTo>
                    <a:pt x="1737400" y="74964"/>
                  </a:lnTo>
                  <a:lnTo>
                    <a:pt x="1774951" y="85682"/>
                  </a:lnTo>
                  <a:lnTo>
                    <a:pt x="1836884" y="108626"/>
                  </a:lnTo>
                  <a:lnTo>
                    <a:pt x="1879842" y="133321"/>
                  </a:lnTo>
                  <a:lnTo>
                    <a:pt x="1905000" y="172974"/>
                  </a:lnTo>
                  <a:lnTo>
                    <a:pt x="1902134" y="186488"/>
                  </a:lnTo>
                  <a:lnTo>
                    <a:pt x="1860841" y="225174"/>
                  </a:lnTo>
                  <a:lnTo>
                    <a:pt x="1808183" y="249031"/>
                  </a:lnTo>
                  <a:lnTo>
                    <a:pt x="1737400" y="270983"/>
                  </a:lnTo>
                  <a:lnTo>
                    <a:pt x="1695741" y="281149"/>
                  </a:lnTo>
                  <a:lnTo>
                    <a:pt x="1650185" y="290722"/>
                  </a:lnTo>
                  <a:lnTo>
                    <a:pt x="1600945" y="299665"/>
                  </a:lnTo>
                  <a:lnTo>
                    <a:pt x="1548232" y="307939"/>
                  </a:lnTo>
                  <a:lnTo>
                    <a:pt x="1492259" y="315505"/>
                  </a:lnTo>
                  <a:lnTo>
                    <a:pt x="1433237" y="322325"/>
                  </a:lnTo>
                  <a:lnTo>
                    <a:pt x="1371377" y="328362"/>
                  </a:lnTo>
                  <a:lnTo>
                    <a:pt x="1306892" y="333575"/>
                  </a:lnTo>
                  <a:lnTo>
                    <a:pt x="1239994" y="337926"/>
                  </a:lnTo>
                  <a:lnTo>
                    <a:pt x="1170894" y="341378"/>
                  </a:lnTo>
                  <a:lnTo>
                    <a:pt x="1099803" y="343891"/>
                  </a:lnTo>
                  <a:lnTo>
                    <a:pt x="1026935" y="345427"/>
                  </a:lnTo>
                  <a:lnTo>
                    <a:pt x="952499" y="345947"/>
                  </a:lnTo>
                  <a:lnTo>
                    <a:pt x="878064" y="345427"/>
                  </a:lnTo>
                  <a:lnTo>
                    <a:pt x="805196" y="343891"/>
                  </a:lnTo>
                  <a:lnTo>
                    <a:pt x="734105" y="341378"/>
                  </a:lnTo>
                  <a:lnTo>
                    <a:pt x="665005" y="337926"/>
                  </a:lnTo>
                  <a:lnTo>
                    <a:pt x="598107" y="333575"/>
                  </a:lnTo>
                  <a:lnTo>
                    <a:pt x="533622" y="328362"/>
                  </a:lnTo>
                  <a:lnTo>
                    <a:pt x="471762" y="322325"/>
                  </a:lnTo>
                  <a:lnTo>
                    <a:pt x="412740" y="315505"/>
                  </a:lnTo>
                  <a:lnTo>
                    <a:pt x="356767" y="307939"/>
                  </a:lnTo>
                  <a:lnTo>
                    <a:pt x="304054" y="299665"/>
                  </a:lnTo>
                  <a:lnTo>
                    <a:pt x="254814" y="290722"/>
                  </a:lnTo>
                  <a:lnTo>
                    <a:pt x="209258" y="281149"/>
                  </a:lnTo>
                  <a:lnTo>
                    <a:pt x="167599" y="270983"/>
                  </a:lnTo>
                  <a:lnTo>
                    <a:pt x="130048" y="260265"/>
                  </a:lnTo>
                  <a:lnTo>
                    <a:pt x="68115" y="237321"/>
                  </a:lnTo>
                  <a:lnTo>
                    <a:pt x="25157" y="212626"/>
                  </a:lnTo>
                  <a:lnTo>
                    <a:pt x="0" y="172974"/>
                  </a:lnTo>
                  <a:close/>
                </a:path>
              </a:pathLst>
            </a:custGeom>
            <a:noFill/>
            <a:ln w="28575">
              <a:solidFill>
                <a:srgbClr val="701f1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241" name="object 18" descr=""/>
            <p:cNvPicPr/>
            <p:nvPr/>
          </p:nvPicPr>
          <p:blipFill>
            <a:blip r:embed="rId4"/>
            <a:stretch/>
          </p:blipFill>
          <p:spPr>
            <a:xfrm>
              <a:off x="4067640" y="1883520"/>
              <a:ext cx="7848000" cy="304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2" name="object 19"/>
            <p:cNvSpPr/>
            <p:nvPr/>
          </p:nvSpPr>
          <p:spPr>
            <a:xfrm>
              <a:off x="3447000" y="2036880"/>
              <a:ext cx="621000" cy="383400"/>
            </a:xfrm>
            <a:custGeom>
              <a:avLst/>
              <a:gdLst>
                <a:gd name="textAreaLeft" fmla="*/ 0 w 621000"/>
                <a:gd name="textAreaRight" fmla="*/ 621720 w 621000"/>
                <a:gd name="textAreaTop" fmla="*/ 0 h 383400"/>
                <a:gd name="textAreaBottom" fmla="*/ 384120 h 383400"/>
              </a:gdLst>
              <a:ahLst/>
              <a:rect l="textAreaLeft" t="textAreaTop" r="textAreaRight" b="textAreaBottom"/>
              <a:pathLst>
                <a:path w="621664" h="384175">
                  <a:moveTo>
                    <a:pt x="540640" y="32303"/>
                  </a:moveTo>
                  <a:lnTo>
                    <a:pt x="8889" y="355600"/>
                  </a:lnTo>
                  <a:lnTo>
                    <a:pt x="2031" y="359663"/>
                  </a:lnTo>
                  <a:lnTo>
                    <a:pt x="0" y="368426"/>
                  </a:lnTo>
                  <a:lnTo>
                    <a:pt x="8127" y="381888"/>
                  </a:lnTo>
                  <a:lnTo>
                    <a:pt x="16890" y="384048"/>
                  </a:lnTo>
                  <a:lnTo>
                    <a:pt x="555480" y="56697"/>
                  </a:lnTo>
                  <a:lnTo>
                    <a:pt x="540640" y="32303"/>
                  </a:lnTo>
                  <a:close/>
                </a:path>
                <a:path w="621664" h="384175">
                  <a:moveTo>
                    <a:pt x="608213" y="20827"/>
                  </a:moveTo>
                  <a:lnTo>
                    <a:pt x="559562" y="20827"/>
                  </a:lnTo>
                  <a:lnTo>
                    <a:pt x="568451" y="22987"/>
                  </a:lnTo>
                  <a:lnTo>
                    <a:pt x="576579" y="36449"/>
                  </a:lnTo>
                  <a:lnTo>
                    <a:pt x="574420" y="45212"/>
                  </a:lnTo>
                  <a:lnTo>
                    <a:pt x="555480" y="56697"/>
                  </a:lnTo>
                  <a:lnTo>
                    <a:pt x="570356" y="81152"/>
                  </a:lnTo>
                  <a:lnTo>
                    <a:pt x="608213" y="20827"/>
                  </a:lnTo>
                  <a:close/>
                </a:path>
                <a:path w="621664" h="384175">
                  <a:moveTo>
                    <a:pt x="559562" y="20827"/>
                  </a:moveTo>
                  <a:lnTo>
                    <a:pt x="540640" y="32303"/>
                  </a:lnTo>
                  <a:lnTo>
                    <a:pt x="555480" y="56697"/>
                  </a:lnTo>
                  <a:lnTo>
                    <a:pt x="574420" y="45212"/>
                  </a:lnTo>
                  <a:lnTo>
                    <a:pt x="576579" y="36449"/>
                  </a:lnTo>
                  <a:lnTo>
                    <a:pt x="568451" y="22987"/>
                  </a:lnTo>
                  <a:lnTo>
                    <a:pt x="559562" y="20827"/>
                  </a:lnTo>
                  <a:close/>
                </a:path>
                <a:path w="621664" h="384175">
                  <a:moveTo>
                    <a:pt x="621283" y="0"/>
                  </a:moveTo>
                  <a:lnTo>
                    <a:pt x="525779" y="7874"/>
                  </a:lnTo>
                  <a:lnTo>
                    <a:pt x="540640" y="32303"/>
                  </a:lnTo>
                  <a:lnTo>
                    <a:pt x="559562" y="20827"/>
                  </a:lnTo>
                  <a:lnTo>
                    <a:pt x="608213" y="20827"/>
                  </a:lnTo>
                  <a:lnTo>
                    <a:pt x="621283" y="0"/>
                  </a:lnTo>
                  <a:close/>
                </a:path>
              </a:pathLst>
            </a:custGeom>
            <a:solidFill>
              <a:srgbClr val="a92f2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243" name="object 20" descr=""/>
            <p:cNvPicPr/>
            <p:nvPr/>
          </p:nvPicPr>
          <p:blipFill>
            <a:blip r:embed="rId5"/>
            <a:stretch/>
          </p:blipFill>
          <p:spPr>
            <a:xfrm>
              <a:off x="6940440" y="2484000"/>
              <a:ext cx="2496960" cy="2397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4" name="object 21" descr=""/>
            <p:cNvPicPr/>
            <p:nvPr/>
          </p:nvPicPr>
          <p:blipFill>
            <a:blip r:embed="rId6"/>
            <a:stretch/>
          </p:blipFill>
          <p:spPr>
            <a:xfrm>
              <a:off x="0" y="5702760"/>
              <a:ext cx="12191400" cy="729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5" name="object 22"/>
            <p:cNvSpPr/>
            <p:nvPr/>
          </p:nvSpPr>
          <p:spPr>
            <a:xfrm>
              <a:off x="3448080" y="3096000"/>
              <a:ext cx="3493080" cy="616680"/>
            </a:xfrm>
            <a:custGeom>
              <a:avLst/>
              <a:gdLst>
                <a:gd name="textAreaLeft" fmla="*/ 0 w 3493080"/>
                <a:gd name="textAreaRight" fmla="*/ 3493800 w 3493080"/>
                <a:gd name="textAreaTop" fmla="*/ 0 h 616680"/>
                <a:gd name="textAreaBottom" fmla="*/ 617400 h 616680"/>
              </a:gdLst>
              <a:ahLst/>
              <a:rect l="textAreaLeft" t="textAreaTop" r="textAreaRight" b="textAreaBottom"/>
              <a:pathLst>
                <a:path w="3493770" h="617220">
                  <a:moveTo>
                    <a:pt x="3406614" y="588974"/>
                  </a:moveTo>
                  <a:lnTo>
                    <a:pt x="3401949" y="617220"/>
                  </a:lnTo>
                  <a:lnTo>
                    <a:pt x="3481252" y="592582"/>
                  </a:lnTo>
                  <a:lnTo>
                    <a:pt x="3428492" y="592582"/>
                  </a:lnTo>
                  <a:lnTo>
                    <a:pt x="3406614" y="588974"/>
                  </a:lnTo>
                  <a:close/>
                </a:path>
                <a:path w="3493770" h="617220">
                  <a:moveTo>
                    <a:pt x="3411271" y="560774"/>
                  </a:moveTo>
                  <a:lnTo>
                    <a:pt x="3406614" y="588974"/>
                  </a:lnTo>
                  <a:lnTo>
                    <a:pt x="3428492" y="592582"/>
                  </a:lnTo>
                  <a:lnTo>
                    <a:pt x="3435857" y="587375"/>
                  </a:lnTo>
                  <a:lnTo>
                    <a:pt x="3437128" y="579501"/>
                  </a:lnTo>
                  <a:lnTo>
                    <a:pt x="3438525" y="571754"/>
                  </a:lnTo>
                  <a:lnTo>
                    <a:pt x="3433191" y="564388"/>
                  </a:lnTo>
                  <a:lnTo>
                    <a:pt x="3411271" y="560774"/>
                  </a:lnTo>
                  <a:close/>
                </a:path>
                <a:path w="3493770" h="617220">
                  <a:moveTo>
                    <a:pt x="3415919" y="532638"/>
                  </a:moveTo>
                  <a:lnTo>
                    <a:pt x="3411271" y="560774"/>
                  </a:lnTo>
                  <a:lnTo>
                    <a:pt x="3433191" y="564388"/>
                  </a:lnTo>
                  <a:lnTo>
                    <a:pt x="3438525" y="571754"/>
                  </a:lnTo>
                  <a:lnTo>
                    <a:pt x="3437128" y="579501"/>
                  </a:lnTo>
                  <a:lnTo>
                    <a:pt x="3435857" y="587375"/>
                  </a:lnTo>
                  <a:lnTo>
                    <a:pt x="3428492" y="592582"/>
                  </a:lnTo>
                  <a:lnTo>
                    <a:pt x="3481252" y="592582"/>
                  </a:lnTo>
                  <a:lnTo>
                    <a:pt x="3493516" y="588772"/>
                  </a:lnTo>
                  <a:lnTo>
                    <a:pt x="3415919" y="532638"/>
                  </a:lnTo>
                  <a:close/>
                </a:path>
                <a:path w="3493770" h="617220">
                  <a:moveTo>
                    <a:pt x="9905" y="0"/>
                  </a:moveTo>
                  <a:lnTo>
                    <a:pt x="2539" y="5207"/>
                  </a:lnTo>
                  <a:lnTo>
                    <a:pt x="0" y="20828"/>
                  </a:lnTo>
                  <a:lnTo>
                    <a:pt x="5206" y="28194"/>
                  </a:lnTo>
                  <a:lnTo>
                    <a:pt x="3406614" y="588974"/>
                  </a:lnTo>
                  <a:lnTo>
                    <a:pt x="3411271" y="560774"/>
                  </a:lnTo>
                  <a:lnTo>
                    <a:pt x="9905" y="0"/>
                  </a:lnTo>
                  <a:close/>
                </a:path>
              </a:pathLst>
            </a:custGeom>
            <a:solidFill>
              <a:srgbClr val="e6928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46" name="object 23"/>
            <p:cNvSpPr/>
            <p:nvPr/>
          </p:nvSpPr>
          <p:spPr>
            <a:xfrm>
              <a:off x="3447360" y="3474720"/>
              <a:ext cx="2648520" cy="2230200"/>
            </a:xfrm>
            <a:custGeom>
              <a:avLst/>
              <a:gdLst>
                <a:gd name="textAreaLeft" fmla="*/ 0 w 2648520"/>
                <a:gd name="textAreaRight" fmla="*/ 2649240 w 2648520"/>
                <a:gd name="textAreaTop" fmla="*/ 0 h 2230200"/>
                <a:gd name="textAreaBottom" fmla="*/ 2230920 h 2230200"/>
              </a:gdLst>
              <a:ahLst/>
              <a:rect l="textAreaLeft" t="textAreaTop" r="textAreaRight" b="textAreaBottom"/>
              <a:pathLst>
                <a:path w="2649220" h="2230754">
                  <a:moveTo>
                    <a:pt x="2574461" y="2185984"/>
                  </a:moveTo>
                  <a:lnTo>
                    <a:pt x="2556129" y="2207806"/>
                  </a:lnTo>
                  <a:lnTo>
                    <a:pt x="2649220" y="2230170"/>
                  </a:lnTo>
                  <a:lnTo>
                    <a:pt x="2636288" y="2200211"/>
                  </a:lnTo>
                  <a:lnTo>
                    <a:pt x="2591435" y="2200211"/>
                  </a:lnTo>
                  <a:lnTo>
                    <a:pt x="2574461" y="2185984"/>
                  </a:lnTo>
                  <a:close/>
                </a:path>
                <a:path w="2649220" h="2230754">
                  <a:moveTo>
                    <a:pt x="2592851" y="2164094"/>
                  </a:moveTo>
                  <a:lnTo>
                    <a:pt x="2574461" y="2185984"/>
                  </a:lnTo>
                  <a:lnTo>
                    <a:pt x="2591435" y="2200211"/>
                  </a:lnTo>
                  <a:lnTo>
                    <a:pt x="2600452" y="2199436"/>
                  </a:lnTo>
                  <a:lnTo>
                    <a:pt x="2610612" y="2187359"/>
                  </a:lnTo>
                  <a:lnTo>
                    <a:pt x="2609850" y="2178342"/>
                  </a:lnTo>
                  <a:lnTo>
                    <a:pt x="2592851" y="2164094"/>
                  </a:lnTo>
                  <a:close/>
                </a:path>
                <a:path w="2649220" h="2230754">
                  <a:moveTo>
                    <a:pt x="2611247" y="2142197"/>
                  </a:moveTo>
                  <a:lnTo>
                    <a:pt x="2592851" y="2164094"/>
                  </a:lnTo>
                  <a:lnTo>
                    <a:pt x="2609850" y="2178342"/>
                  </a:lnTo>
                  <a:lnTo>
                    <a:pt x="2610612" y="2187359"/>
                  </a:lnTo>
                  <a:lnTo>
                    <a:pt x="2600452" y="2199436"/>
                  </a:lnTo>
                  <a:lnTo>
                    <a:pt x="2591435" y="2200211"/>
                  </a:lnTo>
                  <a:lnTo>
                    <a:pt x="2636288" y="2200211"/>
                  </a:lnTo>
                  <a:lnTo>
                    <a:pt x="2611247" y="2142197"/>
                  </a:lnTo>
                  <a:close/>
                </a:path>
                <a:path w="2649220" h="2230754">
                  <a:moveTo>
                    <a:pt x="19176" y="0"/>
                  </a:moveTo>
                  <a:lnTo>
                    <a:pt x="10160" y="762"/>
                  </a:lnTo>
                  <a:lnTo>
                    <a:pt x="5079" y="6857"/>
                  </a:lnTo>
                  <a:lnTo>
                    <a:pt x="0" y="12826"/>
                  </a:lnTo>
                  <a:lnTo>
                    <a:pt x="762" y="21843"/>
                  </a:lnTo>
                  <a:lnTo>
                    <a:pt x="2574461" y="2185984"/>
                  </a:lnTo>
                  <a:lnTo>
                    <a:pt x="2592851" y="2164094"/>
                  </a:lnTo>
                  <a:lnTo>
                    <a:pt x="25146" y="5079"/>
                  </a:lnTo>
                  <a:lnTo>
                    <a:pt x="19176" y="0"/>
                  </a:lnTo>
                  <a:close/>
                </a:path>
              </a:pathLst>
            </a:custGeom>
            <a:solidFill>
              <a:srgbClr val="701f1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pic>
          <p:nvPicPr>
            <p:cNvPr id="247" name="object 24" descr=""/>
            <p:cNvPicPr/>
            <p:nvPr/>
          </p:nvPicPr>
          <p:blipFill>
            <a:blip r:embed="rId7"/>
            <a:stretch/>
          </p:blipFill>
          <p:spPr>
            <a:xfrm>
              <a:off x="6095880" y="865800"/>
              <a:ext cx="3135600" cy="395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8" name="object 25"/>
            <p:cNvSpPr/>
            <p:nvPr/>
          </p:nvSpPr>
          <p:spPr>
            <a:xfrm>
              <a:off x="6095880" y="865800"/>
              <a:ext cx="3136320" cy="395640"/>
            </a:xfrm>
            <a:custGeom>
              <a:avLst/>
              <a:gdLst>
                <a:gd name="textAreaLeft" fmla="*/ 0 w 3136320"/>
                <a:gd name="textAreaRight" fmla="*/ 3137040 w 3136320"/>
                <a:gd name="textAreaTop" fmla="*/ 0 h 395640"/>
                <a:gd name="textAreaBottom" fmla="*/ 396360 h 395640"/>
              </a:gdLst>
              <a:ahLst/>
              <a:rect l="textAreaLeft" t="textAreaTop" r="textAreaRight" b="textAreaBottom"/>
              <a:pathLst>
                <a:path w="3136900" h="396240">
                  <a:moveTo>
                    <a:pt x="0" y="66039"/>
                  </a:moveTo>
                  <a:lnTo>
                    <a:pt x="5193" y="40344"/>
                  </a:lnTo>
                  <a:lnTo>
                    <a:pt x="19351" y="19351"/>
                  </a:lnTo>
                  <a:lnTo>
                    <a:pt x="40344" y="5193"/>
                  </a:lnTo>
                  <a:lnTo>
                    <a:pt x="66039" y="0"/>
                  </a:lnTo>
                  <a:lnTo>
                    <a:pt x="3070352" y="0"/>
                  </a:lnTo>
                  <a:lnTo>
                    <a:pt x="3096047" y="5193"/>
                  </a:lnTo>
                  <a:lnTo>
                    <a:pt x="3117040" y="19351"/>
                  </a:lnTo>
                  <a:lnTo>
                    <a:pt x="3131198" y="40344"/>
                  </a:lnTo>
                  <a:lnTo>
                    <a:pt x="3136392" y="66039"/>
                  </a:lnTo>
                  <a:lnTo>
                    <a:pt x="3136392" y="330200"/>
                  </a:lnTo>
                  <a:lnTo>
                    <a:pt x="3131198" y="355895"/>
                  </a:lnTo>
                  <a:lnTo>
                    <a:pt x="3117040" y="376888"/>
                  </a:lnTo>
                  <a:lnTo>
                    <a:pt x="3096047" y="391046"/>
                  </a:lnTo>
                  <a:lnTo>
                    <a:pt x="3070352" y="396239"/>
                  </a:lnTo>
                  <a:lnTo>
                    <a:pt x="66039" y="396239"/>
                  </a:lnTo>
                  <a:lnTo>
                    <a:pt x="40344" y="391046"/>
                  </a:lnTo>
                  <a:lnTo>
                    <a:pt x="19351" y="376888"/>
                  </a:lnTo>
                  <a:lnTo>
                    <a:pt x="5193" y="355895"/>
                  </a:lnTo>
                  <a:lnTo>
                    <a:pt x="0" y="330200"/>
                  </a:lnTo>
                  <a:lnTo>
                    <a:pt x="0" y="66039"/>
                  </a:lnTo>
                  <a:close/>
                </a:path>
              </a:pathLst>
            </a:custGeom>
            <a:noFill/>
            <a:ln w="9524">
              <a:solidFill>
                <a:srgbClr val="e8b0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249" name="object 26"/>
          <p:cNvSpPr/>
          <p:nvPr/>
        </p:nvSpPr>
        <p:spPr>
          <a:xfrm>
            <a:off x="2073240" y="792000"/>
            <a:ext cx="6643440" cy="37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  <a:tabLst>
                <a:tab algn="l" pos="4551840"/>
              </a:tabLst>
            </a:pPr>
            <a:r>
              <a:rPr b="1" lang="fr-FR" sz="1600" spc="-12" strike="noStrike">
                <a:solidFill>
                  <a:srgbClr val="000000"/>
                </a:solidFill>
                <a:latin typeface="Corbel"/>
                <a:ea typeface="DejaVu Sans"/>
              </a:rPr>
              <a:t>DATASET</a:t>
            </a:r>
            <a:r>
              <a:rPr b="1" lang="fr-FR" sz="1600" spc="-1" strike="noStrike">
                <a:solidFill>
                  <a:srgbClr val="000000"/>
                </a:solidFill>
                <a:latin typeface="Corbel"/>
                <a:ea typeface="DejaVu Sans"/>
              </a:rPr>
              <a:t>	</a:t>
            </a:r>
            <a:r>
              <a:rPr b="1" lang="fr-FR" sz="2400" spc="-1" strike="noStrike" baseline="1000">
                <a:solidFill>
                  <a:srgbClr val="000000"/>
                </a:solidFill>
                <a:latin typeface="Corbel"/>
                <a:ea typeface="DejaVu Sans"/>
              </a:rPr>
              <a:t>Utilisation</a:t>
            </a:r>
            <a:r>
              <a:rPr b="1" lang="fr-FR" sz="2400" spc="-7" strike="noStrike" baseline="1000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2400" spc="-1" strike="noStrike" baseline="1000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1" lang="fr-FR" sz="2400" spc="-60" strike="noStrike" baseline="1000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2400" spc="-1" strike="noStrike" baseline="1000">
                <a:solidFill>
                  <a:srgbClr val="000000"/>
                </a:solidFill>
                <a:latin typeface="Corbel"/>
                <a:ea typeface="DejaVu Sans"/>
              </a:rPr>
              <a:t>3</a:t>
            </a:r>
            <a:r>
              <a:rPr b="1" lang="fr-FR" sz="2400" spc="-75" strike="noStrike" baseline="1000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2400" spc="-15" strike="noStrike" baseline="1000">
                <a:solidFill>
                  <a:srgbClr val="000000"/>
                </a:solidFill>
                <a:latin typeface="Corbel"/>
                <a:ea typeface="DejaVu Sans"/>
              </a:rPr>
              <a:t>features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50" name="object 27"/>
          <p:cNvGrpSpPr/>
          <p:nvPr/>
        </p:nvGrpSpPr>
        <p:grpSpPr>
          <a:xfrm>
            <a:off x="5442120" y="1403640"/>
            <a:ext cx="4444920" cy="334440"/>
            <a:chOff x="5442120" y="1403640"/>
            <a:chExt cx="4444920" cy="334440"/>
          </a:xfrm>
        </p:grpSpPr>
        <p:pic>
          <p:nvPicPr>
            <p:cNvPr id="251" name="object 28" descr=""/>
            <p:cNvPicPr/>
            <p:nvPr/>
          </p:nvPicPr>
          <p:blipFill>
            <a:blip r:embed="rId8"/>
            <a:stretch/>
          </p:blipFill>
          <p:spPr>
            <a:xfrm>
              <a:off x="5442120" y="1403640"/>
              <a:ext cx="4444920" cy="334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2" name="object 29"/>
            <p:cNvSpPr/>
            <p:nvPr/>
          </p:nvSpPr>
          <p:spPr>
            <a:xfrm>
              <a:off x="5442120" y="1403640"/>
              <a:ext cx="4444920" cy="334440"/>
            </a:xfrm>
            <a:custGeom>
              <a:avLst/>
              <a:gdLst>
                <a:gd name="textAreaLeft" fmla="*/ 0 w 4444920"/>
                <a:gd name="textAreaRight" fmla="*/ 4445640 w 4444920"/>
                <a:gd name="textAreaTop" fmla="*/ 0 h 334440"/>
                <a:gd name="textAreaBottom" fmla="*/ 335160 h 334440"/>
              </a:gdLst>
              <a:ahLst/>
              <a:rect l="textAreaLeft" t="textAreaTop" r="textAreaRight" b="textAreaBottom"/>
              <a:pathLst>
                <a:path w="4445634" h="335280">
                  <a:moveTo>
                    <a:pt x="0" y="55880"/>
                  </a:moveTo>
                  <a:lnTo>
                    <a:pt x="4391" y="34129"/>
                  </a:lnTo>
                  <a:lnTo>
                    <a:pt x="16367" y="16367"/>
                  </a:lnTo>
                  <a:lnTo>
                    <a:pt x="34129" y="4391"/>
                  </a:lnTo>
                  <a:lnTo>
                    <a:pt x="55880" y="0"/>
                  </a:lnTo>
                  <a:lnTo>
                    <a:pt x="4389628" y="0"/>
                  </a:lnTo>
                  <a:lnTo>
                    <a:pt x="4411378" y="4391"/>
                  </a:lnTo>
                  <a:lnTo>
                    <a:pt x="4429140" y="16367"/>
                  </a:lnTo>
                  <a:lnTo>
                    <a:pt x="4441116" y="34129"/>
                  </a:lnTo>
                  <a:lnTo>
                    <a:pt x="4445508" y="55880"/>
                  </a:lnTo>
                  <a:lnTo>
                    <a:pt x="4445508" y="279400"/>
                  </a:lnTo>
                  <a:lnTo>
                    <a:pt x="4441116" y="301150"/>
                  </a:lnTo>
                  <a:lnTo>
                    <a:pt x="4429140" y="318912"/>
                  </a:lnTo>
                  <a:lnTo>
                    <a:pt x="4411378" y="330888"/>
                  </a:lnTo>
                  <a:lnTo>
                    <a:pt x="4389628" y="335280"/>
                  </a:lnTo>
                  <a:lnTo>
                    <a:pt x="55880" y="335280"/>
                  </a:lnTo>
                  <a:lnTo>
                    <a:pt x="34129" y="330888"/>
                  </a:lnTo>
                  <a:lnTo>
                    <a:pt x="16367" y="318912"/>
                  </a:lnTo>
                  <a:lnTo>
                    <a:pt x="4391" y="301150"/>
                  </a:lnTo>
                  <a:lnTo>
                    <a:pt x="0" y="279400"/>
                  </a:lnTo>
                  <a:lnTo>
                    <a:pt x="0" y="55880"/>
                  </a:lnTo>
                  <a:close/>
                </a:path>
              </a:pathLst>
            </a:custGeom>
            <a:noFill/>
            <a:ln w="9525">
              <a:solidFill>
                <a:srgbClr val="e8b0c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253" name="object 30"/>
          <p:cNvSpPr/>
          <p:nvPr/>
        </p:nvSpPr>
        <p:spPr>
          <a:xfrm>
            <a:off x="6039360" y="1458720"/>
            <a:ext cx="324864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Exemple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du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premier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article</a:t>
            </a:r>
            <a:r>
              <a:rPr b="0" lang="fr-FR" sz="12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notre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jeu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données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object 2"/>
          <p:cNvGrpSpPr/>
          <p:nvPr/>
        </p:nvGrpSpPr>
        <p:grpSpPr>
          <a:xfrm>
            <a:off x="1961280" y="2744640"/>
            <a:ext cx="8266320" cy="1365480"/>
            <a:chOff x="1961280" y="2744640"/>
            <a:chExt cx="8266320" cy="1365480"/>
          </a:xfrm>
        </p:grpSpPr>
        <p:pic>
          <p:nvPicPr>
            <p:cNvPr id="255" name="object 3" descr=""/>
            <p:cNvPicPr/>
            <p:nvPr/>
          </p:nvPicPr>
          <p:blipFill>
            <a:blip r:embed="rId1"/>
            <a:stretch/>
          </p:blipFill>
          <p:spPr>
            <a:xfrm>
              <a:off x="1961280" y="2744640"/>
              <a:ext cx="8266320" cy="1365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6" name="object 4" descr=""/>
            <p:cNvPicPr/>
            <p:nvPr/>
          </p:nvPicPr>
          <p:blipFill>
            <a:blip r:embed="rId2"/>
            <a:stretch/>
          </p:blipFill>
          <p:spPr>
            <a:xfrm>
              <a:off x="2738520" y="3647160"/>
              <a:ext cx="1183320" cy="308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7" name="object 5" descr=""/>
            <p:cNvPicPr/>
            <p:nvPr/>
          </p:nvPicPr>
          <p:blipFill>
            <a:blip r:embed="rId3"/>
            <a:stretch/>
          </p:blipFill>
          <p:spPr>
            <a:xfrm>
              <a:off x="3217320" y="3647160"/>
              <a:ext cx="953280" cy="308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8" name="object 6" descr=""/>
            <p:cNvPicPr/>
            <p:nvPr/>
          </p:nvPicPr>
          <p:blipFill>
            <a:blip r:embed="rId4"/>
            <a:stretch/>
          </p:blipFill>
          <p:spPr>
            <a:xfrm>
              <a:off x="3566160" y="3647160"/>
              <a:ext cx="5880240" cy="3085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3081960" y="3080520"/>
            <a:ext cx="6030000" cy="115704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0" lang="fr-FR" sz="4000" spc="-1" strike="noStrike">
                <a:solidFill>
                  <a:srgbClr val="000000"/>
                </a:solidFill>
                <a:latin typeface="Corbel"/>
              </a:rPr>
              <a:t>III</a:t>
            </a:r>
            <a:r>
              <a:rPr b="0" lang="fr-FR" sz="4000" spc="21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4000" spc="-1" strike="noStrike">
                <a:solidFill>
                  <a:srgbClr val="000000"/>
                </a:solidFill>
                <a:latin typeface="Corbel"/>
              </a:rPr>
              <a:t>–</a:t>
            </a:r>
            <a:r>
              <a:rPr b="0" lang="fr-FR" sz="4000" spc="7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4000" spc="-35" strike="noStrike">
                <a:solidFill>
                  <a:srgbClr val="000000"/>
                </a:solidFill>
                <a:latin typeface="Corbel"/>
              </a:rPr>
              <a:t>DONNÉES</a:t>
            </a:r>
            <a:r>
              <a:rPr b="0" lang="fr-FR" sz="4000" spc="-245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4000" spc="-12" strike="noStrike">
                <a:solidFill>
                  <a:srgbClr val="000000"/>
                </a:solidFill>
                <a:latin typeface="Corbel"/>
              </a:rPr>
              <a:t>TEXTUELLES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object 8"/>
          <p:cNvSpPr/>
          <p:nvPr/>
        </p:nvSpPr>
        <p:spPr>
          <a:xfrm>
            <a:off x="12033720" y="6580440"/>
            <a:ext cx="79200" cy="16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0" lang="fr-FR" sz="1000" spc="-52" strike="noStrike">
                <a:solidFill>
                  <a:srgbClr val="000000"/>
                </a:solidFill>
                <a:latin typeface="Corbel"/>
                <a:ea typeface="DejaVu Sans"/>
              </a:rPr>
              <a:t>7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object 2"/>
          <p:cNvSpPr/>
          <p:nvPr/>
        </p:nvSpPr>
        <p:spPr>
          <a:xfrm>
            <a:off x="11346480" y="5999760"/>
            <a:ext cx="64800" cy="1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941"/>
              </a:lnSpc>
            </a:pPr>
            <a:r>
              <a:rPr b="0" lang="fr-FR" sz="1000" spc="-52" strike="noStrike">
                <a:solidFill>
                  <a:srgbClr val="000000"/>
                </a:solidFill>
                <a:latin typeface="Corbel"/>
                <a:ea typeface="DejaVu Sans"/>
              </a:rPr>
              <a:t>8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62" name="object 3"/>
          <p:cNvGrpSpPr/>
          <p:nvPr/>
        </p:nvGrpSpPr>
        <p:grpSpPr>
          <a:xfrm>
            <a:off x="2352960" y="1037880"/>
            <a:ext cx="6840720" cy="476640"/>
            <a:chOff x="2352960" y="1037880"/>
            <a:chExt cx="6840720" cy="476640"/>
          </a:xfrm>
        </p:grpSpPr>
        <p:sp>
          <p:nvSpPr>
            <p:cNvPr id="263" name="object 4"/>
            <p:cNvSpPr/>
            <p:nvPr/>
          </p:nvSpPr>
          <p:spPr>
            <a:xfrm>
              <a:off x="2352960" y="1037880"/>
              <a:ext cx="6840720" cy="476640"/>
            </a:xfrm>
            <a:custGeom>
              <a:avLst/>
              <a:gdLst>
                <a:gd name="textAreaLeft" fmla="*/ 0 w 6840720"/>
                <a:gd name="textAreaRight" fmla="*/ 6841440 w 6840720"/>
                <a:gd name="textAreaTop" fmla="*/ 0 h 476640"/>
                <a:gd name="textAreaBottom" fmla="*/ 477360 h 476640"/>
              </a:gdLst>
              <a:ahLst/>
              <a:rect l="textAreaLeft" t="textAreaTop" r="textAreaRight" b="textAreaBottom"/>
              <a:pathLst>
                <a:path w="6841490" h="477519">
                  <a:moveTo>
                    <a:pt x="6761734" y="0"/>
                  </a:moveTo>
                  <a:lnTo>
                    <a:pt x="79501" y="0"/>
                  </a:lnTo>
                  <a:lnTo>
                    <a:pt x="48541" y="6242"/>
                  </a:lnTo>
                  <a:lnTo>
                    <a:pt x="23272" y="23272"/>
                  </a:lnTo>
                  <a:lnTo>
                    <a:pt x="6242" y="48541"/>
                  </a:lnTo>
                  <a:lnTo>
                    <a:pt x="0" y="79501"/>
                  </a:lnTo>
                  <a:lnTo>
                    <a:pt x="0" y="397509"/>
                  </a:lnTo>
                  <a:lnTo>
                    <a:pt x="6242" y="428470"/>
                  </a:lnTo>
                  <a:lnTo>
                    <a:pt x="23272" y="453739"/>
                  </a:lnTo>
                  <a:lnTo>
                    <a:pt x="48541" y="470769"/>
                  </a:lnTo>
                  <a:lnTo>
                    <a:pt x="79501" y="477011"/>
                  </a:lnTo>
                  <a:lnTo>
                    <a:pt x="6761734" y="477011"/>
                  </a:lnTo>
                  <a:lnTo>
                    <a:pt x="6792694" y="470769"/>
                  </a:lnTo>
                  <a:lnTo>
                    <a:pt x="6817963" y="453739"/>
                  </a:lnTo>
                  <a:lnTo>
                    <a:pt x="6834993" y="428470"/>
                  </a:lnTo>
                  <a:lnTo>
                    <a:pt x="6841236" y="397509"/>
                  </a:lnTo>
                  <a:lnTo>
                    <a:pt x="6841236" y="79501"/>
                  </a:lnTo>
                  <a:lnTo>
                    <a:pt x="6834993" y="48541"/>
                  </a:lnTo>
                  <a:lnTo>
                    <a:pt x="6817963" y="23272"/>
                  </a:lnTo>
                  <a:lnTo>
                    <a:pt x="6792694" y="6242"/>
                  </a:lnTo>
                  <a:lnTo>
                    <a:pt x="6761734" y="0"/>
                  </a:lnTo>
                  <a:close/>
                </a:path>
              </a:pathLst>
            </a:custGeom>
            <a:solidFill>
              <a:srgbClr val="d9d9d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64" name="object 5"/>
            <p:cNvSpPr/>
            <p:nvPr/>
          </p:nvSpPr>
          <p:spPr>
            <a:xfrm>
              <a:off x="2352960" y="1037880"/>
              <a:ext cx="6840720" cy="476640"/>
            </a:xfrm>
            <a:custGeom>
              <a:avLst/>
              <a:gdLst>
                <a:gd name="textAreaLeft" fmla="*/ 0 w 6840720"/>
                <a:gd name="textAreaRight" fmla="*/ 6841440 w 6840720"/>
                <a:gd name="textAreaTop" fmla="*/ 0 h 476640"/>
                <a:gd name="textAreaBottom" fmla="*/ 477360 h 476640"/>
              </a:gdLst>
              <a:ahLst/>
              <a:rect l="textAreaLeft" t="textAreaTop" r="textAreaRight" b="textAreaBottom"/>
              <a:pathLst>
                <a:path w="6841490" h="477519">
                  <a:moveTo>
                    <a:pt x="0" y="79501"/>
                  </a:moveTo>
                  <a:lnTo>
                    <a:pt x="6242" y="48541"/>
                  </a:lnTo>
                  <a:lnTo>
                    <a:pt x="23272" y="23272"/>
                  </a:lnTo>
                  <a:lnTo>
                    <a:pt x="48541" y="6242"/>
                  </a:lnTo>
                  <a:lnTo>
                    <a:pt x="79501" y="0"/>
                  </a:lnTo>
                  <a:lnTo>
                    <a:pt x="6761734" y="0"/>
                  </a:lnTo>
                  <a:lnTo>
                    <a:pt x="6792694" y="6242"/>
                  </a:lnTo>
                  <a:lnTo>
                    <a:pt x="6817963" y="23272"/>
                  </a:lnTo>
                  <a:lnTo>
                    <a:pt x="6834993" y="48541"/>
                  </a:lnTo>
                  <a:lnTo>
                    <a:pt x="6841236" y="79501"/>
                  </a:lnTo>
                  <a:lnTo>
                    <a:pt x="6841236" y="397509"/>
                  </a:lnTo>
                  <a:lnTo>
                    <a:pt x="6834993" y="428470"/>
                  </a:lnTo>
                  <a:lnTo>
                    <a:pt x="6817963" y="453739"/>
                  </a:lnTo>
                  <a:lnTo>
                    <a:pt x="6792694" y="470769"/>
                  </a:lnTo>
                  <a:lnTo>
                    <a:pt x="6761734" y="477011"/>
                  </a:lnTo>
                  <a:lnTo>
                    <a:pt x="79501" y="477011"/>
                  </a:lnTo>
                  <a:lnTo>
                    <a:pt x="48541" y="470769"/>
                  </a:lnTo>
                  <a:lnTo>
                    <a:pt x="23272" y="453739"/>
                  </a:lnTo>
                  <a:lnTo>
                    <a:pt x="6242" y="428470"/>
                  </a:lnTo>
                  <a:lnTo>
                    <a:pt x="0" y="397509"/>
                  </a:lnTo>
                  <a:lnTo>
                    <a:pt x="0" y="79501"/>
                  </a:lnTo>
                  <a:close/>
                </a:path>
              </a:pathLst>
            </a:custGeom>
            <a:noFill/>
            <a:ln w="9525">
              <a:solidFill>
                <a:srgbClr val="aaaaa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265" name="object 6"/>
          <p:cNvSpPr/>
          <p:nvPr/>
        </p:nvSpPr>
        <p:spPr>
          <a:xfrm>
            <a:off x="2454480" y="1145160"/>
            <a:ext cx="6546240" cy="2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fr-FR" sz="14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La</a:t>
            </a:r>
            <a:r>
              <a:rPr b="1" lang="fr-FR" sz="1400" spc="9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4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feature</a:t>
            </a:r>
            <a:r>
              <a:rPr b="1" lang="fr-FR" sz="14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4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«</a:t>
            </a:r>
            <a:r>
              <a:rPr b="1" lang="fr-FR" sz="1400" spc="2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4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product_category_tree</a:t>
            </a:r>
            <a:r>
              <a:rPr b="1" lang="fr-FR" sz="1400" spc="-4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4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»</a:t>
            </a:r>
            <a:r>
              <a:rPr b="1" lang="fr-FR" sz="1400" spc="1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4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représente</a:t>
            </a:r>
            <a:r>
              <a:rPr b="1" lang="fr-FR" sz="1400" spc="-4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4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l’arborescence</a:t>
            </a:r>
            <a:r>
              <a:rPr b="1" lang="fr-FR" sz="1400" spc="-2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4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complète</a:t>
            </a:r>
            <a:r>
              <a:rPr b="1" lang="fr-FR" sz="1400" spc="-2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4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d’un</a:t>
            </a:r>
            <a:r>
              <a:rPr b="1" lang="fr-FR" sz="1400" spc="-7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4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article.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6" name="object 7" descr=""/>
          <p:cNvPicPr/>
          <p:nvPr/>
        </p:nvPicPr>
        <p:blipFill>
          <a:blip r:embed="rId1"/>
          <a:stretch/>
        </p:blipFill>
        <p:spPr>
          <a:xfrm>
            <a:off x="1484280" y="848880"/>
            <a:ext cx="867960" cy="913680"/>
          </a:xfrm>
          <a:prstGeom prst="rect">
            <a:avLst/>
          </a:prstGeom>
          <a:ln w="0">
            <a:noFill/>
          </a:ln>
        </p:spPr>
      </p:pic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1563120" y="182160"/>
            <a:ext cx="9558720" cy="115704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1" lang="fr-FR" sz="4000" spc="1" strike="noStrike">
                <a:solidFill>
                  <a:srgbClr val="000000"/>
                </a:solidFill>
                <a:latin typeface="Corbel"/>
              </a:rPr>
              <a:t>ANA</a:t>
            </a:r>
            <a:r>
              <a:rPr b="1" lang="fr-FR" sz="4000" spc="-537" strike="noStrike">
                <a:solidFill>
                  <a:srgbClr val="000000"/>
                </a:solidFill>
                <a:latin typeface="Corbel"/>
              </a:rPr>
              <a:t>L</a:t>
            </a:r>
            <a:r>
              <a:rPr b="1" lang="fr-FR" sz="4000" spc="1" strike="noStrike">
                <a:solidFill>
                  <a:srgbClr val="000000"/>
                </a:solidFill>
                <a:latin typeface="Corbel"/>
              </a:rPr>
              <a:t>YSE</a:t>
            </a:r>
            <a:r>
              <a:rPr b="1" lang="fr-FR" sz="4000" spc="-86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21" strike="noStrike">
                <a:solidFill>
                  <a:srgbClr val="000000"/>
                </a:solidFill>
                <a:latin typeface="Corbel"/>
              </a:rPr>
              <a:t>DES</a:t>
            </a:r>
            <a:r>
              <a:rPr b="1" lang="fr-FR" sz="4000" spc="-191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2" strike="noStrike">
                <a:solidFill>
                  <a:srgbClr val="000000"/>
                </a:solidFill>
                <a:latin typeface="Corbel"/>
              </a:rPr>
              <a:t>CATEGORIES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68" name="object 9"/>
          <p:cNvGrpSpPr/>
          <p:nvPr/>
        </p:nvGrpSpPr>
        <p:grpSpPr>
          <a:xfrm>
            <a:off x="749880" y="1837800"/>
            <a:ext cx="11165760" cy="963000"/>
            <a:chOff x="749880" y="1837800"/>
            <a:chExt cx="11165760" cy="963000"/>
          </a:xfrm>
        </p:grpSpPr>
        <p:pic>
          <p:nvPicPr>
            <p:cNvPr id="269" name="object 10" descr=""/>
            <p:cNvPicPr/>
            <p:nvPr/>
          </p:nvPicPr>
          <p:blipFill>
            <a:blip r:embed="rId2"/>
            <a:stretch/>
          </p:blipFill>
          <p:spPr>
            <a:xfrm>
              <a:off x="749880" y="1837800"/>
              <a:ext cx="3059640" cy="397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0" name="object 11"/>
            <p:cNvSpPr/>
            <p:nvPr/>
          </p:nvSpPr>
          <p:spPr>
            <a:xfrm>
              <a:off x="749880" y="1837800"/>
              <a:ext cx="3060000" cy="397440"/>
            </a:xfrm>
            <a:custGeom>
              <a:avLst/>
              <a:gdLst>
                <a:gd name="textAreaLeft" fmla="*/ 0 w 3060000"/>
                <a:gd name="textAreaRight" fmla="*/ 3060720 w 3060000"/>
                <a:gd name="textAreaTop" fmla="*/ 0 h 397440"/>
                <a:gd name="textAreaBottom" fmla="*/ 398160 h 397440"/>
              </a:gdLst>
              <a:ahLst/>
              <a:rect l="textAreaLeft" t="textAreaTop" r="textAreaRight" b="textAreaBottom"/>
              <a:pathLst>
                <a:path w="3060700" h="398144">
                  <a:moveTo>
                    <a:pt x="0" y="66293"/>
                  </a:moveTo>
                  <a:lnTo>
                    <a:pt x="5209" y="40505"/>
                  </a:lnTo>
                  <a:lnTo>
                    <a:pt x="19416" y="19430"/>
                  </a:lnTo>
                  <a:lnTo>
                    <a:pt x="40488" y="5214"/>
                  </a:lnTo>
                  <a:lnTo>
                    <a:pt x="66294" y="0"/>
                  </a:lnTo>
                  <a:lnTo>
                    <a:pt x="2993897" y="0"/>
                  </a:lnTo>
                  <a:lnTo>
                    <a:pt x="3019686" y="5214"/>
                  </a:lnTo>
                  <a:lnTo>
                    <a:pt x="3040761" y="19430"/>
                  </a:lnTo>
                  <a:lnTo>
                    <a:pt x="3054977" y="40505"/>
                  </a:lnTo>
                  <a:lnTo>
                    <a:pt x="3060192" y="66293"/>
                  </a:lnTo>
                  <a:lnTo>
                    <a:pt x="3060192" y="331469"/>
                  </a:lnTo>
                  <a:lnTo>
                    <a:pt x="3054977" y="357258"/>
                  </a:lnTo>
                  <a:lnTo>
                    <a:pt x="3040761" y="378332"/>
                  </a:lnTo>
                  <a:lnTo>
                    <a:pt x="3019686" y="392549"/>
                  </a:lnTo>
                  <a:lnTo>
                    <a:pt x="2993897" y="397763"/>
                  </a:lnTo>
                  <a:lnTo>
                    <a:pt x="66294" y="397763"/>
                  </a:lnTo>
                  <a:lnTo>
                    <a:pt x="40488" y="392549"/>
                  </a:lnTo>
                  <a:lnTo>
                    <a:pt x="19416" y="378333"/>
                  </a:lnTo>
                  <a:lnTo>
                    <a:pt x="5209" y="357258"/>
                  </a:lnTo>
                  <a:lnTo>
                    <a:pt x="0" y="331469"/>
                  </a:lnTo>
                  <a:lnTo>
                    <a:pt x="0" y="66293"/>
                  </a:lnTo>
                  <a:close/>
                </a:path>
              </a:pathLst>
            </a:custGeom>
            <a:noFill/>
            <a:ln w="9525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271" name="object 12" descr=""/>
            <p:cNvPicPr/>
            <p:nvPr/>
          </p:nvPicPr>
          <p:blipFill>
            <a:blip r:embed="rId3"/>
            <a:stretch/>
          </p:blipFill>
          <p:spPr>
            <a:xfrm>
              <a:off x="4067640" y="1883520"/>
              <a:ext cx="7848000" cy="304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2" name="object 13" descr=""/>
            <p:cNvPicPr/>
            <p:nvPr/>
          </p:nvPicPr>
          <p:blipFill>
            <a:blip r:embed="rId4"/>
            <a:stretch/>
          </p:blipFill>
          <p:spPr>
            <a:xfrm>
              <a:off x="749880" y="2403360"/>
              <a:ext cx="3059640" cy="397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3" name="object 14"/>
            <p:cNvSpPr/>
            <p:nvPr/>
          </p:nvSpPr>
          <p:spPr>
            <a:xfrm>
              <a:off x="749880" y="2403360"/>
              <a:ext cx="3060000" cy="397440"/>
            </a:xfrm>
            <a:custGeom>
              <a:avLst/>
              <a:gdLst>
                <a:gd name="textAreaLeft" fmla="*/ 0 w 3060000"/>
                <a:gd name="textAreaRight" fmla="*/ 3060720 w 3060000"/>
                <a:gd name="textAreaTop" fmla="*/ 0 h 397440"/>
                <a:gd name="textAreaBottom" fmla="*/ 398160 h 397440"/>
              </a:gdLst>
              <a:ahLst/>
              <a:rect l="textAreaLeft" t="textAreaTop" r="textAreaRight" b="textAreaBottom"/>
              <a:pathLst>
                <a:path w="3060700" h="398144">
                  <a:moveTo>
                    <a:pt x="0" y="66293"/>
                  </a:moveTo>
                  <a:lnTo>
                    <a:pt x="5209" y="40505"/>
                  </a:lnTo>
                  <a:lnTo>
                    <a:pt x="19416" y="19430"/>
                  </a:lnTo>
                  <a:lnTo>
                    <a:pt x="40488" y="5214"/>
                  </a:lnTo>
                  <a:lnTo>
                    <a:pt x="66294" y="0"/>
                  </a:lnTo>
                  <a:lnTo>
                    <a:pt x="2993897" y="0"/>
                  </a:lnTo>
                  <a:lnTo>
                    <a:pt x="3019686" y="5214"/>
                  </a:lnTo>
                  <a:lnTo>
                    <a:pt x="3040761" y="19430"/>
                  </a:lnTo>
                  <a:lnTo>
                    <a:pt x="3054977" y="40505"/>
                  </a:lnTo>
                  <a:lnTo>
                    <a:pt x="3060192" y="66293"/>
                  </a:lnTo>
                  <a:lnTo>
                    <a:pt x="3060192" y="331469"/>
                  </a:lnTo>
                  <a:lnTo>
                    <a:pt x="3054977" y="357258"/>
                  </a:lnTo>
                  <a:lnTo>
                    <a:pt x="3040761" y="378333"/>
                  </a:lnTo>
                  <a:lnTo>
                    <a:pt x="3019686" y="392549"/>
                  </a:lnTo>
                  <a:lnTo>
                    <a:pt x="2993897" y="397763"/>
                  </a:lnTo>
                  <a:lnTo>
                    <a:pt x="66294" y="397763"/>
                  </a:lnTo>
                  <a:lnTo>
                    <a:pt x="40488" y="392549"/>
                  </a:lnTo>
                  <a:lnTo>
                    <a:pt x="19416" y="378333"/>
                  </a:lnTo>
                  <a:lnTo>
                    <a:pt x="5209" y="357258"/>
                  </a:lnTo>
                  <a:lnTo>
                    <a:pt x="0" y="331469"/>
                  </a:lnTo>
                  <a:lnTo>
                    <a:pt x="0" y="66293"/>
                  </a:lnTo>
                  <a:close/>
                </a:path>
              </a:pathLst>
            </a:custGeom>
            <a:noFill/>
            <a:ln w="9525">
              <a:solidFill>
                <a:srgbClr val="c0deb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274" name="object 15"/>
          <p:cNvSpPr/>
          <p:nvPr/>
        </p:nvSpPr>
        <p:spPr>
          <a:xfrm>
            <a:off x="869400" y="1832760"/>
            <a:ext cx="2842920" cy="93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algn="r">
              <a:lnSpc>
                <a:spcPct val="100000"/>
              </a:lnSpc>
              <a:spcBef>
                <a:spcPts val="99"/>
              </a:spcBef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Reprenons l’exemple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notre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premier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article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dans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jeu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données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9"/>
              </a:spcBef>
            </a:pP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6"/>
              </a:spcBef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On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extrait</a:t>
            </a:r>
            <a:r>
              <a:rPr b="0" lang="fr-FR" sz="1200" spc="-5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les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différents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nœuds</a:t>
            </a:r>
            <a:r>
              <a:rPr b="0" lang="fr-FR" sz="12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l’arborescence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75" name="object 16"/>
          <p:cNvGrpSpPr/>
          <p:nvPr/>
        </p:nvGrpSpPr>
        <p:grpSpPr>
          <a:xfrm>
            <a:off x="4067640" y="2404080"/>
            <a:ext cx="7848000" cy="754560"/>
            <a:chOff x="4067640" y="2404080"/>
            <a:chExt cx="7848000" cy="754560"/>
          </a:xfrm>
        </p:grpSpPr>
        <p:pic>
          <p:nvPicPr>
            <p:cNvPr id="276" name="object 17" descr=""/>
            <p:cNvPicPr/>
            <p:nvPr/>
          </p:nvPicPr>
          <p:blipFill>
            <a:blip r:embed="rId5"/>
            <a:stretch/>
          </p:blipFill>
          <p:spPr>
            <a:xfrm>
              <a:off x="4067640" y="2482560"/>
              <a:ext cx="7848000" cy="236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7" name="object 18"/>
            <p:cNvSpPr/>
            <p:nvPr/>
          </p:nvSpPr>
          <p:spPr>
            <a:xfrm>
              <a:off x="4258800" y="2404080"/>
              <a:ext cx="1202040" cy="397440"/>
            </a:xfrm>
            <a:custGeom>
              <a:avLst/>
              <a:gdLst>
                <a:gd name="textAreaLeft" fmla="*/ 0 w 1202040"/>
                <a:gd name="textAreaRight" fmla="*/ 1202760 w 1202040"/>
                <a:gd name="textAreaTop" fmla="*/ 0 h 397440"/>
                <a:gd name="textAreaBottom" fmla="*/ 398160 h 397440"/>
              </a:gdLst>
              <a:ahLst/>
              <a:rect l="textAreaLeft" t="textAreaTop" r="textAreaRight" b="textAreaBottom"/>
              <a:pathLst>
                <a:path w="1202689" h="398144">
                  <a:moveTo>
                    <a:pt x="0" y="198881"/>
                  </a:moveTo>
                  <a:lnTo>
                    <a:pt x="15875" y="153275"/>
                  </a:lnTo>
                  <a:lnTo>
                    <a:pt x="61097" y="111411"/>
                  </a:lnTo>
                  <a:lnTo>
                    <a:pt x="132061" y="74484"/>
                  </a:lnTo>
                  <a:lnTo>
                    <a:pt x="176069" y="58245"/>
                  </a:lnTo>
                  <a:lnTo>
                    <a:pt x="225161" y="43687"/>
                  </a:lnTo>
                  <a:lnTo>
                    <a:pt x="278884" y="30959"/>
                  </a:lnTo>
                  <a:lnTo>
                    <a:pt x="336790" y="20211"/>
                  </a:lnTo>
                  <a:lnTo>
                    <a:pt x="398427" y="11592"/>
                  </a:lnTo>
                  <a:lnTo>
                    <a:pt x="463344" y="5251"/>
                  </a:lnTo>
                  <a:lnTo>
                    <a:pt x="531091" y="1337"/>
                  </a:lnTo>
                  <a:lnTo>
                    <a:pt x="601218" y="0"/>
                  </a:lnTo>
                  <a:lnTo>
                    <a:pt x="671344" y="1337"/>
                  </a:lnTo>
                  <a:lnTo>
                    <a:pt x="739091" y="5251"/>
                  </a:lnTo>
                  <a:lnTo>
                    <a:pt x="804008" y="11592"/>
                  </a:lnTo>
                  <a:lnTo>
                    <a:pt x="865645" y="20211"/>
                  </a:lnTo>
                  <a:lnTo>
                    <a:pt x="923551" y="30959"/>
                  </a:lnTo>
                  <a:lnTo>
                    <a:pt x="977274" y="43687"/>
                  </a:lnTo>
                  <a:lnTo>
                    <a:pt x="1026366" y="58245"/>
                  </a:lnTo>
                  <a:lnTo>
                    <a:pt x="1070374" y="74484"/>
                  </a:lnTo>
                  <a:lnTo>
                    <a:pt x="1108848" y="92256"/>
                  </a:lnTo>
                  <a:lnTo>
                    <a:pt x="1167392" y="131801"/>
                  </a:lnTo>
                  <a:lnTo>
                    <a:pt x="1198392" y="175685"/>
                  </a:lnTo>
                  <a:lnTo>
                    <a:pt x="1202436" y="198881"/>
                  </a:lnTo>
                  <a:lnTo>
                    <a:pt x="1198392" y="222078"/>
                  </a:lnTo>
                  <a:lnTo>
                    <a:pt x="1167392" y="265962"/>
                  </a:lnTo>
                  <a:lnTo>
                    <a:pt x="1108848" y="305507"/>
                  </a:lnTo>
                  <a:lnTo>
                    <a:pt x="1070374" y="323279"/>
                  </a:lnTo>
                  <a:lnTo>
                    <a:pt x="1026366" y="339518"/>
                  </a:lnTo>
                  <a:lnTo>
                    <a:pt x="977274" y="354076"/>
                  </a:lnTo>
                  <a:lnTo>
                    <a:pt x="923551" y="366804"/>
                  </a:lnTo>
                  <a:lnTo>
                    <a:pt x="865645" y="377552"/>
                  </a:lnTo>
                  <a:lnTo>
                    <a:pt x="804008" y="386171"/>
                  </a:lnTo>
                  <a:lnTo>
                    <a:pt x="739091" y="392512"/>
                  </a:lnTo>
                  <a:lnTo>
                    <a:pt x="671344" y="396426"/>
                  </a:lnTo>
                  <a:lnTo>
                    <a:pt x="601218" y="397763"/>
                  </a:lnTo>
                  <a:lnTo>
                    <a:pt x="531091" y="396426"/>
                  </a:lnTo>
                  <a:lnTo>
                    <a:pt x="463344" y="392512"/>
                  </a:lnTo>
                  <a:lnTo>
                    <a:pt x="398427" y="386171"/>
                  </a:lnTo>
                  <a:lnTo>
                    <a:pt x="336790" y="377552"/>
                  </a:lnTo>
                  <a:lnTo>
                    <a:pt x="278884" y="366804"/>
                  </a:lnTo>
                  <a:lnTo>
                    <a:pt x="225161" y="354076"/>
                  </a:lnTo>
                  <a:lnTo>
                    <a:pt x="176069" y="339518"/>
                  </a:lnTo>
                  <a:lnTo>
                    <a:pt x="132061" y="323279"/>
                  </a:lnTo>
                  <a:lnTo>
                    <a:pt x="93587" y="305507"/>
                  </a:lnTo>
                  <a:lnTo>
                    <a:pt x="35043" y="265962"/>
                  </a:lnTo>
                  <a:lnTo>
                    <a:pt x="4043" y="222078"/>
                  </a:lnTo>
                  <a:lnTo>
                    <a:pt x="0" y="198881"/>
                  </a:lnTo>
                  <a:close/>
                </a:path>
              </a:pathLst>
            </a:custGeom>
            <a:noFill/>
            <a:ln w="28574">
              <a:solidFill>
                <a:srgbClr val="d5493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278" name="object 19" descr=""/>
            <p:cNvPicPr/>
            <p:nvPr/>
          </p:nvPicPr>
          <p:blipFill>
            <a:blip r:embed="rId6"/>
            <a:stretch/>
          </p:blipFill>
          <p:spPr>
            <a:xfrm>
              <a:off x="4322160" y="2883240"/>
              <a:ext cx="1075320" cy="275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9" name="object 20"/>
            <p:cNvSpPr/>
            <p:nvPr/>
          </p:nvSpPr>
          <p:spPr>
            <a:xfrm>
              <a:off x="4322160" y="2883240"/>
              <a:ext cx="1075680" cy="275400"/>
            </a:xfrm>
            <a:custGeom>
              <a:avLst/>
              <a:gdLst>
                <a:gd name="textAreaLeft" fmla="*/ 0 w 1075680"/>
                <a:gd name="textAreaRight" fmla="*/ 1076400 w 1075680"/>
                <a:gd name="textAreaTop" fmla="*/ 0 h 275400"/>
                <a:gd name="textAreaBottom" fmla="*/ 276120 h 275400"/>
              </a:gdLst>
              <a:ahLst/>
              <a:rect l="textAreaLeft" t="textAreaTop" r="textAreaRight" b="textAreaBottom"/>
              <a:pathLst>
                <a:path w="1076325" h="276225">
                  <a:moveTo>
                    <a:pt x="0" y="45974"/>
                  </a:moveTo>
                  <a:lnTo>
                    <a:pt x="3611" y="28074"/>
                  </a:lnTo>
                  <a:lnTo>
                    <a:pt x="13462" y="13462"/>
                  </a:lnTo>
                  <a:lnTo>
                    <a:pt x="28074" y="3611"/>
                  </a:lnTo>
                  <a:lnTo>
                    <a:pt x="45974" y="0"/>
                  </a:lnTo>
                  <a:lnTo>
                    <a:pt x="1029970" y="0"/>
                  </a:lnTo>
                  <a:lnTo>
                    <a:pt x="1047869" y="3611"/>
                  </a:lnTo>
                  <a:lnTo>
                    <a:pt x="1062482" y="13462"/>
                  </a:lnTo>
                  <a:lnTo>
                    <a:pt x="1072332" y="28074"/>
                  </a:lnTo>
                  <a:lnTo>
                    <a:pt x="1075944" y="45974"/>
                  </a:lnTo>
                  <a:lnTo>
                    <a:pt x="1075944" y="229869"/>
                  </a:lnTo>
                  <a:lnTo>
                    <a:pt x="1072332" y="247769"/>
                  </a:lnTo>
                  <a:lnTo>
                    <a:pt x="1062482" y="262381"/>
                  </a:lnTo>
                  <a:lnTo>
                    <a:pt x="1047869" y="272232"/>
                  </a:lnTo>
                  <a:lnTo>
                    <a:pt x="1029970" y="275843"/>
                  </a:lnTo>
                  <a:lnTo>
                    <a:pt x="45974" y="275843"/>
                  </a:lnTo>
                  <a:lnTo>
                    <a:pt x="28074" y="272232"/>
                  </a:lnTo>
                  <a:lnTo>
                    <a:pt x="13462" y="262381"/>
                  </a:lnTo>
                  <a:lnTo>
                    <a:pt x="3611" y="247769"/>
                  </a:lnTo>
                  <a:lnTo>
                    <a:pt x="0" y="229869"/>
                  </a:lnTo>
                  <a:lnTo>
                    <a:pt x="0" y="45974"/>
                  </a:lnTo>
                  <a:close/>
                </a:path>
              </a:pathLst>
            </a:custGeom>
            <a:noFill/>
            <a:ln w="9525">
              <a:solidFill>
                <a:srgbClr val="e8b0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280" name="object 21"/>
          <p:cNvSpPr/>
          <p:nvPr/>
        </p:nvSpPr>
        <p:spPr>
          <a:xfrm>
            <a:off x="4328640" y="2908440"/>
            <a:ext cx="106236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58040">
              <a:lnSpc>
                <a:spcPct val="100000"/>
              </a:lnSpc>
              <a:spcBef>
                <a:spcPts val="99"/>
              </a:spcBef>
            </a:pPr>
            <a:r>
              <a:rPr b="1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Sous_cat_1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81" name="object 22"/>
          <p:cNvGrpSpPr/>
          <p:nvPr/>
        </p:nvGrpSpPr>
        <p:grpSpPr>
          <a:xfrm>
            <a:off x="5613480" y="2404080"/>
            <a:ext cx="1540440" cy="754560"/>
            <a:chOff x="5613480" y="2404080"/>
            <a:chExt cx="1540440" cy="754560"/>
          </a:xfrm>
        </p:grpSpPr>
        <p:sp>
          <p:nvSpPr>
            <p:cNvPr id="282" name="object 23"/>
            <p:cNvSpPr/>
            <p:nvPr/>
          </p:nvSpPr>
          <p:spPr>
            <a:xfrm>
              <a:off x="5613480" y="2404080"/>
              <a:ext cx="1540440" cy="397440"/>
            </a:xfrm>
            <a:custGeom>
              <a:avLst/>
              <a:gdLst>
                <a:gd name="textAreaLeft" fmla="*/ 0 w 1540440"/>
                <a:gd name="textAreaRight" fmla="*/ 1541160 w 1540440"/>
                <a:gd name="textAreaTop" fmla="*/ 0 h 397440"/>
                <a:gd name="textAreaBottom" fmla="*/ 398160 h 397440"/>
              </a:gdLst>
              <a:ahLst/>
              <a:rect l="textAreaLeft" t="textAreaTop" r="textAreaRight" b="textAreaBottom"/>
              <a:pathLst>
                <a:path w="1541145" h="398144">
                  <a:moveTo>
                    <a:pt x="0" y="198881"/>
                  </a:moveTo>
                  <a:lnTo>
                    <a:pt x="27520" y="146005"/>
                  </a:lnTo>
                  <a:lnTo>
                    <a:pt x="74178" y="113619"/>
                  </a:lnTo>
                  <a:lnTo>
                    <a:pt x="140945" y="84178"/>
                  </a:lnTo>
                  <a:lnTo>
                    <a:pt x="181190" y="70738"/>
                  </a:lnTo>
                  <a:lnTo>
                    <a:pt x="225647" y="58245"/>
                  </a:lnTo>
                  <a:lnTo>
                    <a:pt x="274043" y="46769"/>
                  </a:lnTo>
                  <a:lnTo>
                    <a:pt x="326106" y="36380"/>
                  </a:lnTo>
                  <a:lnTo>
                    <a:pt x="381564" y="27149"/>
                  </a:lnTo>
                  <a:lnTo>
                    <a:pt x="440146" y="19146"/>
                  </a:lnTo>
                  <a:lnTo>
                    <a:pt x="501578" y="12440"/>
                  </a:lnTo>
                  <a:lnTo>
                    <a:pt x="565590" y="7103"/>
                  </a:lnTo>
                  <a:lnTo>
                    <a:pt x="631910" y="3203"/>
                  </a:lnTo>
                  <a:lnTo>
                    <a:pt x="700264" y="812"/>
                  </a:lnTo>
                  <a:lnTo>
                    <a:pt x="770382" y="0"/>
                  </a:lnTo>
                  <a:lnTo>
                    <a:pt x="840499" y="812"/>
                  </a:lnTo>
                  <a:lnTo>
                    <a:pt x="908853" y="3203"/>
                  </a:lnTo>
                  <a:lnTo>
                    <a:pt x="975173" y="7103"/>
                  </a:lnTo>
                  <a:lnTo>
                    <a:pt x="1039185" y="12440"/>
                  </a:lnTo>
                  <a:lnTo>
                    <a:pt x="1100617" y="19146"/>
                  </a:lnTo>
                  <a:lnTo>
                    <a:pt x="1159199" y="27149"/>
                  </a:lnTo>
                  <a:lnTo>
                    <a:pt x="1214657" y="36380"/>
                  </a:lnTo>
                  <a:lnTo>
                    <a:pt x="1266720" y="46769"/>
                  </a:lnTo>
                  <a:lnTo>
                    <a:pt x="1315116" y="58245"/>
                  </a:lnTo>
                  <a:lnTo>
                    <a:pt x="1359573" y="70738"/>
                  </a:lnTo>
                  <a:lnTo>
                    <a:pt x="1399818" y="84178"/>
                  </a:lnTo>
                  <a:lnTo>
                    <a:pt x="1435579" y="98495"/>
                  </a:lnTo>
                  <a:lnTo>
                    <a:pt x="1492564" y="129479"/>
                  </a:lnTo>
                  <a:lnTo>
                    <a:pt x="1528351" y="163128"/>
                  </a:lnTo>
                  <a:lnTo>
                    <a:pt x="1540764" y="198881"/>
                  </a:lnTo>
                  <a:lnTo>
                    <a:pt x="1537615" y="216986"/>
                  </a:lnTo>
                  <a:lnTo>
                    <a:pt x="1513243" y="251758"/>
                  </a:lnTo>
                  <a:lnTo>
                    <a:pt x="1466585" y="284144"/>
                  </a:lnTo>
                  <a:lnTo>
                    <a:pt x="1399818" y="313585"/>
                  </a:lnTo>
                  <a:lnTo>
                    <a:pt x="1359573" y="327025"/>
                  </a:lnTo>
                  <a:lnTo>
                    <a:pt x="1315116" y="339518"/>
                  </a:lnTo>
                  <a:lnTo>
                    <a:pt x="1266720" y="350994"/>
                  </a:lnTo>
                  <a:lnTo>
                    <a:pt x="1214657" y="361383"/>
                  </a:lnTo>
                  <a:lnTo>
                    <a:pt x="1159199" y="370614"/>
                  </a:lnTo>
                  <a:lnTo>
                    <a:pt x="1100617" y="378617"/>
                  </a:lnTo>
                  <a:lnTo>
                    <a:pt x="1039185" y="385323"/>
                  </a:lnTo>
                  <a:lnTo>
                    <a:pt x="975173" y="390660"/>
                  </a:lnTo>
                  <a:lnTo>
                    <a:pt x="908853" y="394560"/>
                  </a:lnTo>
                  <a:lnTo>
                    <a:pt x="840499" y="396951"/>
                  </a:lnTo>
                  <a:lnTo>
                    <a:pt x="770382" y="397763"/>
                  </a:lnTo>
                  <a:lnTo>
                    <a:pt x="700264" y="396951"/>
                  </a:lnTo>
                  <a:lnTo>
                    <a:pt x="631910" y="394560"/>
                  </a:lnTo>
                  <a:lnTo>
                    <a:pt x="565590" y="390660"/>
                  </a:lnTo>
                  <a:lnTo>
                    <a:pt x="501578" y="385323"/>
                  </a:lnTo>
                  <a:lnTo>
                    <a:pt x="440146" y="378617"/>
                  </a:lnTo>
                  <a:lnTo>
                    <a:pt x="381564" y="370614"/>
                  </a:lnTo>
                  <a:lnTo>
                    <a:pt x="326106" y="361383"/>
                  </a:lnTo>
                  <a:lnTo>
                    <a:pt x="274043" y="350994"/>
                  </a:lnTo>
                  <a:lnTo>
                    <a:pt x="225647" y="339518"/>
                  </a:lnTo>
                  <a:lnTo>
                    <a:pt x="181190" y="327025"/>
                  </a:lnTo>
                  <a:lnTo>
                    <a:pt x="140945" y="313585"/>
                  </a:lnTo>
                  <a:lnTo>
                    <a:pt x="105184" y="299268"/>
                  </a:lnTo>
                  <a:lnTo>
                    <a:pt x="48199" y="268284"/>
                  </a:lnTo>
                  <a:lnTo>
                    <a:pt x="12412" y="234635"/>
                  </a:lnTo>
                  <a:lnTo>
                    <a:pt x="0" y="198881"/>
                  </a:lnTo>
                  <a:close/>
                </a:path>
              </a:pathLst>
            </a:custGeom>
            <a:noFill/>
            <a:ln w="28575">
              <a:solidFill>
                <a:srgbClr val="a666e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283" name="object 24" descr=""/>
            <p:cNvPicPr/>
            <p:nvPr/>
          </p:nvPicPr>
          <p:blipFill>
            <a:blip r:embed="rId7"/>
            <a:stretch/>
          </p:blipFill>
          <p:spPr>
            <a:xfrm>
              <a:off x="5846040" y="2883240"/>
              <a:ext cx="1075320" cy="275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4" name="object 25"/>
            <p:cNvSpPr/>
            <p:nvPr/>
          </p:nvSpPr>
          <p:spPr>
            <a:xfrm>
              <a:off x="5846040" y="2883240"/>
              <a:ext cx="1075680" cy="275400"/>
            </a:xfrm>
            <a:custGeom>
              <a:avLst/>
              <a:gdLst>
                <a:gd name="textAreaLeft" fmla="*/ 0 w 1075680"/>
                <a:gd name="textAreaRight" fmla="*/ 1076400 w 1075680"/>
                <a:gd name="textAreaTop" fmla="*/ 0 h 275400"/>
                <a:gd name="textAreaBottom" fmla="*/ 276120 h 275400"/>
              </a:gdLst>
              <a:ahLst/>
              <a:rect l="textAreaLeft" t="textAreaTop" r="textAreaRight" b="textAreaBottom"/>
              <a:pathLst>
                <a:path w="1076325" h="276225">
                  <a:moveTo>
                    <a:pt x="0" y="45974"/>
                  </a:moveTo>
                  <a:lnTo>
                    <a:pt x="3611" y="28074"/>
                  </a:lnTo>
                  <a:lnTo>
                    <a:pt x="13462" y="13462"/>
                  </a:lnTo>
                  <a:lnTo>
                    <a:pt x="28074" y="3611"/>
                  </a:lnTo>
                  <a:lnTo>
                    <a:pt x="45974" y="0"/>
                  </a:lnTo>
                  <a:lnTo>
                    <a:pt x="1029969" y="0"/>
                  </a:lnTo>
                  <a:lnTo>
                    <a:pt x="1047869" y="3611"/>
                  </a:lnTo>
                  <a:lnTo>
                    <a:pt x="1062481" y="13462"/>
                  </a:lnTo>
                  <a:lnTo>
                    <a:pt x="1072332" y="28074"/>
                  </a:lnTo>
                  <a:lnTo>
                    <a:pt x="1075943" y="45974"/>
                  </a:lnTo>
                  <a:lnTo>
                    <a:pt x="1075943" y="229869"/>
                  </a:lnTo>
                  <a:lnTo>
                    <a:pt x="1072332" y="247769"/>
                  </a:lnTo>
                  <a:lnTo>
                    <a:pt x="1062482" y="262381"/>
                  </a:lnTo>
                  <a:lnTo>
                    <a:pt x="1047869" y="272232"/>
                  </a:lnTo>
                  <a:lnTo>
                    <a:pt x="1029969" y="275843"/>
                  </a:lnTo>
                  <a:lnTo>
                    <a:pt x="45974" y="275843"/>
                  </a:lnTo>
                  <a:lnTo>
                    <a:pt x="28074" y="272232"/>
                  </a:lnTo>
                  <a:lnTo>
                    <a:pt x="13462" y="262381"/>
                  </a:lnTo>
                  <a:lnTo>
                    <a:pt x="3611" y="247769"/>
                  </a:lnTo>
                  <a:lnTo>
                    <a:pt x="0" y="229869"/>
                  </a:lnTo>
                  <a:lnTo>
                    <a:pt x="0" y="45974"/>
                  </a:lnTo>
                  <a:close/>
                </a:path>
              </a:pathLst>
            </a:custGeom>
            <a:noFill/>
            <a:ln w="9525">
              <a:solidFill>
                <a:srgbClr val="d0b8e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285" name="object 26"/>
          <p:cNvSpPr/>
          <p:nvPr/>
        </p:nvSpPr>
        <p:spPr>
          <a:xfrm>
            <a:off x="5852520" y="2908440"/>
            <a:ext cx="106236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56960">
              <a:lnSpc>
                <a:spcPct val="100000"/>
              </a:lnSpc>
              <a:spcBef>
                <a:spcPts val="99"/>
              </a:spcBef>
            </a:pPr>
            <a:r>
              <a:rPr b="1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Sous_cat_2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86" name="object 27"/>
          <p:cNvGrpSpPr/>
          <p:nvPr/>
        </p:nvGrpSpPr>
        <p:grpSpPr>
          <a:xfrm>
            <a:off x="688680" y="3060360"/>
            <a:ext cx="11502720" cy="3796920"/>
            <a:chOff x="688680" y="3060360"/>
            <a:chExt cx="11502720" cy="3796920"/>
          </a:xfrm>
        </p:grpSpPr>
        <p:pic>
          <p:nvPicPr>
            <p:cNvPr id="287" name="object 28" descr=""/>
            <p:cNvPicPr/>
            <p:nvPr/>
          </p:nvPicPr>
          <p:blipFill>
            <a:blip r:embed="rId8"/>
            <a:stretch/>
          </p:blipFill>
          <p:spPr>
            <a:xfrm>
              <a:off x="688680" y="3336120"/>
              <a:ext cx="2916360" cy="3521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8" name="object 29" descr=""/>
            <p:cNvPicPr/>
            <p:nvPr/>
          </p:nvPicPr>
          <p:blipFill>
            <a:blip r:embed="rId9"/>
            <a:stretch/>
          </p:blipFill>
          <p:spPr>
            <a:xfrm>
              <a:off x="4614840" y="4055400"/>
              <a:ext cx="7576560" cy="2801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9" name="object 30"/>
            <p:cNvSpPr/>
            <p:nvPr/>
          </p:nvSpPr>
          <p:spPr>
            <a:xfrm>
              <a:off x="3624840" y="3143880"/>
              <a:ext cx="1252080" cy="794160"/>
            </a:xfrm>
            <a:custGeom>
              <a:avLst/>
              <a:gdLst>
                <a:gd name="textAreaLeft" fmla="*/ 0 w 1252080"/>
                <a:gd name="textAreaRight" fmla="*/ 1252800 w 1252080"/>
                <a:gd name="textAreaTop" fmla="*/ 0 h 794160"/>
                <a:gd name="textAreaBottom" fmla="*/ 794880 h 794160"/>
              </a:gdLst>
              <a:ahLst/>
              <a:rect l="textAreaLeft" t="textAreaTop" r="textAreaRight" b="textAreaBottom"/>
              <a:pathLst>
                <a:path w="1252854" h="795020">
                  <a:moveTo>
                    <a:pt x="49656" y="712469"/>
                  </a:moveTo>
                  <a:lnTo>
                    <a:pt x="0" y="794511"/>
                  </a:lnTo>
                  <a:lnTo>
                    <a:pt x="95376" y="785113"/>
                  </a:lnTo>
                  <a:lnTo>
                    <a:pt x="87543" y="772667"/>
                  </a:lnTo>
                  <a:lnTo>
                    <a:pt x="61340" y="772667"/>
                  </a:lnTo>
                  <a:lnTo>
                    <a:pt x="52577" y="770762"/>
                  </a:lnTo>
                  <a:lnTo>
                    <a:pt x="44195" y="757300"/>
                  </a:lnTo>
                  <a:lnTo>
                    <a:pt x="46100" y="748537"/>
                  </a:lnTo>
                  <a:lnTo>
                    <a:pt x="64926" y="736732"/>
                  </a:lnTo>
                  <a:lnTo>
                    <a:pt x="49656" y="712469"/>
                  </a:lnTo>
                  <a:close/>
                </a:path>
                <a:path w="1252854" h="795020">
                  <a:moveTo>
                    <a:pt x="64926" y="736732"/>
                  </a:moveTo>
                  <a:lnTo>
                    <a:pt x="46100" y="748537"/>
                  </a:lnTo>
                  <a:lnTo>
                    <a:pt x="44195" y="757300"/>
                  </a:lnTo>
                  <a:lnTo>
                    <a:pt x="52577" y="770762"/>
                  </a:lnTo>
                  <a:lnTo>
                    <a:pt x="61340" y="772667"/>
                  </a:lnTo>
                  <a:lnTo>
                    <a:pt x="80128" y="760886"/>
                  </a:lnTo>
                  <a:lnTo>
                    <a:pt x="64926" y="736732"/>
                  </a:lnTo>
                  <a:close/>
                </a:path>
                <a:path w="1252854" h="795020">
                  <a:moveTo>
                    <a:pt x="80128" y="760886"/>
                  </a:moveTo>
                  <a:lnTo>
                    <a:pt x="61340" y="772667"/>
                  </a:lnTo>
                  <a:lnTo>
                    <a:pt x="87543" y="772667"/>
                  </a:lnTo>
                  <a:lnTo>
                    <a:pt x="80128" y="760886"/>
                  </a:lnTo>
                  <a:close/>
                </a:path>
                <a:path w="1252854" h="795020">
                  <a:moveTo>
                    <a:pt x="1235202" y="0"/>
                  </a:moveTo>
                  <a:lnTo>
                    <a:pt x="64926" y="736732"/>
                  </a:lnTo>
                  <a:lnTo>
                    <a:pt x="80128" y="760886"/>
                  </a:lnTo>
                  <a:lnTo>
                    <a:pt x="1250441" y="24129"/>
                  </a:lnTo>
                  <a:lnTo>
                    <a:pt x="1252474" y="15366"/>
                  </a:lnTo>
                  <a:lnTo>
                    <a:pt x="1248282" y="8636"/>
                  </a:lnTo>
                  <a:lnTo>
                    <a:pt x="1243964" y="1904"/>
                  </a:lnTo>
                  <a:lnTo>
                    <a:pt x="1235202" y="0"/>
                  </a:lnTo>
                  <a:close/>
                </a:path>
              </a:pathLst>
            </a:custGeom>
            <a:solidFill>
              <a:srgbClr val="d549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90" name="object 31"/>
            <p:cNvSpPr/>
            <p:nvPr/>
          </p:nvSpPr>
          <p:spPr>
            <a:xfrm>
              <a:off x="6368400" y="3143880"/>
              <a:ext cx="2035080" cy="916920"/>
            </a:xfrm>
            <a:custGeom>
              <a:avLst/>
              <a:gdLst>
                <a:gd name="textAreaLeft" fmla="*/ 0 w 2035080"/>
                <a:gd name="textAreaRight" fmla="*/ 2035800 w 2035080"/>
                <a:gd name="textAreaTop" fmla="*/ 0 h 916920"/>
                <a:gd name="textAreaBottom" fmla="*/ 917640 h 916920"/>
              </a:gdLst>
              <a:ahLst/>
              <a:rect l="textAreaLeft" t="textAreaTop" r="textAreaRight" b="textAreaBottom"/>
              <a:pathLst>
                <a:path w="2035809" h="917575">
                  <a:moveTo>
                    <a:pt x="1951520" y="891209"/>
                  </a:moveTo>
                  <a:lnTo>
                    <a:pt x="1939925" y="917320"/>
                  </a:lnTo>
                  <a:lnTo>
                    <a:pt x="2035683" y="913002"/>
                  </a:lnTo>
                  <a:lnTo>
                    <a:pt x="2025226" y="900302"/>
                  </a:lnTo>
                  <a:lnTo>
                    <a:pt x="1971802" y="900302"/>
                  </a:lnTo>
                  <a:lnTo>
                    <a:pt x="1964563" y="897000"/>
                  </a:lnTo>
                  <a:lnTo>
                    <a:pt x="1951520" y="891209"/>
                  </a:lnTo>
                  <a:close/>
                </a:path>
                <a:path w="2035809" h="917575">
                  <a:moveTo>
                    <a:pt x="1963081" y="865175"/>
                  </a:moveTo>
                  <a:lnTo>
                    <a:pt x="1951520" y="891209"/>
                  </a:lnTo>
                  <a:lnTo>
                    <a:pt x="1964563" y="897000"/>
                  </a:lnTo>
                  <a:lnTo>
                    <a:pt x="1971802" y="900302"/>
                  </a:lnTo>
                  <a:lnTo>
                    <a:pt x="1980184" y="897000"/>
                  </a:lnTo>
                  <a:lnTo>
                    <a:pt x="1983359" y="889761"/>
                  </a:lnTo>
                  <a:lnTo>
                    <a:pt x="1986661" y="882522"/>
                  </a:lnTo>
                  <a:lnTo>
                    <a:pt x="1983359" y="874140"/>
                  </a:lnTo>
                  <a:lnTo>
                    <a:pt x="1963081" y="865175"/>
                  </a:lnTo>
                  <a:close/>
                </a:path>
                <a:path w="2035809" h="917575">
                  <a:moveTo>
                    <a:pt x="1974723" y="838961"/>
                  </a:moveTo>
                  <a:lnTo>
                    <a:pt x="1963081" y="865175"/>
                  </a:lnTo>
                  <a:lnTo>
                    <a:pt x="1983359" y="874140"/>
                  </a:lnTo>
                  <a:lnTo>
                    <a:pt x="1986661" y="882522"/>
                  </a:lnTo>
                  <a:lnTo>
                    <a:pt x="1983359" y="889761"/>
                  </a:lnTo>
                  <a:lnTo>
                    <a:pt x="1980184" y="897000"/>
                  </a:lnTo>
                  <a:lnTo>
                    <a:pt x="1971802" y="900302"/>
                  </a:lnTo>
                  <a:lnTo>
                    <a:pt x="2025226" y="900302"/>
                  </a:lnTo>
                  <a:lnTo>
                    <a:pt x="1974723" y="838961"/>
                  </a:lnTo>
                  <a:close/>
                </a:path>
                <a:path w="2035809" h="917575">
                  <a:moveTo>
                    <a:pt x="14859" y="0"/>
                  </a:moveTo>
                  <a:lnTo>
                    <a:pt x="6350" y="3301"/>
                  </a:lnTo>
                  <a:lnTo>
                    <a:pt x="3175" y="10413"/>
                  </a:lnTo>
                  <a:lnTo>
                    <a:pt x="0" y="17652"/>
                  </a:lnTo>
                  <a:lnTo>
                    <a:pt x="3302" y="26162"/>
                  </a:lnTo>
                  <a:lnTo>
                    <a:pt x="1951520" y="891209"/>
                  </a:lnTo>
                  <a:lnTo>
                    <a:pt x="1963081" y="865175"/>
                  </a:lnTo>
                  <a:lnTo>
                    <a:pt x="14859" y="0"/>
                  </a:lnTo>
                  <a:close/>
                </a:path>
              </a:pathLst>
            </a:custGeom>
            <a:solidFill>
              <a:srgbClr val="a666e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291" name="object 32" descr=""/>
            <p:cNvPicPr/>
            <p:nvPr/>
          </p:nvPicPr>
          <p:blipFill>
            <a:blip r:embed="rId10"/>
            <a:stretch/>
          </p:blipFill>
          <p:spPr>
            <a:xfrm>
              <a:off x="1604880" y="3060360"/>
              <a:ext cx="1075320" cy="275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92" name="object 33"/>
            <p:cNvSpPr/>
            <p:nvPr/>
          </p:nvSpPr>
          <p:spPr>
            <a:xfrm>
              <a:off x="1604880" y="3060360"/>
              <a:ext cx="1075680" cy="275400"/>
            </a:xfrm>
            <a:custGeom>
              <a:avLst/>
              <a:gdLst>
                <a:gd name="textAreaLeft" fmla="*/ 0 w 1075680"/>
                <a:gd name="textAreaRight" fmla="*/ 1076400 w 1075680"/>
                <a:gd name="textAreaTop" fmla="*/ 0 h 275400"/>
                <a:gd name="textAreaBottom" fmla="*/ 276120 h 275400"/>
              </a:gdLst>
              <a:ahLst/>
              <a:rect l="textAreaLeft" t="textAreaTop" r="textAreaRight" b="textAreaBottom"/>
              <a:pathLst>
                <a:path w="1076325" h="276225">
                  <a:moveTo>
                    <a:pt x="0" y="45974"/>
                  </a:moveTo>
                  <a:lnTo>
                    <a:pt x="3611" y="28074"/>
                  </a:lnTo>
                  <a:lnTo>
                    <a:pt x="13462" y="13462"/>
                  </a:lnTo>
                  <a:lnTo>
                    <a:pt x="28074" y="3611"/>
                  </a:lnTo>
                  <a:lnTo>
                    <a:pt x="45973" y="0"/>
                  </a:lnTo>
                  <a:lnTo>
                    <a:pt x="1029970" y="0"/>
                  </a:lnTo>
                  <a:lnTo>
                    <a:pt x="1047869" y="3611"/>
                  </a:lnTo>
                  <a:lnTo>
                    <a:pt x="1062482" y="13462"/>
                  </a:lnTo>
                  <a:lnTo>
                    <a:pt x="1072332" y="28074"/>
                  </a:lnTo>
                  <a:lnTo>
                    <a:pt x="1075944" y="45974"/>
                  </a:lnTo>
                  <a:lnTo>
                    <a:pt x="1075944" y="229870"/>
                  </a:lnTo>
                  <a:lnTo>
                    <a:pt x="1072332" y="247769"/>
                  </a:lnTo>
                  <a:lnTo>
                    <a:pt x="1062482" y="262382"/>
                  </a:lnTo>
                  <a:lnTo>
                    <a:pt x="1047869" y="272232"/>
                  </a:lnTo>
                  <a:lnTo>
                    <a:pt x="1029970" y="275844"/>
                  </a:lnTo>
                  <a:lnTo>
                    <a:pt x="45973" y="275844"/>
                  </a:lnTo>
                  <a:lnTo>
                    <a:pt x="28074" y="272232"/>
                  </a:lnTo>
                  <a:lnTo>
                    <a:pt x="13462" y="262382"/>
                  </a:lnTo>
                  <a:lnTo>
                    <a:pt x="3611" y="247769"/>
                  </a:lnTo>
                  <a:lnTo>
                    <a:pt x="0" y="229870"/>
                  </a:lnTo>
                  <a:lnTo>
                    <a:pt x="0" y="45974"/>
                  </a:lnTo>
                  <a:close/>
                </a:path>
              </a:pathLst>
            </a:custGeom>
            <a:noFill/>
            <a:ln w="9524">
              <a:solidFill>
                <a:srgbClr val="e8b0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293" name="object 34"/>
          <p:cNvSpPr/>
          <p:nvPr/>
        </p:nvSpPr>
        <p:spPr>
          <a:xfrm>
            <a:off x="1611360" y="3085200"/>
            <a:ext cx="106236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8880">
              <a:lnSpc>
                <a:spcPct val="100000"/>
              </a:lnSpc>
              <a:spcBef>
                <a:spcPts val="99"/>
              </a:spcBef>
            </a:pPr>
            <a:r>
              <a:rPr b="1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7</a:t>
            </a:r>
            <a:r>
              <a:rPr b="1" lang="fr-FR" sz="1200" spc="-5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Catégories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94" name="object 35"/>
          <p:cNvGrpSpPr/>
          <p:nvPr/>
        </p:nvGrpSpPr>
        <p:grpSpPr>
          <a:xfrm>
            <a:off x="9029880" y="3777840"/>
            <a:ext cx="1256760" cy="273600"/>
            <a:chOff x="9029880" y="3777840"/>
            <a:chExt cx="1256760" cy="273600"/>
          </a:xfrm>
        </p:grpSpPr>
        <p:pic>
          <p:nvPicPr>
            <p:cNvPr id="295" name="object 36" descr=""/>
            <p:cNvPicPr/>
            <p:nvPr/>
          </p:nvPicPr>
          <p:blipFill>
            <a:blip r:embed="rId11"/>
            <a:stretch/>
          </p:blipFill>
          <p:spPr>
            <a:xfrm>
              <a:off x="9029880" y="3777840"/>
              <a:ext cx="1256760" cy="273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96" name="object 37"/>
            <p:cNvSpPr/>
            <p:nvPr/>
          </p:nvSpPr>
          <p:spPr>
            <a:xfrm>
              <a:off x="9029880" y="3777840"/>
              <a:ext cx="1256760" cy="273600"/>
            </a:xfrm>
            <a:custGeom>
              <a:avLst/>
              <a:gdLst>
                <a:gd name="textAreaLeft" fmla="*/ 0 w 1256760"/>
                <a:gd name="textAreaRight" fmla="*/ 1257480 w 1256760"/>
                <a:gd name="textAreaTop" fmla="*/ 0 h 273600"/>
                <a:gd name="textAreaBottom" fmla="*/ 274320 h 273600"/>
              </a:gdLst>
              <a:ahLst/>
              <a:rect l="textAreaLeft" t="textAreaTop" r="textAreaRight" b="textAreaBottom"/>
              <a:pathLst>
                <a:path w="1257300" h="274320">
                  <a:moveTo>
                    <a:pt x="0" y="45719"/>
                  </a:moveTo>
                  <a:lnTo>
                    <a:pt x="3589" y="27914"/>
                  </a:lnTo>
                  <a:lnTo>
                    <a:pt x="13382" y="13382"/>
                  </a:lnTo>
                  <a:lnTo>
                    <a:pt x="27914" y="3589"/>
                  </a:lnTo>
                  <a:lnTo>
                    <a:pt x="45720" y="0"/>
                  </a:lnTo>
                  <a:lnTo>
                    <a:pt x="1211579" y="0"/>
                  </a:lnTo>
                  <a:lnTo>
                    <a:pt x="1229385" y="3589"/>
                  </a:lnTo>
                  <a:lnTo>
                    <a:pt x="1243917" y="13382"/>
                  </a:lnTo>
                  <a:lnTo>
                    <a:pt x="1253710" y="27914"/>
                  </a:lnTo>
                  <a:lnTo>
                    <a:pt x="1257300" y="45719"/>
                  </a:lnTo>
                  <a:lnTo>
                    <a:pt x="1257300" y="228599"/>
                  </a:lnTo>
                  <a:lnTo>
                    <a:pt x="1253710" y="246405"/>
                  </a:lnTo>
                  <a:lnTo>
                    <a:pt x="1243917" y="260937"/>
                  </a:lnTo>
                  <a:lnTo>
                    <a:pt x="1229385" y="270730"/>
                  </a:lnTo>
                  <a:lnTo>
                    <a:pt x="1211579" y="274319"/>
                  </a:lnTo>
                  <a:lnTo>
                    <a:pt x="45720" y="274319"/>
                  </a:lnTo>
                  <a:lnTo>
                    <a:pt x="27914" y="270730"/>
                  </a:lnTo>
                  <a:lnTo>
                    <a:pt x="13382" y="260937"/>
                  </a:lnTo>
                  <a:lnTo>
                    <a:pt x="3589" y="246405"/>
                  </a:lnTo>
                  <a:lnTo>
                    <a:pt x="0" y="228599"/>
                  </a:lnTo>
                  <a:lnTo>
                    <a:pt x="0" y="45719"/>
                  </a:lnTo>
                  <a:close/>
                </a:path>
              </a:pathLst>
            </a:custGeom>
            <a:noFill/>
            <a:ln w="9525">
              <a:solidFill>
                <a:srgbClr val="d0b8e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297" name="object 38"/>
          <p:cNvSpPr/>
          <p:nvPr/>
        </p:nvSpPr>
        <p:spPr>
          <a:xfrm>
            <a:off x="9036360" y="3803040"/>
            <a:ext cx="124380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78920">
              <a:lnSpc>
                <a:spcPct val="100000"/>
              </a:lnSpc>
              <a:spcBef>
                <a:spcPts val="99"/>
              </a:spcBef>
            </a:pPr>
            <a:r>
              <a:rPr b="1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63</a:t>
            </a:r>
            <a:r>
              <a:rPr b="1" lang="fr-FR" sz="1200" spc="-60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Catégories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1563120" y="182160"/>
            <a:ext cx="9558720" cy="115704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1" lang="fr-FR" sz="4000" spc="1" strike="noStrike">
                <a:solidFill>
                  <a:srgbClr val="000000"/>
                </a:solidFill>
                <a:latin typeface="Corbel"/>
              </a:rPr>
              <a:t>ANA</a:t>
            </a:r>
            <a:r>
              <a:rPr b="1" lang="fr-FR" sz="4000" spc="-537" strike="noStrike">
                <a:solidFill>
                  <a:srgbClr val="000000"/>
                </a:solidFill>
                <a:latin typeface="Corbel"/>
              </a:rPr>
              <a:t>L</a:t>
            </a:r>
            <a:r>
              <a:rPr b="1" lang="fr-FR" sz="4000" spc="1" strike="noStrike">
                <a:solidFill>
                  <a:srgbClr val="000000"/>
                </a:solidFill>
                <a:latin typeface="Corbel"/>
              </a:rPr>
              <a:t>YSE</a:t>
            </a:r>
            <a:r>
              <a:rPr b="1" lang="fr-FR" sz="4000" spc="-60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" strike="noStrike">
                <a:solidFill>
                  <a:srgbClr val="000000"/>
                </a:solidFill>
                <a:latin typeface="Corbel"/>
              </a:rPr>
              <a:t>DU</a:t>
            </a:r>
            <a:r>
              <a:rPr b="1" lang="fr-FR" sz="4000" spc="-205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2" strike="noStrike">
                <a:solidFill>
                  <a:srgbClr val="000000"/>
                </a:solidFill>
                <a:latin typeface="Corbel"/>
              </a:rPr>
              <a:t>CORPUS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99" name="object 3"/>
          <p:cNvGrpSpPr/>
          <p:nvPr/>
        </p:nvGrpSpPr>
        <p:grpSpPr>
          <a:xfrm>
            <a:off x="1537560" y="807840"/>
            <a:ext cx="5190480" cy="476640"/>
            <a:chOff x="1537560" y="807840"/>
            <a:chExt cx="5190480" cy="476640"/>
          </a:xfrm>
        </p:grpSpPr>
        <p:sp>
          <p:nvSpPr>
            <p:cNvPr id="300" name="object 4"/>
            <p:cNvSpPr/>
            <p:nvPr/>
          </p:nvSpPr>
          <p:spPr>
            <a:xfrm>
              <a:off x="1537560" y="807840"/>
              <a:ext cx="5190480" cy="476640"/>
            </a:xfrm>
            <a:custGeom>
              <a:avLst/>
              <a:gdLst>
                <a:gd name="textAreaLeft" fmla="*/ 0 w 5190480"/>
                <a:gd name="textAreaRight" fmla="*/ 5191200 w 5190480"/>
                <a:gd name="textAreaTop" fmla="*/ 0 h 476640"/>
                <a:gd name="textAreaBottom" fmla="*/ 477360 h 476640"/>
              </a:gdLst>
              <a:ahLst/>
              <a:rect l="textAreaLeft" t="textAreaTop" r="textAreaRight" b="textAreaBottom"/>
              <a:pathLst>
                <a:path w="5191125" h="477519">
                  <a:moveTo>
                    <a:pt x="5111242" y="0"/>
                  </a:moveTo>
                  <a:lnTo>
                    <a:pt x="79502" y="0"/>
                  </a:lnTo>
                  <a:lnTo>
                    <a:pt x="48541" y="6242"/>
                  </a:lnTo>
                  <a:lnTo>
                    <a:pt x="23272" y="23272"/>
                  </a:lnTo>
                  <a:lnTo>
                    <a:pt x="6242" y="48541"/>
                  </a:lnTo>
                  <a:lnTo>
                    <a:pt x="0" y="79501"/>
                  </a:lnTo>
                  <a:lnTo>
                    <a:pt x="0" y="397509"/>
                  </a:lnTo>
                  <a:lnTo>
                    <a:pt x="6242" y="428470"/>
                  </a:lnTo>
                  <a:lnTo>
                    <a:pt x="23272" y="453739"/>
                  </a:lnTo>
                  <a:lnTo>
                    <a:pt x="48541" y="470769"/>
                  </a:lnTo>
                  <a:lnTo>
                    <a:pt x="79502" y="477012"/>
                  </a:lnTo>
                  <a:lnTo>
                    <a:pt x="5111242" y="477012"/>
                  </a:lnTo>
                  <a:lnTo>
                    <a:pt x="5142202" y="470769"/>
                  </a:lnTo>
                  <a:lnTo>
                    <a:pt x="5167471" y="453739"/>
                  </a:lnTo>
                  <a:lnTo>
                    <a:pt x="5184501" y="428470"/>
                  </a:lnTo>
                  <a:lnTo>
                    <a:pt x="5190744" y="397509"/>
                  </a:lnTo>
                  <a:lnTo>
                    <a:pt x="5190744" y="79501"/>
                  </a:lnTo>
                  <a:lnTo>
                    <a:pt x="5184501" y="48541"/>
                  </a:lnTo>
                  <a:lnTo>
                    <a:pt x="5167471" y="23272"/>
                  </a:lnTo>
                  <a:lnTo>
                    <a:pt x="5142202" y="6242"/>
                  </a:lnTo>
                  <a:lnTo>
                    <a:pt x="5111242" y="0"/>
                  </a:lnTo>
                  <a:close/>
                </a:path>
              </a:pathLst>
            </a:custGeom>
            <a:solidFill>
              <a:srgbClr val="d9d9d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01" name="object 5"/>
            <p:cNvSpPr/>
            <p:nvPr/>
          </p:nvSpPr>
          <p:spPr>
            <a:xfrm>
              <a:off x="1537560" y="807840"/>
              <a:ext cx="5190480" cy="476640"/>
            </a:xfrm>
            <a:custGeom>
              <a:avLst/>
              <a:gdLst>
                <a:gd name="textAreaLeft" fmla="*/ 0 w 5190480"/>
                <a:gd name="textAreaRight" fmla="*/ 5191200 w 5190480"/>
                <a:gd name="textAreaTop" fmla="*/ 0 h 476640"/>
                <a:gd name="textAreaBottom" fmla="*/ 477360 h 476640"/>
              </a:gdLst>
              <a:ahLst/>
              <a:rect l="textAreaLeft" t="textAreaTop" r="textAreaRight" b="textAreaBottom"/>
              <a:pathLst>
                <a:path w="5191125" h="477519">
                  <a:moveTo>
                    <a:pt x="0" y="79501"/>
                  </a:moveTo>
                  <a:lnTo>
                    <a:pt x="6242" y="48541"/>
                  </a:lnTo>
                  <a:lnTo>
                    <a:pt x="23272" y="23272"/>
                  </a:lnTo>
                  <a:lnTo>
                    <a:pt x="48541" y="6242"/>
                  </a:lnTo>
                  <a:lnTo>
                    <a:pt x="79502" y="0"/>
                  </a:lnTo>
                  <a:lnTo>
                    <a:pt x="5111242" y="0"/>
                  </a:lnTo>
                  <a:lnTo>
                    <a:pt x="5142202" y="6242"/>
                  </a:lnTo>
                  <a:lnTo>
                    <a:pt x="5167471" y="23272"/>
                  </a:lnTo>
                  <a:lnTo>
                    <a:pt x="5184501" y="48541"/>
                  </a:lnTo>
                  <a:lnTo>
                    <a:pt x="5190744" y="79501"/>
                  </a:lnTo>
                  <a:lnTo>
                    <a:pt x="5190744" y="397509"/>
                  </a:lnTo>
                  <a:lnTo>
                    <a:pt x="5184501" y="428470"/>
                  </a:lnTo>
                  <a:lnTo>
                    <a:pt x="5167471" y="453739"/>
                  </a:lnTo>
                  <a:lnTo>
                    <a:pt x="5142202" y="470769"/>
                  </a:lnTo>
                  <a:lnTo>
                    <a:pt x="5111242" y="477012"/>
                  </a:lnTo>
                  <a:lnTo>
                    <a:pt x="79502" y="477012"/>
                  </a:lnTo>
                  <a:lnTo>
                    <a:pt x="48541" y="470769"/>
                  </a:lnTo>
                  <a:lnTo>
                    <a:pt x="23272" y="453739"/>
                  </a:lnTo>
                  <a:lnTo>
                    <a:pt x="6242" y="428470"/>
                  </a:lnTo>
                  <a:lnTo>
                    <a:pt x="0" y="397509"/>
                  </a:lnTo>
                  <a:lnTo>
                    <a:pt x="0" y="79501"/>
                  </a:lnTo>
                  <a:close/>
                </a:path>
              </a:pathLst>
            </a:custGeom>
            <a:noFill/>
            <a:ln w="9525">
              <a:solidFill>
                <a:srgbClr val="aaaaa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302" name="object 6"/>
          <p:cNvSpPr/>
          <p:nvPr/>
        </p:nvSpPr>
        <p:spPr>
          <a:xfrm>
            <a:off x="1639800" y="933120"/>
            <a:ext cx="466668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Le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corpus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représente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l’ensemble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 des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descriptions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notre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jeu de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données.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03" name="object 7"/>
          <p:cNvGrpSpPr/>
          <p:nvPr/>
        </p:nvGrpSpPr>
        <p:grpSpPr>
          <a:xfrm>
            <a:off x="1071360" y="193680"/>
            <a:ext cx="9996480" cy="2405520"/>
            <a:chOff x="1071360" y="193680"/>
            <a:chExt cx="9996480" cy="2405520"/>
          </a:xfrm>
        </p:grpSpPr>
        <p:pic>
          <p:nvPicPr>
            <p:cNvPr id="304" name="object 8" descr=""/>
            <p:cNvPicPr/>
            <p:nvPr/>
          </p:nvPicPr>
          <p:blipFill>
            <a:blip r:embed="rId1"/>
            <a:stretch/>
          </p:blipFill>
          <p:spPr>
            <a:xfrm>
              <a:off x="7225200" y="193680"/>
              <a:ext cx="3842640" cy="2405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05" name="object 9" descr=""/>
            <p:cNvPicPr/>
            <p:nvPr/>
          </p:nvPicPr>
          <p:blipFill>
            <a:blip r:embed="rId2"/>
            <a:stretch/>
          </p:blipFill>
          <p:spPr>
            <a:xfrm>
              <a:off x="1071360" y="1694520"/>
              <a:ext cx="5656320" cy="904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6" name="object 10"/>
            <p:cNvSpPr/>
            <p:nvPr/>
          </p:nvSpPr>
          <p:spPr>
            <a:xfrm>
              <a:off x="1071360" y="1694520"/>
              <a:ext cx="5656320" cy="904680"/>
            </a:xfrm>
            <a:custGeom>
              <a:avLst/>
              <a:gdLst>
                <a:gd name="textAreaLeft" fmla="*/ 0 w 5656320"/>
                <a:gd name="textAreaRight" fmla="*/ 5657040 w 5656320"/>
                <a:gd name="textAreaTop" fmla="*/ 0 h 904680"/>
                <a:gd name="textAreaBottom" fmla="*/ 905400 h 904680"/>
              </a:gdLst>
              <a:ahLst/>
              <a:rect l="textAreaLeft" t="textAreaTop" r="textAreaRight" b="textAreaBottom"/>
              <a:pathLst>
                <a:path w="5657215" h="905510">
                  <a:moveTo>
                    <a:pt x="0" y="150875"/>
                  </a:moveTo>
                  <a:lnTo>
                    <a:pt x="7691" y="103193"/>
                  </a:lnTo>
                  <a:lnTo>
                    <a:pt x="29110" y="61776"/>
                  </a:lnTo>
                  <a:lnTo>
                    <a:pt x="61771" y="29114"/>
                  </a:lnTo>
                  <a:lnTo>
                    <a:pt x="103188" y="7693"/>
                  </a:lnTo>
                  <a:lnTo>
                    <a:pt x="150875" y="0"/>
                  </a:lnTo>
                  <a:lnTo>
                    <a:pt x="5506211" y="0"/>
                  </a:lnTo>
                  <a:lnTo>
                    <a:pt x="5553894" y="7693"/>
                  </a:lnTo>
                  <a:lnTo>
                    <a:pt x="5595311" y="29114"/>
                  </a:lnTo>
                  <a:lnTo>
                    <a:pt x="5627973" y="61776"/>
                  </a:lnTo>
                  <a:lnTo>
                    <a:pt x="5649394" y="103193"/>
                  </a:lnTo>
                  <a:lnTo>
                    <a:pt x="5657087" y="150875"/>
                  </a:lnTo>
                  <a:lnTo>
                    <a:pt x="5657087" y="754379"/>
                  </a:lnTo>
                  <a:lnTo>
                    <a:pt x="5649394" y="802062"/>
                  </a:lnTo>
                  <a:lnTo>
                    <a:pt x="5627973" y="843479"/>
                  </a:lnTo>
                  <a:lnTo>
                    <a:pt x="5595311" y="876141"/>
                  </a:lnTo>
                  <a:lnTo>
                    <a:pt x="5553894" y="897562"/>
                  </a:lnTo>
                  <a:lnTo>
                    <a:pt x="5506211" y="905256"/>
                  </a:lnTo>
                  <a:lnTo>
                    <a:pt x="150875" y="905256"/>
                  </a:lnTo>
                  <a:lnTo>
                    <a:pt x="103188" y="897562"/>
                  </a:lnTo>
                  <a:lnTo>
                    <a:pt x="61771" y="876141"/>
                  </a:lnTo>
                  <a:lnTo>
                    <a:pt x="29110" y="843479"/>
                  </a:lnTo>
                  <a:lnTo>
                    <a:pt x="7691" y="802062"/>
                  </a:lnTo>
                  <a:lnTo>
                    <a:pt x="0" y="754379"/>
                  </a:lnTo>
                  <a:lnTo>
                    <a:pt x="0" y="150875"/>
                  </a:lnTo>
                  <a:close/>
                </a:path>
              </a:pathLst>
            </a:custGeom>
            <a:noFill/>
            <a:ln w="9525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307" name="object 11"/>
          <p:cNvSpPr/>
          <p:nvPr/>
        </p:nvSpPr>
        <p:spPr>
          <a:xfrm>
            <a:off x="1194840" y="1760040"/>
            <a:ext cx="5274360" cy="74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86120" indent="-17352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  <a:tabLst>
                <a:tab algn="l" pos="186120"/>
              </a:tabLst>
            </a:pP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Analyse</a:t>
            </a:r>
            <a:r>
              <a:rPr b="1" lang="fr-FR" sz="1200" spc="-2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des</a:t>
            </a:r>
            <a:r>
              <a:rPr b="1" lang="fr-FR" sz="1200" spc="-2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mots</a:t>
            </a:r>
            <a:r>
              <a:rPr b="1" lang="fr-FR" sz="1200" spc="-1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les</a:t>
            </a:r>
            <a:r>
              <a:rPr b="1" lang="fr-FR" sz="12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plus</a:t>
            </a:r>
            <a:r>
              <a:rPr b="1" lang="fr-FR" sz="1200" spc="-2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fréquents</a:t>
            </a:r>
            <a:r>
              <a:rPr b="1" lang="fr-FR" sz="1200" spc="-2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dans</a:t>
            </a:r>
            <a:r>
              <a:rPr b="1" lang="fr-FR" sz="1200" spc="-1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le</a:t>
            </a:r>
            <a:r>
              <a:rPr b="1" lang="fr-FR" sz="1200" spc="-2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corpus</a:t>
            </a:r>
            <a:r>
              <a:rPr b="1" lang="fr-FR" sz="1200" spc="-3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: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1" marL="641880" indent="-1728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64188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Les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mots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les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plus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fréquents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dans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notre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corpus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sont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des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mots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«</a:t>
            </a:r>
            <a:r>
              <a:rPr b="0" lang="fr-FR" sz="1200" spc="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généraux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52" strike="noStrike">
                <a:solidFill>
                  <a:srgbClr val="000000"/>
                </a:solidFill>
                <a:latin typeface="Corbel"/>
                <a:ea typeface="DejaVu Sans"/>
              </a:rPr>
              <a:t>»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 qui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ne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décrivent</a:t>
            </a:r>
            <a:r>
              <a:rPr b="0" lang="fr-FR" sz="12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pas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les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produits.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1" marL="643320" indent="-1735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643320"/>
              </a:tabLst>
            </a:pP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C’est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normal,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car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ces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mots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doivent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apparaître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dans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toutes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les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descriptions.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08" name="object 12"/>
          <p:cNvGrpSpPr/>
          <p:nvPr/>
        </p:nvGrpSpPr>
        <p:grpSpPr>
          <a:xfrm>
            <a:off x="1071360" y="2743200"/>
            <a:ext cx="10915560" cy="4114080"/>
            <a:chOff x="1071360" y="2743200"/>
            <a:chExt cx="10915560" cy="4114080"/>
          </a:xfrm>
        </p:grpSpPr>
        <p:pic>
          <p:nvPicPr>
            <p:cNvPr id="309" name="object 13" descr=""/>
            <p:cNvPicPr/>
            <p:nvPr/>
          </p:nvPicPr>
          <p:blipFill>
            <a:blip r:embed="rId3"/>
            <a:stretch/>
          </p:blipFill>
          <p:spPr>
            <a:xfrm>
              <a:off x="7225200" y="2743200"/>
              <a:ext cx="4761720" cy="4114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10" name="object 14" descr=""/>
            <p:cNvPicPr/>
            <p:nvPr/>
          </p:nvPicPr>
          <p:blipFill>
            <a:blip r:embed="rId4"/>
            <a:stretch/>
          </p:blipFill>
          <p:spPr>
            <a:xfrm>
              <a:off x="1071360" y="3231000"/>
              <a:ext cx="5656320" cy="1477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1" name="object 15"/>
            <p:cNvSpPr/>
            <p:nvPr/>
          </p:nvSpPr>
          <p:spPr>
            <a:xfrm>
              <a:off x="1071360" y="3231000"/>
              <a:ext cx="5656320" cy="1477440"/>
            </a:xfrm>
            <a:custGeom>
              <a:avLst/>
              <a:gdLst>
                <a:gd name="textAreaLeft" fmla="*/ 0 w 5656320"/>
                <a:gd name="textAreaRight" fmla="*/ 5657040 w 5656320"/>
                <a:gd name="textAreaTop" fmla="*/ 0 h 1477440"/>
                <a:gd name="textAreaBottom" fmla="*/ 1478160 h 1477440"/>
              </a:gdLst>
              <a:ahLst/>
              <a:rect l="textAreaLeft" t="textAreaTop" r="textAreaRight" b="textAreaBottom"/>
              <a:pathLst>
                <a:path w="5657215" h="1478279">
                  <a:moveTo>
                    <a:pt x="0" y="246380"/>
                  </a:moveTo>
                  <a:lnTo>
                    <a:pt x="5005" y="196741"/>
                  </a:lnTo>
                  <a:lnTo>
                    <a:pt x="19362" y="150500"/>
                  </a:lnTo>
                  <a:lnTo>
                    <a:pt x="42078" y="108650"/>
                  </a:lnTo>
                  <a:lnTo>
                    <a:pt x="72164" y="72183"/>
                  </a:lnTo>
                  <a:lnTo>
                    <a:pt x="108628" y="42092"/>
                  </a:lnTo>
                  <a:lnTo>
                    <a:pt x="150479" y="19369"/>
                  </a:lnTo>
                  <a:lnTo>
                    <a:pt x="196727" y="5007"/>
                  </a:lnTo>
                  <a:lnTo>
                    <a:pt x="246380" y="0"/>
                  </a:lnTo>
                  <a:lnTo>
                    <a:pt x="5410708" y="0"/>
                  </a:lnTo>
                  <a:lnTo>
                    <a:pt x="5460346" y="5007"/>
                  </a:lnTo>
                  <a:lnTo>
                    <a:pt x="5506587" y="19369"/>
                  </a:lnTo>
                  <a:lnTo>
                    <a:pt x="5548437" y="42092"/>
                  </a:lnTo>
                  <a:lnTo>
                    <a:pt x="5584904" y="72183"/>
                  </a:lnTo>
                  <a:lnTo>
                    <a:pt x="5614995" y="108650"/>
                  </a:lnTo>
                  <a:lnTo>
                    <a:pt x="5637718" y="150500"/>
                  </a:lnTo>
                  <a:lnTo>
                    <a:pt x="5652080" y="196741"/>
                  </a:lnTo>
                  <a:lnTo>
                    <a:pt x="5657087" y="246380"/>
                  </a:lnTo>
                  <a:lnTo>
                    <a:pt x="5657087" y="1231900"/>
                  </a:lnTo>
                  <a:lnTo>
                    <a:pt x="5652080" y="1281538"/>
                  </a:lnTo>
                  <a:lnTo>
                    <a:pt x="5637718" y="1327779"/>
                  </a:lnTo>
                  <a:lnTo>
                    <a:pt x="5614995" y="1369629"/>
                  </a:lnTo>
                  <a:lnTo>
                    <a:pt x="5584904" y="1406096"/>
                  </a:lnTo>
                  <a:lnTo>
                    <a:pt x="5548437" y="1436187"/>
                  </a:lnTo>
                  <a:lnTo>
                    <a:pt x="5506587" y="1458910"/>
                  </a:lnTo>
                  <a:lnTo>
                    <a:pt x="5460346" y="1473272"/>
                  </a:lnTo>
                  <a:lnTo>
                    <a:pt x="5410708" y="1478280"/>
                  </a:lnTo>
                  <a:lnTo>
                    <a:pt x="246380" y="1478280"/>
                  </a:lnTo>
                  <a:lnTo>
                    <a:pt x="196727" y="1473272"/>
                  </a:lnTo>
                  <a:lnTo>
                    <a:pt x="150479" y="1458910"/>
                  </a:lnTo>
                  <a:lnTo>
                    <a:pt x="108628" y="1436187"/>
                  </a:lnTo>
                  <a:lnTo>
                    <a:pt x="72164" y="1406096"/>
                  </a:lnTo>
                  <a:lnTo>
                    <a:pt x="42078" y="1369629"/>
                  </a:lnTo>
                  <a:lnTo>
                    <a:pt x="19362" y="1327779"/>
                  </a:lnTo>
                  <a:lnTo>
                    <a:pt x="5005" y="1281538"/>
                  </a:lnTo>
                  <a:lnTo>
                    <a:pt x="0" y="1231900"/>
                  </a:lnTo>
                  <a:lnTo>
                    <a:pt x="0" y="246380"/>
                  </a:lnTo>
                  <a:close/>
                </a:path>
              </a:pathLst>
            </a:custGeom>
            <a:noFill/>
            <a:ln w="9525">
              <a:solidFill>
                <a:srgbClr val="c0deb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312" name="object 16"/>
          <p:cNvSpPr/>
          <p:nvPr/>
        </p:nvSpPr>
        <p:spPr>
          <a:xfrm>
            <a:off x="1222920" y="3400560"/>
            <a:ext cx="4935240" cy="110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84680" indent="-17280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  <a:tabLst>
                <a:tab algn="l" pos="184680"/>
              </a:tabLst>
            </a:pP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Analyse</a:t>
            </a:r>
            <a:r>
              <a:rPr b="1" lang="fr-FR" sz="1200" spc="-3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des</a:t>
            </a:r>
            <a:r>
              <a:rPr b="1" lang="fr-FR" sz="12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mots</a:t>
            </a:r>
            <a:r>
              <a:rPr b="1" lang="fr-FR" sz="1200" spc="-7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les</a:t>
            </a:r>
            <a:r>
              <a:rPr b="1" lang="fr-FR" sz="1200" spc="-7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plus</a:t>
            </a:r>
            <a:r>
              <a:rPr b="1" lang="fr-FR" sz="1200" spc="-1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fréquents</a:t>
            </a:r>
            <a:r>
              <a:rPr b="1" lang="fr-FR" sz="1200" spc="-1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de</a:t>
            </a:r>
            <a:r>
              <a:rPr b="1" lang="fr-FR" sz="1200" spc="-1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la</a:t>
            </a:r>
            <a:r>
              <a:rPr b="1" lang="fr-FR" sz="1200" spc="-2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catégorie</a:t>
            </a:r>
            <a:r>
              <a:rPr b="1" lang="fr-FR" sz="1200" spc="-1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«</a:t>
            </a:r>
            <a:r>
              <a:rPr b="1" lang="fr-FR" sz="1200" spc="-60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Wrist</a:t>
            </a:r>
            <a:r>
              <a:rPr b="1" lang="fr-FR" sz="1200" spc="-7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Watches</a:t>
            </a:r>
            <a:r>
              <a:rPr b="1" lang="fr-FR" sz="1200" spc="-1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»</a:t>
            </a:r>
            <a:r>
              <a:rPr b="1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(sous_cat_2)</a:t>
            </a:r>
            <a:r>
              <a:rPr b="1" lang="fr-FR" sz="12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: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1" marL="643320" indent="-1735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64332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On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retrouve</a:t>
            </a:r>
            <a:r>
              <a:rPr b="0" lang="fr-FR" sz="1200" spc="-4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des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mots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spécifiques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à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la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catégorie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comme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«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watch</a:t>
            </a:r>
            <a:r>
              <a:rPr b="0" lang="fr-FR" sz="1200" spc="-4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»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ou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641880">
              <a:lnSpc>
                <a:spcPct val="100000"/>
              </a:lnSpc>
              <a:tabLst>
                <a:tab algn="l" pos="64332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«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analog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».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1" marL="643320" indent="-1735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64332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On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retrouve</a:t>
            </a:r>
            <a:r>
              <a:rPr b="0" lang="fr-FR" sz="12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aussi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des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mots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qui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ont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peu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d’importance</a:t>
            </a:r>
            <a:r>
              <a:rPr b="0" lang="fr-FR" sz="12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comme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«</a:t>
            </a:r>
            <a:r>
              <a:rPr b="0" lang="fr-FR" sz="1200" spc="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for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»,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641880">
              <a:lnSpc>
                <a:spcPct val="100000"/>
              </a:lnSpc>
              <a:tabLst>
                <a:tab algn="l" pos="64332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«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only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»,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ou</a:t>
            </a:r>
            <a:r>
              <a:rPr b="0" lang="fr-FR" sz="1200" spc="21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«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buy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».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13" name="object 17"/>
          <p:cNvGrpSpPr/>
          <p:nvPr/>
        </p:nvGrpSpPr>
        <p:grpSpPr>
          <a:xfrm>
            <a:off x="1071360" y="5171040"/>
            <a:ext cx="5656320" cy="1477440"/>
            <a:chOff x="1071360" y="5171040"/>
            <a:chExt cx="5656320" cy="1477440"/>
          </a:xfrm>
        </p:grpSpPr>
        <p:pic>
          <p:nvPicPr>
            <p:cNvPr id="314" name="object 18" descr=""/>
            <p:cNvPicPr/>
            <p:nvPr/>
          </p:nvPicPr>
          <p:blipFill>
            <a:blip r:embed="rId5"/>
            <a:stretch/>
          </p:blipFill>
          <p:spPr>
            <a:xfrm>
              <a:off x="1071360" y="5171040"/>
              <a:ext cx="5656320" cy="1477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5" name="object 19"/>
            <p:cNvSpPr/>
            <p:nvPr/>
          </p:nvSpPr>
          <p:spPr>
            <a:xfrm>
              <a:off x="1071360" y="5171040"/>
              <a:ext cx="5656320" cy="1477440"/>
            </a:xfrm>
            <a:custGeom>
              <a:avLst/>
              <a:gdLst>
                <a:gd name="textAreaLeft" fmla="*/ 0 w 5656320"/>
                <a:gd name="textAreaRight" fmla="*/ 5657040 w 5656320"/>
                <a:gd name="textAreaTop" fmla="*/ 0 h 1477440"/>
                <a:gd name="textAreaBottom" fmla="*/ 1478160 h 1477440"/>
              </a:gdLst>
              <a:ahLst/>
              <a:rect l="textAreaLeft" t="textAreaTop" r="textAreaRight" b="textAreaBottom"/>
              <a:pathLst>
                <a:path w="5657215" h="1478279">
                  <a:moveTo>
                    <a:pt x="0" y="246380"/>
                  </a:moveTo>
                  <a:lnTo>
                    <a:pt x="5005" y="196741"/>
                  </a:lnTo>
                  <a:lnTo>
                    <a:pt x="19362" y="150500"/>
                  </a:lnTo>
                  <a:lnTo>
                    <a:pt x="42078" y="108650"/>
                  </a:lnTo>
                  <a:lnTo>
                    <a:pt x="72164" y="72183"/>
                  </a:lnTo>
                  <a:lnTo>
                    <a:pt x="108628" y="42092"/>
                  </a:lnTo>
                  <a:lnTo>
                    <a:pt x="150479" y="19369"/>
                  </a:lnTo>
                  <a:lnTo>
                    <a:pt x="196727" y="5007"/>
                  </a:lnTo>
                  <a:lnTo>
                    <a:pt x="246380" y="0"/>
                  </a:lnTo>
                  <a:lnTo>
                    <a:pt x="5410708" y="0"/>
                  </a:lnTo>
                  <a:lnTo>
                    <a:pt x="5460346" y="5007"/>
                  </a:lnTo>
                  <a:lnTo>
                    <a:pt x="5506587" y="19369"/>
                  </a:lnTo>
                  <a:lnTo>
                    <a:pt x="5548437" y="42092"/>
                  </a:lnTo>
                  <a:lnTo>
                    <a:pt x="5584904" y="72183"/>
                  </a:lnTo>
                  <a:lnTo>
                    <a:pt x="5614995" y="108650"/>
                  </a:lnTo>
                  <a:lnTo>
                    <a:pt x="5637718" y="150500"/>
                  </a:lnTo>
                  <a:lnTo>
                    <a:pt x="5652080" y="196741"/>
                  </a:lnTo>
                  <a:lnTo>
                    <a:pt x="5657087" y="246380"/>
                  </a:lnTo>
                  <a:lnTo>
                    <a:pt x="5657087" y="1231900"/>
                  </a:lnTo>
                  <a:lnTo>
                    <a:pt x="5652080" y="1281552"/>
                  </a:lnTo>
                  <a:lnTo>
                    <a:pt x="5637718" y="1327800"/>
                  </a:lnTo>
                  <a:lnTo>
                    <a:pt x="5614995" y="1369651"/>
                  </a:lnTo>
                  <a:lnTo>
                    <a:pt x="5584904" y="1406115"/>
                  </a:lnTo>
                  <a:lnTo>
                    <a:pt x="5548437" y="1436201"/>
                  </a:lnTo>
                  <a:lnTo>
                    <a:pt x="5506587" y="1458917"/>
                  </a:lnTo>
                  <a:lnTo>
                    <a:pt x="5460346" y="1473274"/>
                  </a:lnTo>
                  <a:lnTo>
                    <a:pt x="5410708" y="1478280"/>
                  </a:lnTo>
                  <a:lnTo>
                    <a:pt x="246380" y="1478280"/>
                  </a:lnTo>
                  <a:lnTo>
                    <a:pt x="196727" y="1473274"/>
                  </a:lnTo>
                  <a:lnTo>
                    <a:pt x="150479" y="1458917"/>
                  </a:lnTo>
                  <a:lnTo>
                    <a:pt x="108628" y="1436201"/>
                  </a:lnTo>
                  <a:lnTo>
                    <a:pt x="72164" y="1406115"/>
                  </a:lnTo>
                  <a:lnTo>
                    <a:pt x="42078" y="1369651"/>
                  </a:lnTo>
                  <a:lnTo>
                    <a:pt x="19362" y="1327800"/>
                  </a:lnTo>
                  <a:lnTo>
                    <a:pt x="5005" y="1281552"/>
                  </a:lnTo>
                  <a:lnTo>
                    <a:pt x="0" y="1231900"/>
                  </a:lnTo>
                  <a:lnTo>
                    <a:pt x="0" y="246380"/>
                  </a:lnTo>
                  <a:close/>
                </a:path>
              </a:pathLst>
            </a:custGeom>
            <a:noFill/>
            <a:ln w="9525">
              <a:solidFill>
                <a:srgbClr val="edcc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316" name="object 20"/>
          <p:cNvSpPr/>
          <p:nvPr/>
        </p:nvSpPr>
        <p:spPr>
          <a:xfrm>
            <a:off x="1245960" y="5249520"/>
            <a:ext cx="5312880" cy="129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79080" indent="-17352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  <a:tabLst>
                <a:tab algn="l" pos="37908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Afin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bien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préparer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nos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données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pour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la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classification,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nous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allons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essayer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64520" algn="ctr">
              <a:lnSpc>
                <a:spcPct val="100000"/>
              </a:lnSpc>
              <a:tabLst>
                <a:tab algn="l" pos="37908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plusieurs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opérations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afin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choisir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celle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qui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s’avère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la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plus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performante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pour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notre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68840" algn="ctr">
              <a:lnSpc>
                <a:spcPct val="100000"/>
              </a:lnSpc>
              <a:tabLst>
                <a:tab algn="l" pos="37908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corpus.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85400" indent="-17352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Font typeface="Arial"/>
              <a:buChar char="•"/>
              <a:tabLst>
                <a:tab algn="l" pos="80640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Le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critère</a:t>
            </a:r>
            <a:r>
              <a:rPr b="0" lang="fr-FR" sz="12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performance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choisi est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l’accuracy</a:t>
            </a:r>
            <a:r>
              <a:rPr b="0" lang="fr-FR" sz="12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d’une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régression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logistique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mise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en 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	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place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pour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prédire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la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catégorie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d’un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article</a:t>
            </a:r>
            <a:r>
              <a:rPr b="0" lang="fr-FR" sz="12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et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optimisée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par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un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2061360">
              <a:lnSpc>
                <a:spcPct val="100000"/>
              </a:lnSpc>
              <a:tabLst>
                <a:tab algn="l" pos="80640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RandomizeSearchCV.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17" name="object 21"/>
          <p:cNvGrpSpPr/>
          <p:nvPr/>
        </p:nvGrpSpPr>
        <p:grpSpPr>
          <a:xfrm>
            <a:off x="6714720" y="2105280"/>
            <a:ext cx="509760" cy="1903680"/>
            <a:chOff x="6714720" y="2105280"/>
            <a:chExt cx="509760" cy="1903680"/>
          </a:xfrm>
        </p:grpSpPr>
        <p:sp>
          <p:nvSpPr>
            <p:cNvPr id="318" name="object 22"/>
            <p:cNvSpPr/>
            <p:nvPr/>
          </p:nvSpPr>
          <p:spPr>
            <a:xfrm>
              <a:off x="6714720" y="2105280"/>
              <a:ext cx="509760" cy="84960"/>
            </a:xfrm>
            <a:custGeom>
              <a:avLst/>
              <a:gdLst>
                <a:gd name="textAreaLeft" fmla="*/ 0 w 509760"/>
                <a:gd name="textAreaRight" fmla="*/ 510480 w 509760"/>
                <a:gd name="textAreaTop" fmla="*/ 0 h 84960"/>
                <a:gd name="textAreaBottom" fmla="*/ 85680 h 84960"/>
              </a:gdLst>
              <a:ahLst/>
              <a:rect l="textAreaLeft" t="textAreaTop" r="textAreaRight" b="textAreaBottom"/>
              <a:pathLst>
                <a:path w="510540" h="85725">
                  <a:moveTo>
                    <a:pt x="424306" y="0"/>
                  </a:moveTo>
                  <a:lnTo>
                    <a:pt x="424306" y="85725"/>
                  </a:lnTo>
                  <a:lnTo>
                    <a:pt x="481372" y="57150"/>
                  </a:lnTo>
                  <a:lnTo>
                    <a:pt x="446531" y="57150"/>
                  </a:lnTo>
                  <a:lnTo>
                    <a:pt x="452881" y="50673"/>
                  </a:lnTo>
                  <a:lnTo>
                    <a:pt x="452881" y="34925"/>
                  </a:lnTo>
                  <a:lnTo>
                    <a:pt x="446531" y="28575"/>
                  </a:lnTo>
                  <a:lnTo>
                    <a:pt x="481541" y="28575"/>
                  </a:lnTo>
                  <a:lnTo>
                    <a:pt x="424306" y="0"/>
                  </a:lnTo>
                  <a:close/>
                </a:path>
                <a:path w="510540" h="85725">
                  <a:moveTo>
                    <a:pt x="424306" y="28575"/>
                  </a:moveTo>
                  <a:lnTo>
                    <a:pt x="6476" y="28575"/>
                  </a:lnTo>
                  <a:lnTo>
                    <a:pt x="0" y="34925"/>
                  </a:lnTo>
                  <a:lnTo>
                    <a:pt x="0" y="50673"/>
                  </a:lnTo>
                  <a:lnTo>
                    <a:pt x="6476" y="57150"/>
                  </a:lnTo>
                  <a:lnTo>
                    <a:pt x="424306" y="57150"/>
                  </a:lnTo>
                  <a:lnTo>
                    <a:pt x="424306" y="28575"/>
                  </a:lnTo>
                  <a:close/>
                </a:path>
                <a:path w="510540" h="85725">
                  <a:moveTo>
                    <a:pt x="481541" y="28575"/>
                  </a:moveTo>
                  <a:lnTo>
                    <a:pt x="446531" y="28575"/>
                  </a:lnTo>
                  <a:lnTo>
                    <a:pt x="452881" y="34925"/>
                  </a:lnTo>
                  <a:lnTo>
                    <a:pt x="452881" y="50673"/>
                  </a:lnTo>
                  <a:lnTo>
                    <a:pt x="446531" y="57150"/>
                  </a:lnTo>
                  <a:lnTo>
                    <a:pt x="481372" y="57150"/>
                  </a:lnTo>
                  <a:lnTo>
                    <a:pt x="510031" y="42799"/>
                  </a:lnTo>
                  <a:lnTo>
                    <a:pt x="481541" y="28575"/>
                  </a:lnTo>
                  <a:close/>
                </a:path>
              </a:pathLst>
            </a:custGeom>
            <a:solidFill>
              <a:srgbClr val="acd2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19" name="object 23"/>
            <p:cNvSpPr/>
            <p:nvPr/>
          </p:nvSpPr>
          <p:spPr>
            <a:xfrm>
              <a:off x="6714720" y="3924000"/>
              <a:ext cx="509760" cy="84960"/>
            </a:xfrm>
            <a:custGeom>
              <a:avLst/>
              <a:gdLst>
                <a:gd name="textAreaLeft" fmla="*/ 0 w 509760"/>
                <a:gd name="textAreaRight" fmla="*/ 510480 w 509760"/>
                <a:gd name="textAreaTop" fmla="*/ 0 h 84960"/>
                <a:gd name="textAreaBottom" fmla="*/ 85680 h 84960"/>
              </a:gdLst>
              <a:ahLst/>
              <a:rect l="textAreaLeft" t="textAreaTop" r="textAreaRight" b="textAreaBottom"/>
              <a:pathLst>
                <a:path w="510540" h="85725">
                  <a:moveTo>
                    <a:pt x="482021" y="28447"/>
                  </a:moveTo>
                  <a:lnTo>
                    <a:pt x="446404" y="28447"/>
                  </a:lnTo>
                  <a:lnTo>
                    <a:pt x="452754" y="34797"/>
                  </a:lnTo>
                  <a:lnTo>
                    <a:pt x="452881" y="50545"/>
                  </a:lnTo>
                  <a:lnTo>
                    <a:pt x="446658" y="57022"/>
                  </a:lnTo>
                  <a:lnTo>
                    <a:pt x="424433" y="57146"/>
                  </a:lnTo>
                  <a:lnTo>
                    <a:pt x="424687" y="85724"/>
                  </a:lnTo>
                  <a:lnTo>
                    <a:pt x="510031" y="42163"/>
                  </a:lnTo>
                  <a:lnTo>
                    <a:pt x="482021" y="28447"/>
                  </a:lnTo>
                  <a:close/>
                </a:path>
                <a:path w="510540" h="85725">
                  <a:moveTo>
                    <a:pt x="424179" y="28572"/>
                  </a:moveTo>
                  <a:lnTo>
                    <a:pt x="14224" y="32130"/>
                  </a:lnTo>
                  <a:lnTo>
                    <a:pt x="6350" y="32130"/>
                  </a:lnTo>
                  <a:lnTo>
                    <a:pt x="0" y="38607"/>
                  </a:lnTo>
                  <a:lnTo>
                    <a:pt x="126" y="54355"/>
                  </a:lnTo>
                  <a:lnTo>
                    <a:pt x="6603" y="60705"/>
                  </a:lnTo>
                  <a:lnTo>
                    <a:pt x="14477" y="60705"/>
                  </a:lnTo>
                  <a:lnTo>
                    <a:pt x="424433" y="57146"/>
                  </a:lnTo>
                  <a:lnTo>
                    <a:pt x="424179" y="28572"/>
                  </a:lnTo>
                  <a:close/>
                </a:path>
                <a:path w="510540" h="85725">
                  <a:moveTo>
                    <a:pt x="446404" y="28447"/>
                  </a:moveTo>
                  <a:lnTo>
                    <a:pt x="438530" y="28447"/>
                  </a:lnTo>
                  <a:lnTo>
                    <a:pt x="424179" y="28572"/>
                  </a:lnTo>
                  <a:lnTo>
                    <a:pt x="424433" y="57146"/>
                  </a:lnTo>
                  <a:lnTo>
                    <a:pt x="446658" y="57022"/>
                  </a:lnTo>
                  <a:lnTo>
                    <a:pt x="452881" y="50545"/>
                  </a:lnTo>
                  <a:lnTo>
                    <a:pt x="452754" y="34797"/>
                  </a:lnTo>
                  <a:lnTo>
                    <a:pt x="446404" y="28447"/>
                  </a:lnTo>
                  <a:close/>
                </a:path>
                <a:path w="510540" h="85725">
                  <a:moveTo>
                    <a:pt x="423925" y="0"/>
                  </a:moveTo>
                  <a:lnTo>
                    <a:pt x="424179" y="28572"/>
                  </a:lnTo>
                  <a:lnTo>
                    <a:pt x="482021" y="28447"/>
                  </a:lnTo>
                  <a:lnTo>
                    <a:pt x="423925" y="0"/>
                  </a:lnTo>
                  <a:close/>
                </a:path>
              </a:pathLst>
            </a:custGeom>
            <a:solidFill>
              <a:srgbClr val="c0deb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2374</TotalTime>
  <Application>LibreOffice/7.5.1.2$Windows_X86_64 LibreOffice_project/fcbaee479e84c6cd81291587d2ee68cba099e129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2023-10-09T09:38:14Z</dcterms:created>
  <dc:creator/>
  <dc:description/>
  <dc:language>fr-FR</dc:language>
  <cp:lastModifiedBy/>
  <dcterms:modified xsi:type="dcterms:W3CDTF">2023-10-11T18:13:23Z</dcterms:modified>
  <cp:revision>8</cp:revision>
  <dc:subject/>
  <dc:title>Anticipation des besoins en consommation électrique de bâtiments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2020-11-26T00:00:00Z</vt:filetime>
  </property>
  <property fmtid="{D5CDD505-2E9C-101B-9397-08002B2CF9AE}" pid="3" name="Creator">
    <vt:lpwstr>Microsoft® PowerPoint® pour Microsoft 365</vt:lpwstr>
  </property>
  <property fmtid="{D5CDD505-2E9C-101B-9397-08002B2CF9AE}" pid="4" name="LastSaved">
    <vt:filetime>2023-10-09T00:00:00Z</vt:filetime>
  </property>
  <property fmtid="{D5CDD505-2E9C-101B-9397-08002B2CF9AE}" pid="5" name="PresentationFormat">
    <vt:lpwstr>On-screen Show (4:3)</vt:lpwstr>
  </property>
  <property fmtid="{D5CDD505-2E9C-101B-9397-08002B2CF9AE}" pid="6" name="Producer">
    <vt:lpwstr>Microsoft® PowerPoint® pour Microsoft 365</vt:lpwstr>
  </property>
</Properties>
</file>